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6" r:id="rId2"/>
    <p:sldId id="256" r:id="rId3"/>
    <p:sldId id="257" r:id="rId4"/>
    <p:sldId id="258" r:id="rId5"/>
    <p:sldId id="259" r:id="rId6"/>
    <p:sldId id="260" r:id="rId7"/>
    <p:sldId id="261" r:id="rId8"/>
    <p:sldId id="262" r:id="rId9"/>
    <p:sldId id="263" r:id="rId10"/>
    <p:sldId id="264" r:id="rId11"/>
    <p:sldId id="265" r:id="rId12"/>
    <p:sldId id="273" r:id="rId13"/>
    <p:sldId id="275" r:id="rId14"/>
    <p:sldId id="266" r:id="rId15"/>
    <p:sldId id="267" r:id="rId16"/>
    <p:sldId id="269" r:id="rId17"/>
    <p:sldId id="270" r:id="rId18"/>
    <p:sldId id="271" r:id="rId19"/>
    <p:sldId id="272" r:id="rId20"/>
    <p:sldId id="277"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3" d="100"/>
          <a:sy n="73" d="100"/>
        </p:scale>
        <p:origin x="-129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B1DEFA8C-F947-479F-BE07-76B6B3F80BF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D9F75050-0E15-4C5B-92B0-66D068882F1F}" type="datetimeFigureOut">
              <a:rPr lang="tr-TR" smtClean="0"/>
              <a:pPr/>
              <a:t>11/27/2012</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9F75050-0E15-4C5B-92B0-66D068882F1F}" type="datetimeFigureOut">
              <a:rPr lang="tr-TR" smtClean="0"/>
              <a:pPr/>
              <a:t>11/27/2012</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DEFA8C-F947-479F-BE07-76B6B3F80BF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OSMANİYE </a:t>
            </a:r>
            <a:br>
              <a:rPr lang="tr-TR" dirty="0" smtClean="0"/>
            </a:br>
            <a:r>
              <a:rPr lang="tr-TR" dirty="0" smtClean="0"/>
              <a:t>TİCARET VE SANAYİ ODASI</a:t>
            </a:r>
            <a:endParaRPr lang="tr-TR" dirty="0"/>
          </a:p>
        </p:txBody>
      </p:sp>
      <p:pic>
        <p:nvPicPr>
          <p:cNvPr id="4" name="3 İçerik Yer Tutucusu" descr="IMG_0107.JPG"/>
          <p:cNvPicPr>
            <a:picLocks noGrp="1" noChangeAspect="1"/>
          </p:cNvPicPr>
          <p:nvPr>
            <p:ph idx="1"/>
          </p:nvPr>
        </p:nvPicPr>
        <p:blipFill>
          <a:blip r:embed="rId2" cstate="print"/>
          <a:stretch>
            <a:fillRect/>
          </a:stretch>
        </p:blipFill>
        <p:spPr>
          <a:xfrm>
            <a:off x="1253729" y="1571612"/>
            <a:ext cx="6762768" cy="4508512"/>
          </a:xfrm>
        </p:spPr>
      </p:pic>
      <p:pic>
        <p:nvPicPr>
          <p:cNvPr id="5" name="4 Resim" descr="LOGO.jpg"/>
          <p:cNvPicPr>
            <a:picLocks noChangeAspect="1"/>
          </p:cNvPicPr>
          <p:nvPr/>
        </p:nvPicPr>
        <p:blipFill>
          <a:blip r:embed="rId3" cstate="print"/>
          <a:stretch>
            <a:fillRect/>
          </a:stretch>
        </p:blipFill>
        <p:spPr>
          <a:xfrm>
            <a:off x="0" y="0"/>
            <a:ext cx="1285852" cy="1571612"/>
          </a:xfrm>
          <a:prstGeom prst="rect">
            <a:avLst/>
          </a:prstGeom>
        </p:spPr>
      </p:pic>
      <p:pic>
        <p:nvPicPr>
          <p:cNvPr id="6" name="5 Resim" descr="LOGO.jpg"/>
          <p:cNvPicPr>
            <a:picLocks noChangeAspect="1"/>
          </p:cNvPicPr>
          <p:nvPr/>
        </p:nvPicPr>
        <p:blipFill>
          <a:blip r:embed="rId3" cstate="print"/>
          <a:stretch>
            <a:fillRect/>
          </a:stretch>
        </p:blipFill>
        <p:spPr>
          <a:xfrm>
            <a:off x="7858148" y="0"/>
            <a:ext cx="1285852" cy="157161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a:bodyPr>
          <a:lstStyle/>
          <a:p>
            <a:pPr lvl="0"/>
            <a:r>
              <a:rPr lang="tr-TR" u="sng" dirty="0" err="1" smtClean="0"/>
              <a:t>Tosçelik</a:t>
            </a:r>
            <a:r>
              <a:rPr lang="tr-TR" u="sng" dirty="0" smtClean="0"/>
              <a:t> Profil ve Sac Endüstrisi. Anonim Şirketi Osmaniye Şubesi: </a:t>
            </a:r>
            <a:endParaRPr lang="tr-TR" dirty="0" smtClean="0"/>
          </a:p>
          <a:p>
            <a:pPr>
              <a:buNone/>
            </a:pPr>
            <a:r>
              <a:rPr lang="tr-TR" dirty="0" smtClean="0"/>
              <a:t>      Spiral Kaynaklı Çelik Boru: 400.000 ton/yıl</a:t>
            </a:r>
          </a:p>
          <a:p>
            <a:pPr>
              <a:buNone/>
            </a:pPr>
            <a:r>
              <a:rPr lang="tr-TR" dirty="0" smtClean="0"/>
              <a:t>      Çelik Kütük-</a:t>
            </a:r>
            <a:r>
              <a:rPr lang="tr-TR" dirty="0" err="1" smtClean="0"/>
              <a:t>Slab</a:t>
            </a:r>
            <a:r>
              <a:rPr lang="tr-TR" dirty="0" smtClean="0"/>
              <a:t> üretimi: Çelik: 2.000.000 ton/yıl</a:t>
            </a:r>
          </a:p>
          <a:p>
            <a:pPr>
              <a:buNone/>
            </a:pPr>
            <a:r>
              <a:rPr lang="tr-TR" dirty="0" smtClean="0"/>
              <a:t>      </a:t>
            </a:r>
            <a:r>
              <a:rPr lang="tr-TR" dirty="0" err="1" smtClean="0"/>
              <a:t>Slab</a:t>
            </a:r>
            <a:r>
              <a:rPr lang="tr-TR" dirty="0" smtClean="0"/>
              <a:t>:  1.600.000 ton/yıl</a:t>
            </a:r>
          </a:p>
          <a:p>
            <a:pPr>
              <a:buNone/>
            </a:pPr>
            <a:r>
              <a:rPr lang="tr-TR" dirty="0" smtClean="0"/>
              <a:t>      Kütük: 1.400.000 ton/yıl </a:t>
            </a:r>
          </a:p>
          <a:p>
            <a:pPr>
              <a:buNone/>
            </a:pPr>
            <a:r>
              <a:rPr lang="tr-TR" dirty="0" smtClean="0"/>
              <a:t>      Sıcak Haddelenmiş Sac: 2.000.000 ton/yıl</a:t>
            </a:r>
          </a:p>
          <a:p>
            <a:pPr>
              <a:buNone/>
            </a:pPr>
            <a:r>
              <a:rPr lang="tr-TR" dirty="0" smtClean="0"/>
              <a:t>      ERW Çelik Boru Tesisi: 1.200.000 ton/yıl</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lvl="0"/>
            <a:r>
              <a:rPr lang="tr-TR" dirty="0" err="1" smtClean="0"/>
              <a:t>Yolbulan</a:t>
            </a:r>
            <a:r>
              <a:rPr lang="tr-TR" dirty="0" smtClean="0"/>
              <a:t> </a:t>
            </a:r>
            <a:r>
              <a:rPr lang="tr-TR" dirty="0" err="1" smtClean="0"/>
              <a:t>Baştuğ</a:t>
            </a:r>
            <a:r>
              <a:rPr lang="tr-TR" dirty="0" smtClean="0"/>
              <a:t> </a:t>
            </a:r>
            <a:r>
              <a:rPr lang="tr-TR" dirty="0" err="1" smtClean="0"/>
              <a:t>Metalurji</a:t>
            </a:r>
            <a:r>
              <a:rPr lang="tr-TR" dirty="0" smtClean="0"/>
              <a:t> San. A.Ş: </a:t>
            </a:r>
          </a:p>
          <a:p>
            <a:pPr lvl="0">
              <a:buNone/>
            </a:pPr>
            <a:r>
              <a:rPr lang="tr-TR" dirty="0" smtClean="0"/>
              <a:t>    Çelik Kütük : 2.000.000 m3/yıl</a:t>
            </a:r>
          </a:p>
          <a:p>
            <a:pPr lvl="0"/>
            <a:r>
              <a:rPr lang="tr-TR" dirty="0" err="1" smtClean="0"/>
              <a:t>Ketsan</a:t>
            </a:r>
            <a:r>
              <a:rPr lang="tr-TR" dirty="0" smtClean="0"/>
              <a:t> Ltd. Şti.:</a:t>
            </a:r>
          </a:p>
          <a:p>
            <a:pPr lvl="0">
              <a:buNone/>
            </a:pPr>
            <a:r>
              <a:rPr lang="tr-TR" dirty="0" smtClean="0"/>
              <a:t>        Ön aks: 120.000 adet/yıl</a:t>
            </a:r>
          </a:p>
          <a:p>
            <a:pPr>
              <a:buNone/>
            </a:pPr>
            <a:r>
              <a:rPr lang="tr-TR" dirty="0" smtClean="0"/>
              <a:t>        Arka aks: 10.000 adet/yıl</a:t>
            </a:r>
          </a:p>
          <a:p>
            <a:pPr>
              <a:buNone/>
            </a:pPr>
            <a:r>
              <a:rPr lang="tr-TR" dirty="0" smtClean="0"/>
              <a:t>        Çelik dövme: 4.000 kg/ yıl </a:t>
            </a:r>
          </a:p>
          <a:p>
            <a:pPr lvl="0"/>
            <a:endParaRPr lang="tr-TR" dirty="0" smtClean="0"/>
          </a:p>
          <a:p>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Burada belirtilen firmaların yaklaşık %90’ı ihracat yapmaktadır. Yapılan ihracat özellikle Orta Doğu pazarına ve Afrika ülkelerine gerçekleştirilmektedir.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214279" y="500042"/>
          <a:ext cx="8929721" cy="5500727"/>
        </p:xfrm>
        <a:graphic>
          <a:graphicData uri="http://schemas.openxmlformats.org/drawingml/2006/table">
            <a:tbl>
              <a:tblPr firstRow="1" bandRow="1">
                <a:tableStyleId>{5C22544A-7EE6-4342-B048-85BDC9FD1C3A}</a:tableStyleId>
              </a:tblPr>
              <a:tblGrid>
                <a:gridCol w="1985478"/>
                <a:gridCol w="767856"/>
                <a:gridCol w="744143"/>
                <a:gridCol w="744143"/>
                <a:gridCol w="1041800"/>
                <a:gridCol w="811920"/>
                <a:gridCol w="899609"/>
                <a:gridCol w="967386"/>
                <a:gridCol w="967386"/>
              </a:tblGrid>
              <a:tr h="1227862">
                <a:tc>
                  <a:txBody>
                    <a:bodyPr/>
                    <a:lstStyle/>
                    <a:p>
                      <a:pPr algn="l" fontAlgn="b"/>
                      <a:r>
                        <a:rPr lang="tr-TR" sz="1400" b="0" i="0" u="none" strike="noStrike" dirty="0">
                          <a:solidFill>
                            <a:srgbClr val="000000"/>
                          </a:solidFill>
                          <a:latin typeface="Calibri"/>
                        </a:rPr>
                        <a:t>TÜRKİYE GENELİ OSMANİYE İLİ 2005 - 2012 </a:t>
                      </a:r>
                      <a:r>
                        <a:rPr lang="tr-TR" sz="1400" b="0" i="0" u="none" strike="noStrike" dirty="0" smtClean="0">
                          <a:solidFill>
                            <a:srgbClr val="000000"/>
                          </a:solidFill>
                          <a:latin typeface="Calibri"/>
                        </a:rPr>
                        <a:t>istatistik (1.000 €)</a:t>
                      </a:r>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a:solidFill>
                          <a:srgbClr val="000000"/>
                        </a:solidFill>
                        <a:latin typeface="Calibri"/>
                      </a:endParaRPr>
                    </a:p>
                  </a:txBody>
                  <a:tcPr marL="9525" marR="9525" marT="9525" marB="0" anchor="b"/>
                </a:tc>
              </a:tr>
              <a:tr h="669534">
                <a:tc>
                  <a:txBody>
                    <a:bodyPr/>
                    <a:lstStyle/>
                    <a:p>
                      <a:pPr algn="l" fontAlgn="b"/>
                      <a:endParaRPr lang="tr-TR" sz="1400" b="0" i="0" u="none" strike="noStrike">
                        <a:solidFill>
                          <a:srgbClr val="000000"/>
                        </a:solidFill>
                        <a:latin typeface="Calibri"/>
                      </a:endParaRPr>
                    </a:p>
                  </a:txBody>
                  <a:tcPr marL="9525" marR="9525" marT="9525" marB="0" anchor="b"/>
                </a:tc>
                <a:tc>
                  <a:txBody>
                    <a:bodyPr/>
                    <a:lstStyle/>
                    <a:p>
                      <a:pPr algn="l" fontAlgn="b"/>
                      <a:endParaRPr lang="tr-TR" sz="1400" b="0" i="0" u="none" strike="noStrike">
                        <a:solidFill>
                          <a:srgbClr val="000000"/>
                        </a:solidFill>
                        <a:latin typeface="Calibri"/>
                      </a:endParaRPr>
                    </a:p>
                  </a:txBody>
                  <a:tcPr marL="9525" marR="9525" marT="9525" marB="0" anchor="b"/>
                </a:tc>
                <a:tc>
                  <a:txBody>
                    <a:bodyPr/>
                    <a:lstStyle/>
                    <a:p>
                      <a:pPr algn="l" fontAlgn="b"/>
                      <a:endParaRPr lang="tr-TR" sz="1400" b="0" i="0" u="none" strike="noStrike">
                        <a:solidFill>
                          <a:srgbClr val="000000"/>
                        </a:solidFill>
                        <a:latin typeface="Calibri"/>
                      </a:endParaRPr>
                    </a:p>
                  </a:txBody>
                  <a:tcPr marL="9525" marR="9525" marT="9525" marB="0" anchor="b"/>
                </a:tc>
                <a:tc>
                  <a:txBody>
                    <a:bodyPr/>
                    <a:lstStyle/>
                    <a:p>
                      <a:pPr algn="l" fontAlgn="b"/>
                      <a:endParaRPr lang="tr-TR" sz="1400" b="0" i="0" u="none" strike="noStrike">
                        <a:solidFill>
                          <a:srgbClr val="000000"/>
                        </a:solidFill>
                        <a:latin typeface="Calibri"/>
                      </a:endParaRPr>
                    </a:p>
                  </a:txBody>
                  <a:tcPr marL="9525" marR="9525" marT="9525" marB="0" anchor="b"/>
                </a:tc>
                <a:tc>
                  <a:txBody>
                    <a:bodyPr/>
                    <a:lstStyle/>
                    <a:p>
                      <a:pPr algn="l" fontAlgn="b"/>
                      <a:endParaRPr lang="tr-TR" sz="1400" b="0" i="0" u="none" strike="noStrike">
                        <a:solidFill>
                          <a:srgbClr val="000000"/>
                        </a:solidFill>
                        <a:latin typeface="Calibri"/>
                      </a:endParaRPr>
                    </a:p>
                  </a:txBody>
                  <a:tcPr marL="9525" marR="9525" marT="9525" marB="0" anchor="b"/>
                </a:tc>
                <a:tc>
                  <a:txBody>
                    <a:bodyPr/>
                    <a:lstStyle/>
                    <a:p>
                      <a:pPr algn="l" fontAlgn="b"/>
                      <a:endParaRPr lang="tr-TR" sz="1400" b="0" i="0" u="none" strike="noStrike">
                        <a:solidFill>
                          <a:srgbClr val="000000"/>
                        </a:solidFill>
                        <a:latin typeface="Calibri"/>
                      </a:endParaRPr>
                    </a:p>
                  </a:txBody>
                  <a:tcPr marL="9525" marR="9525" marT="9525" marB="0" anchor="b"/>
                </a:tc>
                <a:tc>
                  <a:txBody>
                    <a:bodyPr/>
                    <a:lstStyle/>
                    <a:p>
                      <a:pPr algn="l" fontAlgn="b"/>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dirty="0">
                        <a:solidFill>
                          <a:srgbClr val="000000"/>
                        </a:solidFill>
                        <a:latin typeface="Calibri"/>
                      </a:endParaRPr>
                    </a:p>
                  </a:txBody>
                  <a:tcPr marL="9525" marR="9525" marT="9525" marB="0" anchor="b"/>
                </a:tc>
                <a:tc>
                  <a:txBody>
                    <a:bodyPr/>
                    <a:lstStyle/>
                    <a:p>
                      <a:pPr algn="l" fontAlgn="b"/>
                      <a:endParaRPr lang="tr-TR" sz="1400" b="0" i="0" u="none" strike="noStrike">
                        <a:solidFill>
                          <a:srgbClr val="000000"/>
                        </a:solidFill>
                        <a:latin typeface="Calibri"/>
                      </a:endParaRPr>
                    </a:p>
                  </a:txBody>
                  <a:tcPr marL="9525" marR="9525" marT="9525" marB="0" anchor="b"/>
                </a:tc>
              </a:tr>
              <a:tr h="669534">
                <a:tc>
                  <a:txBody>
                    <a:bodyPr/>
                    <a:lstStyle/>
                    <a:p>
                      <a:pPr algn="l" fontAlgn="b"/>
                      <a:r>
                        <a:rPr lang="tr-TR" sz="1400" b="0" i="0" u="none" strike="noStrike">
                          <a:solidFill>
                            <a:srgbClr val="000000"/>
                          </a:solidFill>
                          <a:latin typeface="Calibri"/>
                        </a:rPr>
                        <a:t> </a:t>
                      </a:r>
                    </a:p>
                  </a:txBody>
                  <a:tcPr marL="9525" marR="9525" marT="9525" marB="0" anchor="b"/>
                </a:tc>
                <a:tc>
                  <a:txBody>
                    <a:bodyPr/>
                    <a:lstStyle/>
                    <a:p>
                      <a:pPr algn="l" fontAlgn="b"/>
                      <a:r>
                        <a:rPr lang="tr-TR" sz="1400" b="0" i="0" u="none" strike="noStrike">
                          <a:solidFill>
                            <a:srgbClr val="000000"/>
                          </a:solidFill>
                          <a:latin typeface="Calibri"/>
                        </a:rPr>
                        <a:t> </a:t>
                      </a:r>
                    </a:p>
                  </a:txBody>
                  <a:tcPr marL="9525" marR="9525" marT="9525" marB="0" anchor="b"/>
                </a:tc>
                <a:tc>
                  <a:txBody>
                    <a:bodyPr/>
                    <a:lstStyle/>
                    <a:p>
                      <a:pPr algn="l" fontAlgn="b"/>
                      <a:r>
                        <a:rPr lang="tr-TR" sz="1400" b="0" i="0" u="none" strike="noStrike">
                          <a:solidFill>
                            <a:srgbClr val="000000"/>
                          </a:solidFill>
                          <a:latin typeface="Calibri"/>
                        </a:rPr>
                        <a:t> </a:t>
                      </a:r>
                    </a:p>
                  </a:txBody>
                  <a:tcPr marL="9525" marR="9525" marT="9525" marB="0" anchor="b"/>
                </a:tc>
                <a:tc>
                  <a:txBody>
                    <a:bodyPr/>
                    <a:lstStyle/>
                    <a:p>
                      <a:pPr algn="l" fontAlgn="b"/>
                      <a:r>
                        <a:rPr lang="tr-TR" sz="1400" b="0" i="0" u="none" strike="noStrike">
                          <a:solidFill>
                            <a:srgbClr val="000000"/>
                          </a:solidFill>
                          <a:latin typeface="Calibri"/>
                        </a:rPr>
                        <a:t> </a:t>
                      </a:r>
                    </a:p>
                  </a:txBody>
                  <a:tcPr marL="9525" marR="9525" marT="9525" marB="0" anchor="b"/>
                </a:tc>
                <a:tc>
                  <a:txBody>
                    <a:bodyPr/>
                    <a:lstStyle/>
                    <a:p>
                      <a:pPr algn="l" fontAlgn="b"/>
                      <a:r>
                        <a:rPr lang="tr-TR" sz="1400" b="0" i="0" u="none" strike="noStrike">
                          <a:solidFill>
                            <a:srgbClr val="000000"/>
                          </a:solidFill>
                          <a:latin typeface="Calibri"/>
                        </a:rPr>
                        <a:t> </a:t>
                      </a:r>
                    </a:p>
                  </a:txBody>
                  <a:tcPr marL="9525" marR="9525" marT="9525" marB="0" anchor="b"/>
                </a:tc>
                <a:tc>
                  <a:txBody>
                    <a:bodyPr/>
                    <a:lstStyle/>
                    <a:p>
                      <a:pPr algn="l" fontAlgn="b"/>
                      <a:r>
                        <a:rPr lang="tr-TR" sz="1400" b="0" i="0" u="none" strike="noStrike">
                          <a:solidFill>
                            <a:srgbClr val="000000"/>
                          </a:solidFill>
                          <a:latin typeface="Calibri"/>
                        </a:rPr>
                        <a:t> </a:t>
                      </a:r>
                    </a:p>
                  </a:txBody>
                  <a:tcPr marL="9525" marR="9525" marT="9525" marB="0" anchor="b"/>
                </a:tc>
                <a:tc>
                  <a:txBody>
                    <a:bodyPr/>
                    <a:lstStyle/>
                    <a:p>
                      <a:pPr algn="l" fontAlgn="b"/>
                      <a:r>
                        <a:rPr lang="tr-TR" sz="1400" b="0" i="0" u="none" strike="noStrike">
                          <a:solidFill>
                            <a:srgbClr val="000000"/>
                          </a:solidFill>
                          <a:latin typeface="Calibri"/>
                        </a:rPr>
                        <a:t> </a:t>
                      </a:r>
                    </a:p>
                  </a:txBody>
                  <a:tcPr marL="9525" marR="9525" marT="9525" marB="0" anchor="b"/>
                </a:tc>
                <a:tc>
                  <a:txBody>
                    <a:bodyPr/>
                    <a:lstStyle/>
                    <a:p>
                      <a:pPr algn="l" fontAlgn="b"/>
                      <a:r>
                        <a:rPr lang="tr-TR" sz="1400" b="0" i="0" u="none" strike="noStrike" dirty="0">
                          <a:solidFill>
                            <a:srgbClr val="000000"/>
                          </a:solidFill>
                          <a:latin typeface="Calibri"/>
                        </a:rPr>
                        <a:t> </a:t>
                      </a:r>
                    </a:p>
                  </a:txBody>
                  <a:tcPr marL="9525" marR="9525" marT="9525" marB="0" anchor="b"/>
                </a:tc>
                <a:tc>
                  <a:txBody>
                    <a:bodyPr/>
                    <a:lstStyle/>
                    <a:p>
                      <a:pPr algn="l" fontAlgn="b"/>
                      <a:r>
                        <a:rPr lang="tr-TR" sz="1400" b="0" i="0" u="none" strike="noStrike" dirty="0">
                          <a:solidFill>
                            <a:srgbClr val="000000"/>
                          </a:solidFill>
                          <a:latin typeface="Calibri"/>
                        </a:rPr>
                        <a:t>OCAK-EKİM</a:t>
                      </a:r>
                    </a:p>
                  </a:txBody>
                  <a:tcPr marL="9525" marR="9525" marT="9525" marB="0" anchor="b"/>
                </a:tc>
              </a:tr>
              <a:tr h="669534">
                <a:tc>
                  <a:txBody>
                    <a:bodyPr/>
                    <a:lstStyle/>
                    <a:p>
                      <a:pPr algn="l" fontAlgn="b"/>
                      <a:r>
                        <a:rPr lang="tr-TR" sz="1400" b="0" i="0" u="none" strike="noStrike" dirty="0">
                          <a:solidFill>
                            <a:srgbClr val="000000"/>
                          </a:solidFill>
                          <a:latin typeface="Calibri"/>
                        </a:rPr>
                        <a:t>SEKTÖR</a:t>
                      </a:r>
                    </a:p>
                  </a:txBody>
                  <a:tcPr marL="9525" marR="9525" marT="9525" marB="0" anchor="b"/>
                </a:tc>
                <a:tc>
                  <a:txBody>
                    <a:bodyPr/>
                    <a:lstStyle/>
                    <a:p>
                      <a:pPr algn="l" fontAlgn="b"/>
                      <a:r>
                        <a:rPr lang="tr-TR" sz="1400" b="0" i="0" u="none" strike="noStrike">
                          <a:solidFill>
                            <a:srgbClr val="000000"/>
                          </a:solidFill>
                          <a:latin typeface="Calibri"/>
                        </a:rPr>
                        <a:t>2005 YILI</a:t>
                      </a:r>
                    </a:p>
                  </a:txBody>
                  <a:tcPr marL="9525" marR="9525" marT="9525" marB="0" anchor="b"/>
                </a:tc>
                <a:tc>
                  <a:txBody>
                    <a:bodyPr/>
                    <a:lstStyle/>
                    <a:p>
                      <a:pPr algn="l" fontAlgn="b"/>
                      <a:r>
                        <a:rPr lang="tr-TR" sz="1400" b="0" i="0" u="none" strike="noStrike">
                          <a:solidFill>
                            <a:srgbClr val="000000"/>
                          </a:solidFill>
                          <a:latin typeface="Calibri"/>
                        </a:rPr>
                        <a:t>2006 YILI</a:t>
                      </a:r>
                    </a:p>
                  </a:txBody>
                  <a:tcPr marL="9525" marR="9525" marT="9525" marB="0" anchor="b"/>
                </a:tc>
                <a:tc>
                  <a:txBody>
                    <a:bodyPr/>
                    <a:lstStyle/>
                    <a:p>
                      <a:pPr algn="l" fontAlgn="b"/>
                      <a:r>
                        <a:rPr lang="tr-TR" sz="1400" b="0" i="0" u="none" strike="noStrike" dirty="0">
                          <a:solidFill>
                            <a:srgbClr val="000000"/>
                          </a:solidFill>
                          <a:latin typeface="Calibri"/>
                        </a:rPr>
                        <a:t>2007 YILI </a:t>
                      </a:r>
                    </a:p>
                  </a:txBody>
                  <a:tcPr marL="9525" marR="9525" marT="9525" marB="0" anchor="b"/>
                </a:tc>
                <a:tc>
                  <a:txBody>
                    <a:bodyPr/>
                    <a:lstStyle/>
                    <a:p>
                      <a:pPr algn="l" fontAlgn="b"/>
                      <a:r>
                        <a:rPr lang="tr-TR" sz="1400" b="0" i="0" u="none" strike="noStrike">
                          <a:solidFill>
                            <a:srgbClr val="000000"/>
                          </a:solidFill>
                          <a:latin typeface="Calibri"/>
                        </a:rPr>
                        <a:t>2008 YILI</a:t>
                      </a:r>
                    </a:p>
                  </a:txBody>
                  <a:tcPr marL="9525" marR="9525" marT="9525" marB="0" anchor="b"/>
                </a:tc>
                <a:tc>
                  <a:txBody>
                    <a:bodyPr/>
                    <a:lstStyle/>
                    <a:p>
                      <a:pPr algn="l" fontAlgn="b"/>
                      <a:r>
                        <a:rPr lang="tr-TR" sz="1400" b="0" i="0" u="none" strike="noStrike">
                          <a:solidFill>
                            <a:srgbClr val="000000"/>
                          </a:solidFill>
                          <a:latin typeface="Calibri"/>
                        </a:rPr>
                        <a:t>2009 YILI </a:t>
                      </a:r>
                    </a:p>
                  </a:txBody>
                  <a:tcPr marL="9525" marR="9525" marT="9525" marB="0" anchor="b"/>
                </a:tc>
                <a:tc>
                  <a:txBody>
                    <a:bodyPr/>
                    <a:lstStyle/>
                    <a:p>
                      <a:pPr algn="l" fontAlgn="b"/>
                      <a:r>
                        <a:rPr lang="tr-TR" sz="1400" b="0" i="0" u="none" strike="noStrike">
                          <a:solidFill>
                            <a:srgbClr val="000000"/>
                          </a:solidFill>
                          <a:latin typeface="Calibri"/>
                        </a:rPr>
                        <a:t>2010 YILI</a:t>
                      </a:r>
                    </a:p>
                  </a:txBody>
                  <a:tcPr marL="9525" marR="9525" marT="9525" marB="0" anchor="b"/>
                </a:tc>
                <a:tc>
                  <a:txBody>
                    <a:bodyPr/>
                    <a:lstStyle/>
                    <a:p>
                      <a:pPr algn="l" fontAlgn="b"/>
                      <a:r>
                        <a:rPr lang="tr-TR" sz="1400" b="0" i="0" u="none" strike="noStrike" dirty="0">
                          <a:solidFill>
                            <a:srgbClr val="000000"/>
                          </a:solidFill>
                          <a:latin typeface="Calibri"/>
                        </a:rPr>
                        <a:t>2011 YILI</a:t>
                      </a:r>
                    </a:p>
                  </a:txBody>
                  <a:tcPr marL="9525" marR="9525" marT="9525" marB="0" anchor="b"/>
                </a:tc>
                <a:tc>
                  <a:txBody>
                    <a:bodyPr/>
                    <a:lstStyle/>
                    <a:p>
                      <a:pPr algn="r" fontAlgn="b"/>
                      <a:r>
                        <a:rPr lang="tr-TR" sz="1400" b="0" i="0" u="none" strike="noStrike">
                          <a:solidFill>
                            <a:srgbClr val="000000"/>
                          </a:solidFill>
                          <a:latin typeface="Calibri"/>
                        </a:rPr>
                        <a:t>2012 YILI</a:t>
                      </a:r>
                    </a:p>
                  </a:txBody>
                  <a:tcPr marL="9525" marR="9525" marT="9525" marB="0" anchor="b"/>
                </a:tc>
              </a:tr>
              <a:tr h="925195">
                <a:tc>
                  <a:txBody>
                    <a:bodyPr/>
                    <a:lstStyle/>
                    <a:p>
                      <a:pPr algn="l" fontAlgn="b"/>
                      <a:r>
                        <a:rPr lang="nb-NO" sz="1400" b="0" i="0" u="none" strike="noStrike">
                          <a:solidFill>
                            <a:srgbClr val="000000"/>
                          </a:solidFill>
                          <a:latin typeface="Calibri"/>
                        </a:rPr>
                        <a:t>DEMİR VE DEMİR DIŞI METALLER</a:t>
                      </a:r>
                    </a:p>
                  </a:txBody>
                  <a:tcPr marL="9525" marR="9525" marT="9525" marB="0" anchor="b"/>
                </a:tc>
                <a:tc>
                  <a:txBody>
                    <a:bodyPr/>
                    <a:lstStyle/>
                    <a:p>
                      <a:pPr algn="r" fontAlgn="b"/>
                      <a:r>
                        <a:rPr lang="tr-TR" sz="1400" b="0" i="0" u="none" strike="noStrike">
                          <a:solidFill>
                            <a:srgbClr val="000000"/>
                          </a:solidFill>
                          <a:latin typeface="Calibri"/>
                        </a:rPr>
                        <a:t>123.678</a:t>
                      </a:r>
                    </a:p>
                  </a:txBody>
                  <a:tcPr marL="9525" marR="9525" marT="9525" marB="0" anchor="b"/>
                </a:tc>
                <a:tc>
                  <a:txBody>
                    <a:bodyPr/>
                    <a:lstStyle/>
                    <a:p>
                      <a:pPr algn="r" fontAlgn="b"/>
                      <a:r>
                        <a:rPr lang="tr-TR" sz="1400" b="0" i="0" u="none" strike="noStrike">
                          <a:solidFill>
                            <a:srgbClr val="000000"/>
                          </a:solidFill>
                          <a:latin typeface="Calibri"/>
                        </a:rPr>
                        <a:t>0</a:t>
                      </a:r>
                    </a:p>
                  </a:txBody>
                  <a:tcPr marL="9525" marR="9525" marT="9525" marB="0" anchor="b"/>
                </a:tc>
                <a:tc>
                  <a:txBody>
                    <a:bodyPr/>
                    <a:lstStyle/>
                    <a:p>
                      <a:pPr algn="r" fontAlgn="b"/>
                      <a:r>
                        <a:rPr lang="tr-TR" sz="1400" b="0" i="0" u="none" strike="noStrike">
                          <a:solidFill>
                            <a:srgbClr val="000000"/>
                          </a:solidFill>
                          <a:latin typeface="Calibri"/>
                        </a:rPr>
                        <a:t>17.962</a:t>
                      </a:r>
                    </a:p>
                  </a:txBody>
                  <a:tcPr marL="9525" marR="9525" marT="9525" marB="0" anchor="b"/>
                </a:tc>
                <a:tc>
                  <a:txBody>
                    <a:bodyPr/>
                    <a:lstStyle/>
                    <a:p>
                      <a:pPr algn="r" fontAlgn="b"/>
                      <a:r>
                        <a:rPr lang="tr-TR" sz="1400" b="0" i="0" u="none" strike="noStrike">
                          <a:solidFill>
                            <a:srgbClr val="000000"/>
                          </a:solidFill>
                          <a:latin typeface="Calibri"/>
                        </a:rPr>
                        <a:t>347.889</a:t>
                      </a:r>
                    </a:p>
                  </a:txBody>
                  <a:tcPr marL="9525" marR="9525" marT="9525" marB="0" anchor="b"/>
                </a:tc>
                <a:tc>
                  <a:txBody>
                    <a:bodyPr/>
                    <a:lstStyle/>
                    <a:p>
                      <a:pPr algn="r" fontAlgn="b"/>
                      <a:r>
                        <a:rPr lang="tr-TR" sz="1400" b="0" i="0" u="none" strike="noStrike">
                          <a:solidFill>
                            <a:srgbClr val="000000"/>
                          </a:solidFill>
                          <a:latin typeface="Calibri"/>
                        </a:rPr>
                        <a:t>324.839</a:t>
                      </a:r>
                    </a:p>
                  </a:txBody>
                  <a:tcPr marL="9525" marR="9525" marT="9525" marB="0" anchor="b"/>
                </a:tc>
                <a:tc>
                  <a:txBody>
                    <a:bodyPr/>
                    <a:lstStyle/>
                    <a:p>
                      <a:pPr algn="r" fontAlgn="b"/>
                      <a:r>
                        <a:rPr lang="tr-TR" sz="1400" b="0" i="0" u="none" strike="noStrike" dirty="0">
                          <a:solidFill>
                            <a:srgbClr val="000000"/>
                          </a:solidFill>
                          <a:latin typeface="Calibri"/>
                        </a:rPr>
                        <a:t>406.321</a:t>
                      </a:r>
                    </a:p>
                  </a:txBody>
                  <a:tcPr marL="9525" marR="9525" marT="9525" marB="0" anchor="b"/>
                </a:tc>
                <a:tc>
                  <a:txBody>
                    <a:bodyPr/>
                    <a:lstStyle/>
                    <a:p>
                      <a:pPr algn="r" fontAlgn="b"/>
                      <a:r>
                        <a:rPr lang="tr-TR" sz="1400" b="0" i="0" u="none" strike="noStrike" dirty="0">
                          <a:solidFill>
                            <a:srgbClr val="000000"/>
                          </a:solidFill>
                          <a:latin typeface="Calibri"/>
                        </a:rPr>
                        <a:t>9.884.935</a:t>
                      </a:r>
                    </a:p>
                  </a:txBody>
                  <a:tcPr marL="9525" marR="9525" marT="9525" marB="0" anchor="b"/>
                </a:tc>
                <a:tc>
                  <a:txBody>
                    <a:bodyPr/>
                    <a:lstStyle/>
                    <a:p>
                      <a:pPr algn="r" fontAlgn="b"/>
                      <a:r>
                        <a:rPr lang="tr-TR" sz="1400" b="0" i="0" u="none" strike="noStrike" dirty="0">
                          <a:solidFill>
                            <a:srgbClr val="000000"/>
                          </a:solidFill>
                          <a:latin typeface="Calibri"/>
                        </a:rPr>
                        <a:t>27.974.000</a:t>
                      </a:r>
                    </a:p>
                  </a:txBody>
                  <a:tcPr marL="9525" marR="9525" marT="9525" marB="0" anchor="b"/>
                </a:tc>
              </a:tr>
              <a:tr h="669534">
                <a:tc>
                  <a:txBody>
                    <a:bodyPr/>
                    <a:lstStyle/>
                    <a:p>
                      <a:pPr algn="l" fontAlgn="b"/>
                      <a:r>
                        <a:rPr lang="tr-TR" sz="1400" b="0" i="0" u="none" strike="noStrike">
                          <a:solidFill>
                            <a:srgbClr val="000000"/>
                          </a:solidFill>
                          <a:latin typeface="Calibri"/>
                        </a:rPr>
                        <a:t>DEMİR ÇELİK ÜRÜNLERİ</a:t>
                      </a:r>
                    </a:p>
                  </a:txBody>
                  <a:tcPr marL="9525" marR="9525" marT="9525" marB="0" anchor="b"/>
                </a:tc>
                <a:tc>
                  <a:txBody>
                    <a:bodyPr/>
                    <a:lstStyle/>
                    <a:p>
                      <a:pPr algn="r" fontAlgn="b"/>
                      <a:r>
                        <a:rPr lang="tr-TR" sz="1400" b="0" i="0" u="none" strike="noStrike">
                          <a:solidFill>
                            <a:srgbClr val="000000"/>
                          </a:solidFill>
                          <a:latin typeface="Calibri"/>
                        </a:rPr>
                        <a:t>0</a:t>
                      </a:r>
                    </a:p>
                  </a:txBody>
                  <a:tcPr marL="9525" marR="9525" marT="9525" marB="0" anchor="b"/>
                </a:tc>
                <a:tc>
                  <a:txBody>
                    <a:bodyPr/>
                    <a:lstStyle/>
                    <a:p>
                      <a:pPr algn="r" fontAlgn="b"/>
                      <a:r>
                        <a:rPr lang="tr-TR" sz="1400" b="0" i="0" u="none" strike="noStrike">
                          <a:solidFill>
                            <a:srgbClr val="000000"/>
                          </a:solidFill>
                          <a:latin typeface="Calibri"/>
                        </a:rPr>
                        <a:t>70.920</a:t>
                      </a:r>
                    </a:p>
                  </a:txBody>
                  <a:tcPr marL="9525" marR="9525" marT="9525" marB="0" anchor="b"/>
                </a:tc>
                <a:tc>
                  <a:txBody>
                    <a:bodyPr/>
                    <a:lstStyle/>
                    <a:p>
                      <a:pPr algn="r" fontAlgn="b"/>
                      <a:r>
                        <a:rPr lang="tr-TR" sz="1400" b="0" i="0" u="none" strike="noStrike">
                          <a:solidFill>
                            <a:srgbClr val="000000"/>
                          </a:solidFill>
                          <a:latin typeface="Calibri"/>
                        </a:rPr>
                        <a:t>92.107</a:t>
                      </a:r>
                    </a:p>
                  </a:txBody>
                  <a:tcPr marL="9525" marR="9525" marT="9525" marB="0" anchor="b"/>
                </a:tc>
                <a:tc>
                  <a:txBody>
                    <a:bodyPr/>
                    <a:lstStyle/>
                    <a:p>
                      <a:pPr algn="r" fontAlgn="b"/>
                      <a:r>
                        <a:rPr lang="tr-TR" sz="1400" b="0" i="0" u="none" strike="noStrike">
                          <a:solidFill>
                            <a:srgbClr val="000000"/>
                          </a:solidFill>
                          <a:latin typeface="Calibri"/>
                        </a:rPr>
                        <a:t>562.599</a:t>
                      </a:r>
                    </a:p>
                  </a:txBody>
                  <a:tcPr marL="9525" marR="9525" marT="9525" marB="0" anchor="b"/>
                </a:tc>
                <a:tc>
                  <a:txBody>
                    <a:bodyPr/>
                    <a:lstStyle/>
                    <a:p>
                      <a:pPr algn="r" fontAlgn="b"/>
                      <a:r>
                        <a:rPr lang="tr-TR" sz="1400" b="0" i="0" u="none" strike="noStrike">
                          <a:solidFill>
                            <a:srgbClr val="000000"/>
                          </a:solidFill>
                          <a:latin typeface="Calibri"/>
                        </a:rPr>
                        <a:t>619.614</a:t>
                      </a:r>
                    </a:p>
                  </a:txBody>
                  <a:tcPr marL="9525" marR="9525" marT="9525" marB="0" anchor="b"/>
                </a:tc>
                <a:tc>
                  <a:txBody>
                    <a:bodyPr/>
                    <a:lstStyle/>
                    <a:p>
                      <a:pPr algn="r" fontAlgn="b"/>
                      <a:r>
                        <a:rPr lang="tr-TR" sz="1400" b="0" i="0" u="none" strike="noStrike">
                          <a:solidFill>
                            <a:srgbClr val="000000"/>
                          </a:solidFill>
                          <a:latin typeface="Calibri"/>
                        </a:rPr>
                        <a:t>59.225.005</a:t>
                      </a:r>
                    </a:p>
                  </a:txBody>
                  <a:tcPr marL="9525" marR="9525" marT="9525" marB="0" anchor="b"/>
                </a:tc>
                <a:tc>
                  <a:txBody>
                    <a:bodyPr/>
                    <a:lstStyle/>
                    <a:p>
                      <a:pPr algn="r" fontAlgn="b"/>
                      <a:r>
                        <a:rPr lang="tr-TR" sz="1400" b="0" i="0" u="none" strike="noStrike" dirty="0">
                          <a:solidFill>
                            <a:srgbClr val="000000"/>
                          </a:solidFill>
                          <a:latin typeface="Calibri"/>
                        </a:rPr>
                        <a:t>88.799.182</a:t>
                      </a:r>
                    </a:p>
                  </a:txBody>
                  <a:tcPr marL="9525" marR="9525" marT="9525" marB="0" anchor="b"/>
                </a:tc>
                <a:tc>
                  <a:txBody>
                    <a:bodyPr/>
                    <a:lstStyle/>
                    <a:p>
                      <a:pPr algn="r" fontAlgn="b"/>
                      <a:r>
                        <a:rPr lang="tr-TR" sz="1400" b="0" i="0" u="none" strike="noStrike" dirty="0">
                          <a:solidFill>
                            <a:srgbClr val="000000"/>
                          </a:solidFill>
                          <a:latin typeface="Calibri"/>
                        </a:rPr>
                        <a:t>48.786.000</a:t>
                      </a:r>
                    </a:p>
                  </a:txBody>
                  <a:tcPr marL="9525" marR="9525" marT="9525" marB="0" anchor="b"/>
                </a:tc>
              </a:tr>
              <a:tr h="669534">
                <a:tc>
                  <a:txBody>
                    <a:bodyPr/>
                    <a:lstStyle/>
                    <a:p>
                      <a:pPr algn="l" fontAlgn="b"/>
                      <a:r>
                        <a:rPr lang="tr-TR" sz="1400" b="0" i="0" u="none" strike="noStrike">
                          <a:solidFill>
                            <a:srgbClr val="000000"/>
                          </a:solidFill>
                          <a:latin typeface="Calibri"/>
                        </a:rPr>
                        <a:t>TOPLAM</a:t>
                      </a:r>
                    </a:p>
                  </a:txBody>
                  <a:tcPr marL="9525" marR="9525" marT="9525" marB="0" anchor="b"/>
                </a:tc>
                <a:tc>
                  <a:txBody>
                    <a:bodyPr/>
                    <a:lstStyle/>
                    <a:p>
                      <a:pPr algn="r" fontAlgn="b"/>
                      <a:r>
                        <a:rPr lang="tr-TR" sz="1400" b="0" i="0" u="none" strike="noStrike">
                          <a:solidFill>
                            <a:srgbClr val="000000"/>
                          </a:solidFill>
                          <a:latin typeface="Calibri"/>
                        </a:rPr>
                        <a:t>123.678</a:t>
                      </a:r>
                    </a:p>
                  </a:txBody>
                  <a:tcPr marL="9525" marR="9525" marT="9525" marB="0" anchor="b"/>
                </a:tc>
                <a:tc>
                  <a:txBody>
                    <a:bodyPr/>
                    <a:lstStyle/>
                    <a:p>
                      <a:pPr algn="r" fontAlgn="b"/>
                      <a:r>
                        <a:rPr lang="tr-TR" sz="1400" b="0" i="0" u="none" strike="noStrike">
                          <a:solidFill>
                            <a:srgbClr val="000000"/>
                          </a:solidFill>
                          <a:latin typeface="Calibri"/>
                        </a:rPr>
                        <a:t>70.920</a:t>
                      </a:r>
                    </a:p>
                  </a:txBody>
                  <a:tcPr marL="9525" marR="9525" marT="9525" marB="0" anchor="b"/>
                </a:tc>
                <a:tc>
                  <a:txBody>
                    <a:bodyPr/>
                    <a:lstStyle/>
                    <a:p>
                      <a:pPr algn="r" fontAlgn="b"/>
                      <a:r>
                        <a:rPr lang="tr-TR" sz="1400" b="0" i="0" u="none" strike="noStrike">
                          <a:solidFill>
                            <a:srgbClr val="000000"/>
                          </a:solidFill>
                          <a:latin typeface="Calibri"/>
                        </a:rPr>
                        <a:t>110.069</a:t>
                      </a:r>
                    </a:p>
                  </a:txBody>
                  <a:tcPr marL="9525" marR="9525" marT="9525" marB="0" anchor="b"/>
                </a:tc>
                <a:tc>
                  <a:txBody>
                    <a:bodyPr/>
                    <a:lstStyle/>
                    <a:p>
                      <a:pPr algn="r" fontAlgn="b"/>
                      <a:r>
                        <a:rPr lang="tr-TR" sz="1400" b="0" i="0" u="none" strike="noStrike">
                          <a:solidFill>
                            <a:srgbClr val="000000"/>
                          </a:solidFill>
                          <a:latin typeface="Calibri"/>
                        </a:rPr>
                        <a:t>910.488</a:t>
                      </a:r>
                    </a:p>
                  </a:txBody>
                  <a:tcPr marL="9525" marR="9525" marT="9525" marB="0" anchor="b"/>
                </a:tc>
                <a:tc>
                  <a:txBody>
                    <a:bodyPr/>
                    <a:lstStyle/>
                    <a:p>
                      <a:pPr algn="r" fontAlgn="b"/>
                      <a:r>
                        <a:rPr lang="tr-TR" sz="1400" b="0" i="0" u="none" strike="noStrike">
                          <a:solidFill>
                            <a:srgbClr val="000000"/>
                          </a:solidFill>
                          <a:latin typeface="Calibri"/>
                        </a:rPr>
                        <a:t>944.453</a:t>
                      </a:r>
                    </a:p>
                  </a:txBody>
                  <a:tcPr marL="9525" marR="9525" marT="9525" marB="0" anchor="b"/>
                </a:tc>
                <a:tc>
                  <a:txBody>
                    <a:bodyPr/>
                    <a:lstStyle/>
                    <a:p>
                      <a:pPr algn="r" fontAlgn="b"/>
                      <a:r>
                        <a:rPr lang="tr-TR" sz="1400" b="0" i="0" u="none" strike="noStrike">
                          <a:solidFill>
                            <a:srgbClr val="000000"/>
                          </a:solidFill>
                          <a:latin typeface="Calibri"/>
                        </a:rPr>
                        <a:t>59.631.326</a:t>
                      </a:r>
                    </a:p>
                  </a:txBody>
                  <a:tcPr marL="9525" marR="9525" marT="9525" marB="0" anchor="b"/>
                </a:tc>
                <a:tc>
                  <a:txBody>
                    <a:bodyPr/>
                    <a:lstStyle/>
                    <a:p>
                      <a:pPr algn="r" fontAlgn="b"/>
                      <a:r>
                        <a:rPr lang="tr-TR" sz="1400" b="0" i="0" u="none" strike="noStrike">
                          <a:solidFill>
                            <a:srgbClr val="000000"/>
                          </a:solidFill>
                          <a:latin typeface="Calibri"/>
                        </a:rPr>
                        <a:t>98.684.117</a:t>
                      </a:r>
                    </a:p>
                  </a:txBody>
                  <a:tcPr marL="9525" marR="9525" marT="9525" marB="0" anchor="b"/>
                </a:tc>
                <a:tc>
                  <a:txBody>
                    <a:bodyPr/>
                    <a:lstStyle/>
                    <a:p>
                      <a:pPr algn="r" fontAlgn="b"/>
                      <a:r>
                        <a:rPr lang="tr-TR" sz="1400" b="0" i="0" u="none" strike="noStrike" dirty="0">
                          <a:solidFill>
                            <a:srgbClr val="000000"/>
                          </a:solidFill>
                          <a:latin typeface="Calibri"/>
                        </a:rPr>
                        <a:t>76.760.000</a:t>
                      </a:r>
                    </a:p>
                  </a:txBody>
                  <a:tcPr marL="9525" marR="9525" marT="9525" marB="0" anchor="b"/>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Osmaniye İlinin son 5 yıllık ihracat rakamlarından anlaşılacağı gibi yıllara göre artış yaşanmaktadır. </a:t>
            </a:r>
          </a:p>
          <a:p>
            <a:r>
              <a:rPr lang="tr-TR" dirty="0" smtClean="0"/>
              <a:t>Bugün bölge ekonomisinde önemli ağırlığa sahip sektör önümüzdeki yıllarda daha çok gelişerek bölge ve ülke ekonomisinde ağırlığını artıracaktır.</a:t>
            </a:r>
          </a:p>
          <a:p>
            <a:pPr>
              <a:buNone/>
            </a:pP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smtClean="0"/>
              <a:t>2010 Yılı İtibariyle Osmaniye Organize Sanayi Bölgesi’nde Demir-Çelik Sektörü Üzerine Faaliyet Gösteren Firmaların İstihdama Katkısı  4.181 kişi ‘</a:t>
            </a:r>
            <a:r>
              <a:rPr lang="tr-TR" b="1" dirty="0" err="1" smtClean="0"/>
              <a:t>dir</a:t>
            </a:r>
            <a:r>
              <a:rPr lang="tr-TR" b="1" dirty="0" smtClean="0"/>
              <a:t>.</a:t>
            </a:r>
            <a:endParaRPr lang="tr-TR" dirty="0" smtClean="0"/>
          </a:p>
          <a:p>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214313" y="500060"/>
          <a:ext cx="8777286" cy="5572145"/>
        </p:xfrm>
        <a:graphic>
          <a:graphicData uri="http://schemas.openxmlformats.org/drawingml/2006/table">
            <a:tbl>
              <a:tblPr firstRow="1" bandRow="1">
                <a:tableStyleId>{5C22544A-7EE6-4342-B048-85BDC9FD1C3A}</a:tableStyleId>
              </a:tblPr>
              <a:tblGrid>
                <a:gridCol w="2925762"/>
                <a:gridCol w="2925762"/>
                <a:gridCol w="2925762"/>
              </a:tblGrid>
              <a:tr h="1114429">
                <a:tc>
                  <a:txBody>
                    <a:bodyPr/>
                    <a:lstStyle/>
                    <a:p>
                      <a:pPr algn="ctr">
                        <a:lnSpc>
                          <a:spcPct val="115000"/>
                        </a:lnSpc>
                        <a:spcAft>
                          <a:spcPts val="1000"/>
                        </a:spcAft>
                      </a:pPr>
                      <a:r>
                        <a:rPr lang="tr-TR" sz="1400" b="1" dirty="0">
                          <a:latin typeface="Calibri"/>
                          <a:ea typeface="Calibri"/>
                          <a:cs typeface="Times New Roman"/>
                        </a:rPr>
                        <a:t>Firma</a:t>
                      </a:r>
                      <a:endParaRPr lang="tr-TR" sz="1400" dirty="0">
                        <a:latin typeface="Calibri"/>
                        <a:ea typeface="Calibri"/>
                        <a:cs typeface="Times New Roman"/>
                      </a:endParaRPr>
                    </a:p>
                  </a:txBody>
                  <a:tcPr marL="68580" marR="68580" marT="0" marB="0" anchor="ctr"/>
                </a:tc>
                <a:tc>
                  <a:txBody>
                    <a:bodyPr/>
                    <a:lstStyle/>
                    <a:p>
                      <a:pPr algn="ctr">
                        <a:lnSpc>
                          <a:spcPct val="115000"/>
                        </a:lnSpc>
                        <a:spcAft>
                          <a:spcPts val="1000"/>
                        </a:spcAft>
                      </a:pPr>
                      <a:r>
                        <a:rPr lang="tr-TR" sz="1400" b="1" dirty="0">
                          <a:latin typeface="Calibri"/>
                          <a:ea typeface="Calibri"/>
                          <a:cs typeface="Times New Roman"/>
                        </a:rPr>
                        <a:t>Üretim Konusu</a:t>
                      </a:r>
                      <a:endParaRPr lang="tr-TR" sz="1400" dirty="0">
                        <a:latin typeface="Calibri"/>
                        <a:ea typeface="Calibri"/>
                        <a:cs typeface="Times New Roman"/>
                      </a:endParaRPr>
                    </a:p>
                  </a:txBody>
                  <a:tcPr marL="68580" marR="68580" marT="0" marB="0" anchor="ctr"/>
                </a:tc>
                <a:tc>
                  <a:txBody>
                    <a:bodyPr/>
                    <a:lstStyle/>
                    <a:p>
                      <a:pPr marR="87630" algn="ctr">
                        <a:lnSpc>
                          <a:spcPct val="115000"/>
                        </a:lnSpc>
                        <a:spcAft>
                          <a:spcPts val="1000"/>
                        </a:spcAft>
                      </a:pPr>
                      <a:r>
                        <a:rPr lang="tr-TR" sz="1400" b="1" dirty="0">
                          <a:latin typeface="Calibri"/>
                          <a:ea typeface="Calibri"/>
                          <a:cs typeface="Times New Roman"/>
                        </a:rPr>
                        <a:t>Çalışan Sayısı</a:t>
                      </a:r>
                      <a:endParaRPr lang="tr-TR" sz="1400" dirty="0">
                        <a:latin typeface="Calibri"/>
                        <a:ea typeface="Calibri"/>
                        <a:cs typeface="Times New Roman"/>
                      </a:endParaRPr>
                    </a:p>
                  </a:txBody>
                  <a:tcPr marL="68580" marR="68580" marT="0" marB="0"/>
                </a:tc>
              </a:tr>
              <a:tr h="1114429">
                <a:tc>
                  <a:txBody>
                    <a:bodyPr/>
                    <a:lstStyle/>
                    <a:p>
                      <a:pPr>
                        <a:lnSpc>
                          <a:spcPct val="150000"/>
                        </a:lnSpc>
                        <a:spcAft>
                          <a:spcPts val="1000"/>
                        </a:spcAft>
                      </a:pPr>
                      <a:r>
                        <a:rPr lang="tr-TR" sz="1400">
                          <a:latin typeface="Calibri"/>
                          <a:ea typeface="Calibri"/>
                          <a:cs typeface="Times New Roman"/>
                        </a:rPr>
                        <a:t>YOLBULAN BAŞTUĞ METALURJİ </a:t>
                      </a:r>
                    </a:p>
                  </a:txBody>
                  <a:tcPr marL="68580" marR="68580" marT="0" marB="0" anchor="ctr"/>
                </a:tc>
                <a:tc>
                  <a:txBody>
                    <a:bodyPr/>
                    <a:lstStyle/>
                    <a:p>
                      <a:pPr>
                        <a:lnSpc>
                          <a:spcPct val="150000"/>
                        </a:lnSpc>
                        <a:spcAft>
                          <a:spcPts val="1000"/>
                        </a:spcAft>
                      </a:pPr>
                      <a:r>
                        <a:rPr lang="tr-TR" sz="1400" dirty="0">
                          <a:latin typeface="Calibri"/>
                          <a:ea typeface="Calibri"/>
                          <a:cs typeface="Times New Roman"/>
                        </a:rPr>
                        <a:t>Çelik Kütük</a:t>
                      </a:r>
                    </a:p>
                  </a:txBody>
                  <a:tcPr marL="68580" marR="68580" marT="0" marB="0" anchor="ctr"/>
                </a:tc>
                <a:tc>
                  <a:txBody>
                    <a:bodyPr/>
                    <a:lstStyle/>
                    <a:p>
                      <a:pPr marR="87630" algn="ctr">
                        <a:lnSpc>
                          <a:spcPct val="150000"/>
                        </a:lnSpc>
                        <a:spcAft>
                          <a:spcPts val="1000"/>
                        </a:spcAft>
                      </a:pPr>
                      <a:r>
                        <a:rPr lang="tr-TR" sz="1400" dirty="0">
                          <a:latin typeface="Calibri"/>
                          <a:ea typeface="Calibri"/>
                          <a:cs typeface="Times New Roman"/>
                        </a:rPr>
                        <a:t>500</a:t>
                      </a:r>
                    </a:p>
                  </a:txBody>
                  <a:tcPr marL="68580" marR="68580" marT="0" marB="0" anchor="ctr"/>
                </a:tc>
              </a:tr>
              <a:tr h="1114429">
                <a:tc rowSpan="3">
                  <a:txBody>
                    <a:bodyPr/>
                    <a:lstStyle/>
                    <a:p>
                      <a:pPr>
                        <a:lnSpc>
                          <a:spcPct val="150000"/>
                        </a:lnSpc>
                        <a:spcAft>
                          <a:spcPts val="1000"/>
                        </a:spcAft>
                      </a:pPr>
                      <a:r>
                        <a:rPr lang="tr-TR" sz="1400">
                          <a:latin typeface="Calibri"/>
                          <a:ea typeface="Calibri"/>
                          <a:cs typeface="Times New Roman"/>
                        </a:rPr>
                        <a:t>TOSÇELİK PROFİL VE SAC ENDÜSTRİSİ  </a:t>
                      </a:r>
                    </a:p>
                    <a:p>
                      <a:pPr>
                        <a:lnSpc>
                          <a:spcPct val="150000"/>
                        </a:lnSpc>
                        <a:spcAft>
                          <a:spcPts val="1000"/>
                        </a:spcAft>
                      </a:pPr>
                      <a:r>
                        <a:rPr lang="tr-TR" sz="1400">
                          <a:latin typeface="Calibri"/>
                          <a:ea typeface="Calibri"/>
                          <a:cs typeface="Times New Roman"/>
                        </a:rPr>
                        <a:t>(Şubesi)</a:t>
                      </a:r>
                    </a:p>
                  </a:txBody>
                  <a:tcPr marL="68580" marR="68580" marT="0" marB="0" anchor="ctr"/>
                </a:tc>
                <a:tc>
                  <a:txBody>
                    <a:bodyPr/>
                    <a:lstStyle/>
                    <a:p>
                      <a:pPr>
                        <a:lnSpc>
                          <a:spcPct val="150000"/>
                        </a:lnSpc>
                        <a:spcAft>
                          <a:spcPts val="1000"/>
                        </a:spcAft>
                      </a:pPr>
                      <a:r>
                        <a:rPr lang="tr-TR" sz="1400">
                          <a:latin typeface="Calibri"/>
                          <a:ea typeface="Calibri"/>
                          <a:cs typeface="Times New Roman"/>
                        </a:rPr>
                        <a:t>Spiral Kaynaklı Çelik Boru</a:t>
                      </a:r>
                    </a:p>
                  </a:txBody>
                  <a:tcPr marL="68580" marR="68580" marT="0" marB="0" anchor="ctr"/>
                </a:tc>
                <a:tc>
                  <a:txBody>
                    <a:bodyPr/>
                    <a:lstStyle/>
                    <a:p>
                      <a:pPr marR="87630" algn="ctr">
                        <a:lnSpc>
                          <a:spcPct val="150000"/>
                        </a:lnSpc>
                        <a:spcAft>
                          <a:spcPts val="1000"/>
                        </a:spcAft>
                      </a:pPr>
                      <a:r>
                        <a:rPr lang="tr-TR" sz="1400" dirty="0">
                          <a:latin typeface="Calibri"/>
                          <a:ea typeface="Calibri"/>
                          <a:cs typeface="Times New Roman"/>
                        </a:rPr>
                        <a:t>150</a:t>
                      </a:r>
                    </a:p>
                  </a:txBody>
                  <a:tcPr marL="68580" marR="68580" marT="0" marB="0" anchor="ctr"/>
                </a:tc>
              </a:tr>
              <a:tr h="1114429">
                <a:tc vMerge="1">
                  <a:txBody>
                    <a:bodyPr/>
                    <a:lstStyle/>
                    <a:p>
                      <a:endParaRPr lang="tr-TR"/>
                    </a:p>
                  </a:txBody>
                  <a:tcPr/>
                </a:tc>
                <a:tc>
                  <a:txBody>
                    <a:bodyPr/>
                    <a:lstStyle/>
                    <a:p>
                      <a:pPr>
                        <a:lnSpc>
                          <a:spcPct val="150000"/>
                        </a:lnSpc>
                        <a:spcAft>
                          <a:spcPts val="1000"/>
                        </a:spcAft>
                      </a:pPr>
                      <a:r>
                        <a:rPr lang="tr-TR" sz="1400">
                          <a:latin typeface="Calibri"/>
                          <a:ea typeface="Calibri"/>
                          <a:cs typeface="Times New Roman"/>
                        </a:rPr>
                        <a:t>Çelik Kütük-Slab üretimi</a:t>
                      </a:r>
                    </a:p>
                  </a:txBody>
                  <a:tcPr marL="68580" marR="68580" marT="0" marB="0" anchor="ctr"/>
                </a:tc>
                <a:tc>
                  <a:txBody>
                    <a:bodyPr/>
                    <a:lstStyle/>
                    <a:p>
                      <a:pPr marR="87630" algn="ctr">
                        <a:lnSpc>
                          <a:spcPct val="150000"/>
                        </a:lnSpc>
                        <a:spcAft>
                          <a:spcPts val="1000"/>
                        </a:spcAft>
                      </a:pPr>
                      <a:r>
                        <a:rPr lang="tr-TR" sz="1400">
                          <a:latin typeface="Calibri"/>
                          <a:ea typeface="Calibri"/>
                          <a:cs typeface="Times New Roman"/>
                        </a:rPr>
                        <a:t>450</a:t>
                      </a:r>
                    </a:p>
                  </a:txBody>
                  <a:tcPr marL="68580" marR="68580" marT="0" marB="0" anchor="ctr"/>
                </a:tc>
              </a:tr>
              <a:tr h="1114429">
                <a:tc vMerge="1">
                  <a:txBody>
                    <a:bodyPr/>
                    <a:lstStyle/>
                    <a:p>
                      <a:endParaRPr lang="tr-TR"/>
                    </a:p>
                  </a:txBody>
                  <a:tcPr/>
                </a:tc>
                <a:tc>
                  <a:txBody>
                    <a:bodyPr/>
                    <a:lstStyle/>
                    <a:p>
                      <a:pPr>
                        <a:lnSpc>
                          <a:spcPct val="150000"/>
                        </a:lnSpc>
                        <a:spcAft>
                          <a:spcPts val="1000"/>
                        </a:spcAft>
                      </a:pPr>
                      <a:r>
                        <a:rPr lang="tr-TR" sz="1400">
                          <a:latin typeface="Calibri"/>
                          <a:ea typeface="Calibri"/>
                          <a:cs typeface="Times New Roman"/>
                        </a:rPr>
                        <a:t>Sıcak Haddelenmiş Sac</a:t>
                      </a:r>
                    </a:p>
                  </a:txBody>
                  <a:tcPr marL="68580" marR="68580" marT="0" marB="0" anchor="ctr"/>
                </a:tc>
                <a:tc>
                  <a:txBody>
                    <a:bodyPr/>
                    <a:lstStyle/>
                    <a:p>
                      <a:pPr marR="87630" algn="ctr">
                        <a:lnSpc>
                          <a:spcPct val="150000"/>
                        </a:lnSpc>
                        <a:spcAft>
                          <a:spcPts val="1000"/>
                        </a:spcAft>
                      </a:pPr>
                      <a:r>
                        <a:rPr lang="tr-TR" sz="1400" dirty="0">
                          <a:latin typeface="Calibri"/>
                          <a:ea typeface="Calibri"/>
                          <a:cs typeface="Times New Roman"/>
                        </a:rPr>
                        <a:t>650</a:t>
                      </a:r>
                    </a:p>
                  </a:txBody>
                  <a:tcPr marL="68580" marR="68580" marT="0" marB="0" anchor="ct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214281" y="714357"/>
          <a:ext cx="8777319" cy="5000658"/>
        </p:xfrm>
        <a:graphic>
          <a:graphicData uri="http://schemas.openxmlformats.org/drawingml/2006/table">
            <a:tbl>
              <a:tblPr firstRow="1" bandRow="1">
                <a:tableStyleId>{5C22544A-7EE6-4342-B048-85BDC9FD1C3A}</a:tableStyleId>
              </a:tblPr>
              <a:tblGrid>
                <a:gridCol w="2925773"/>
                <a:gridCol w="2925773"/>
                <a:gridCol w="2925773"/>
              </a:tblGrid>
              <a:tr h="833443">
                <a:tc>
                  <a:txBody>
                    <a:bodyPr/>
                    <a:lstStyle/>
                    <a:p>
                      <a:pPr algn="ctr">
                        <a:lnSpc>
                          <a:spcPct val="115000"/>
                        </a:lnSpc>
                        <a:spcAft>
                          <a:spcPts val="1000"/>
                        </a:spcAft>
                      </a:pPr>
                      <a:r>
                        <a:rPr lang="tr-TR" sz="1400" b="1" dirty="0">
                          <a:latin typeface="Calibri"/>
                          <a:ea typeface="Calibri"/>
                          <a:cs typeface="Times New Roman"/>
                        </a:rPr>
                        <a:t>Firma</a:t>
                      </a:r>
                      <a:endParaRPr lang="tr-TR" sz="1400" dirty="0">
                        <a:latin typeface="Calibri"/>
                        <a:ea typeface="Calibri"/>
                        <a:cs typeface="Times New Roman"/>
                      </a:endParaRPr>
                    </a:p>
                  </a:txBody>
                  <a:tcPr marL="68580" marR="68580" marT="0" marB="0" anchor="ctr"/>
                </a:tc>
                <a:tc>
                  <a:txBody>
                    <a:bodyPr/>
                    <a:lstStyle/>
                    <a:p>
                      <a:pPr algn="ctr">
                        <a:lnSpc>
                          <a:spcPct val="115000"/>
                        </a:lnSpc>
                        <a:spcAft>
                          <a:spcPts val="1000"/>
                        </a:spcAft>
                      </a:pPr>
                      <a:r>
                        <a:rPr lang="tr-TR" sz="1400" b="1" dirty="0">
                          <a:latin typeface="Calibri"/>
                          <a:ea typeface="Calibri"/>
                          <a:cs typeface="Times New Roman"/>
                        </a:rPr>
                        <a:t>Üretim Konusu</a:t>
                      </a:r>
                      <a:endParaRPr lang="tr-TR" sz="1400" dirty="0">
                        <a:latin typeface="Calibri"/>
                        <a:ea typeface="Calibri"/>
                        <a:cs typeface="Times New Roman"/>
                      </a:endParaRPr>
                    </a:p>
                  </a:txBody>
                  <a:tcPr marL="68580" marR="68580" marT="0" marB="0" anchor="ctr"/>
                </a:tc>
                <a:tc>
                  <a:txBody>
                    <a:bodyPr/>
                    <a:lstStyle/>
                    <a:p>
                      <a:pPr marR="87630" algn="ctr">
                        <a:lnSpc>
                          <a:spcPct val="115000"/>
                        </a:lnSpc>
                        <a:spcAft>
                          <a:spcPts val="1000"/>
                        </a:spcAft>
                      </a:pPr>
                      <a:r>
                        <a:rPr lang="tr-TR" sz="1400" b="1" dirty="0">
                          <a:latin typeface="Calibri"/>
                          <a:ea typeface="Calibri"/>
                          <a:cs typeface="Times New Roman"/>
                        </a:rPr>
                        <a:t>Çalışan Sayısı</a:t>
                      </a:r>
                      <a:endParaRPr lang="tr-TR" sz="1400" dirty="0">
                        <a:latin typeface="Calibri"/>
                        <a:ea typeface="Calibri"/>
                        <a:cs typeface="Times New Roman"/>
                      </a:endParaRPr>
                    </a:p>
                  </a:txBody>
                  <a:tcPr marL="68580" marR="68580" marT="0" marB="0"/>
                </a:tc>
              </a:tr>
              <a:tr h="833443">
                <a:tc>
                  <a:txBody>
                    <a:bodyPr/>
                    <a:lstStyle/>
                    <a:p>
                      <a:pPr>
                        <a:lnSpc>
                          <a:spcPct val="150000"/>
                        </a:lnSpc>
                        <a:spcAft>
                          <a:spcPts val="1000"/>
                        </a:spcAft>
                      </a:pPr>
                      <a:r>
                        <a:rPr lang="tr-TR" sz="1400">
                          <a:latin typeface="Calibri"/>
                          <a:ea typeface="Calibri"/>
                          <a:cs typeface="Times New Roman"/>
                        </a:rPr>
                        <a:t>ROZAK MİTTAL</a:t>
                      </a:r>
                    </a:p>
                  </a:txBody>
                  <a:tcPr marL="68580" marR="68580" marT="0" marB="0" anchor="ctr"/>
                </a:tc>
                <a:tc>
                  <a:txBody>
                    <a:bodyPr/>
                    <a:lstStyle/>
                    <a:p>
                      <a:pPr>
                        <a:lnSpc>
                          <a:spcPct val="150000"/>
                        </a:lnSpc>
                        <a:spcAft>
                          <a:spcPts val="1000"/>
                        </a:spcAft>
                      </a:pPr>
                      <a:r>
                        <a:rPr lang="tr-TR" sz="1400">
                          <a:latin typeface="Calibri"/>
                          <a:ea typeface="Calibri"/>
                          <a:cs typeface="Times New Roman"/>
                        </a:rPr>
                        <a:t>Demir Çelik Satışı</a:t>
                      </a:r>
                    </a:p>
                  </a:txBody>
                  <a:tcPr marL="68580" marR="68580" marT="0" marB="0" anchor="ctr"/>
                </a:tc>
                <a:tc>
                  <a:txBody>
                    <a:bodyPr/>
                    <a:lstStyle/>
                    <a:p>
                      <a:pPr marR="87630" algn="ctr">
                        <a:lnSpc>
                          <a:spcPct val="150000"/>
                        </a:lnSpc>
                        <a:spcAft>
                          <a:spcPts val="1000"/>
                        </a:spcAft>
                      </a:pPr>
                      <a:r>
                        <a:rPr lang="tr-TR" sz="1400">
                          <a:latin typeface="Calibri"/>
                          <a:ea typeface="Calibri"/>
                          <a:cs typeface="Times New Roman"/>
                        </a:rPr>
                        <a:t>60</a:t>
                      </a:r>
                    </a:p>
                  </a:txBody>
                  <a:tcPr marL="68580" marR="68580" marT="0" marB="0" anchor="ctr"/>
                </a:tc>
              </a:tr>
              <a:tr h="833443">
                <a:tc>
                  <a:txBody>
                    <a:bodyPr/>
                    <a:lstStyle/>
                    <a:p>
                      <a:pPr>
                        <a:lnSpc>
                          <a:spcPct val="150000"/>
                        </a:lnSpc>
                        <a:spcAft>
                          <a:spcPts val="1000"/>
                        </a:spcAft>
                      </a:pPr>
                      <a:r>
                        <a:rPr lang="tr-TR" sz="1400" dirty="0">
                          <a:latin typeface="Calibri"/>
                          <a:ea typeface="Calibri"/>
                          <a:cs typeface="Times New Roman"/>
                        </a:rPr>
                        <a:t>İMC GALVANİZ</a:t>
                      </a:r>
                    </a:p>
                  </a:txBody>
                  <a:tcPr marL="68580" marR="68580" marT="0" marB="0" anchor="ctr"/>
                </a:tc>
                <a:tc>
                  <a:txBody>
                    <a:bodyPr/>
                    <a:lstStyle/>
                    <a:p>
                      <a:pPr>
                        <a:lnSpc>
                          <a:spcPct val="150000"/>
                        </a:lnSpc>
                        <a:spcAft>
                          <a:spcPts val="1000"/>
                        </a:spcAft>
                      </a:pPr>
                      <a:r>
                        <a:rPr lang="tr-TR" sz="1400" dirty="0">
                          <a:latin typeface="Calibri"/>
                          <a:ea typeface="Calibri"/>
                          <a:cs typeface="Times New Roman"/>
                        </a:rPr>
                        <a:t>Galvaniz, Tel, Çivi</a:t>
                      </a:r>
                    </a:p>
                  </a:txBody>
                  <a:tcPr marL="68580" marR="68580" marT="0" marB="0" anchor="ctr"/>
                </a:tc>
                <a:tc>
                  <a:txBody>
                    <a:bodyPr/>
                    <a:lstStyle/>
                    <a:p>
                      <a:pPr marR="87630" algn="ctr">
                        <a:lnSpc>
                          <a:spcPct val="150000"/>
                        </a:lnSpc>
                        <a:spcAft>
                          <a:spcPts val="1000"/>
                        </a:spcAft>
                      </a:pPr>
                      <a:r>
                        <a:rPr lang="tr-TR" sz="1400">
                          <a:latin typeface="Calibri"/>
                          <a:ea typeface="Calibri"/>
                          <a:cs typeface="Times New Roman"/>
                        </a:rPr>
                        <a:t>230</a:t>
                      </a:r>
                    </a:p>
                  </a:txBody>
                  <a:tcPr marL="68580" marR="68580" marT="0" marB="0" anchor="ctr"/>
                </a:tc>
              </a:tr>
              <a:tr h="833443">
                <a:tc>
                  <a:txBody>
                    <a:bodyPr/>
                    <a:lstStyle/>
                    <a:p>
                      <a:pPr>
                        <a:lnSpc>
                          <a:spcPct val="150000"/>
                        </a:lnSpc>
                        <a:spcAft>
                          <a:spcPts val="1000"/>
                        </a:spcAft>
                      </a:pPr>
                      <a:r>
                        <a:rPr lang="tr-TR" sz="1400">
                          <a:latin typeface="Calibri"/>
                          <a:ea typeface="Calibri"/>
                          <a:cs typeface="Times New Roman"/>
                        </a:rPr>
                        <a:t>KET-DÖV</a:t>
                      </a:r>
                    </a:p>
                  </a:txBody>
                  <a:tcPr marL="68580" marR="68580" marT="0" marB="0" anchor="ctr"/>
                </a:tc>
                <a:tc>
                  <a:txBody>
                    <a:bodyPr/>
                    <a:lstStyle/>
                    <a:p>
                      <a:pPr>
                        <a:lnSpc>
                          <a:spcPct val="150000"/>
                        </a:lnSpc>
                        <a:spcAft>
                          <a:spcPts val="1000"/>
                        </a:spcAft>
                      </a:pPr>
                      <a:r>
                        <a:rPr lang="tr-TR" sz="1400">
                          <a:latin typeface="Calibri"/>
                          <a:ea typeface="Calibri"/>
                          <a:cs typeface="Times New Roman"/>
                        </a:rPr>
                        <a:t>Traktör Yedek Parça</a:t>
                      </a:r>
                    </a:p>
                  </a:txBody>
                  <a:tcPr marL="68580" marR="68580" marT="0" marB="0" anchor="ctr"/>
                </a:tc>
                <a:tc>
                  <a:txBody>
                    <a:bodyPr/>
                    <a:lstStyle/>
                    <a:p>
                      <a:pPr marR="87630" algn="ctr">
                        <a:lnSpc>
                          <a:spcPct val="150000"/>
                        </a:lnSpc>
                        <a:spcAft>
                          <a:spcPts val="1000"/>
                        </a:spcAft>
                      </a:pPr>
                      <a:r>
                        <a:rPr lang="tr-TR" sz="1400">
                          <a:latin typeface="Calibri"/>
                          <a:ea typeface="Calibri"/>
                          <a:cs typeface="Times New Roman"/>
                        </a:rPr>
                        <a:t>14</a:t>
                      </a:r>
                    </a:p>
                  </a:txBody>
                  <a:tcPr marL="68580" marR="68580" marT="0" marB="0" anchor="ctr"/>
                </a:tc>
              </a:tr>
              <a:tr h="833443">
                <a:tc>
                  <a:txBody>
                    <a:bodyPr/>
                    <a:lstStyle/>
                    <a:p>
                      <a:pPr>
                        <a:lnSpc>
                          <a:spcPct val="150000"/>
                        </a:lnSpc>
                        <a:spcAft>
                          <a:spcPts val="1000"/>
                        </a:spcAft>
                      </a:pPr>
                      <a:r>
                        <a:rPr lang="tr-TR" sz="1400">
                          <a:latin typeface="Calibri"/>
                          <a:ea typeface="Calibri"/>
                          <a:cs typeface="Times New Roman"/>
                        </a:rPr>
                        <a:t>MİMMAK</a:t>
                      </a:r>
                    </a:p>
                  </a:txBody>
                  <a:tcPr marL="68580" marR="68580" marT="0" marB="0" anchor="ctr"/>
                </a:tc>
                <a:tc>
                  <a:txBody>
                    <a:bodyPr/>
                    <a:lstStyle/>
                    <a:p>
                      <a:pPr>
                        <a:lnSpc>
                          <a:spcPct val="150000"/>
                        </a:lnSpc>
                        <a:spcAft>
                          <a:spcPts val="1000"/>
                        </a:spcAft>
                      </a:pPr>
                      <a:r>
                        <a:rPr lang="tr-TR" sz="1400">
                          <a:latin typeface="Calibri"/>
                          <a:ea typeface="Calibri"/>
                          <a:cs typeface="Times New Roman"/>
                        </a:rPr>
                        <a:t>Basınçlı Kaplar</a:t>
                      </a:r>
                    </a:p>
                  </a:txBody>
                  <a:tcPr marL="68580" marR="68580" marT="0" marB="0" anchor="ctr"/>
                </a:tc>
                <a:tc>
                  <a:txBody>
                    <a:bodyPr/>
                    <a:lstStyle/>
                    <a:p>
                      <a:pPr marR="87630" algn="ctr">
                        <a:lnSpc>
                          <a:spcPct val="150000"/>
                        </a:lnSpc>
                        <a:spcAft>
                          <a:spcPts val="1000"/>
                        </a:spcAft>
                      </a:pPr>
                      <a:r>
                        <a:rPr lang="tr-TR" sz="1400">
                          <a:latin typeface="Calibri"/>
                          <a:ea typeface="Calibri"/>
                          <a:cs typeface="Times New Roman"/>
                        </a:rPr>
                        <a:t>40</a:t>
                      </a:r>
                    </a:p>
                  </a:txBody>
                  <a:tcPr marL="68580" marR="68580" marT="0" marB="0" anchor="ctr"/>
                </a:tc>
              </a:tr>
              <a:tr h="833443">
                <a:tc>
                  <a:txBody>
                    <a:bodyPr/>
                    <a:lstStyle/>
                    <a:p>
                      <a:pPr>
                        <a:lnSpc>
                          <a:spcPct val="150000"/>
                        </a:lnSpc>
                        <a:spcAft>
                          <a:spcPts val="1000"/>
                        </a:spcAft>
                      </a:pPr>
                      <a:r>
                        <a:rPr lang="tr-TR" sz="1400">
                          <a:latin typeface="Calibri"/>
                          <a:ea typeface="Calibri"/>
                          <a:cs typeface="Times New Roman"/>
                        </a:rPr>
                        <a:t>YAVUZERLER</a:t>
                      </a:r>
                    </a:p>
                  </a:txBody>
                  <a:tcPr marL="68580" marR="68580" marT="0" marB="0" anchor="ctr"/>
                </a:tc>
                <a:tc>
                  <a:txBody>
                    <a:bodyPr/>
                    <a:lstStyle/>
                    <a:p>
                      <a:pPr>
                        <a:lnSpc>
                          <a:spcPct val="150000"/>
                        </a:lnSpc>
                        <a:spcAft>
                          <a:spcPts val="1000"/>
                        </a:spcAft>
                      </a:pPr>
                      <a:r>
                        <a:rPr lang="tr-TR" sz="1400" dirty="0">
                          <a:latin typeface="Calibri"/>
                          <a:ea typeface="Calibri"/>
                          <a:cs typeface="Times New Roman"/>
                        </a:rPr>
                        <a:t>Makine ve Çelik Konstrüksiyon İmalatı</a:t>
                      </a:r>
                    </a:p>
                  </a:txBody>
                  <a:tcPr marL="68580" marR="68580" marT="0" marB="0" anchor="ctr"/>
                </a:tc>
                <a:tc>
                  <a:txBody>
                    <a:bodyPr/>
                    <a:lstStyle/>
                    <a:p>
                      <a:pPr marR="87630" algn="ctr">
                        <a:lnSpc>
                          <a:spcPct val="150000"/>
                        </a:lnSpc>
                        <a:spcAft>
                          <a:spcPts val="1000"/>
                        </a:spcAft>
                      </a:pPr>
                      <a:r>
                        <a:rPr lang="tr-TR" sz="1400" dirty="0">
                          <a:latin typeface="Calibri"/>
                          <a:ea typeface="Calibri"/>
                          <a:cs typeface="Times New Roman"/>
                        </a:rPr>
                        <a:t>85</a:t>
                      </a:r>
                    </a:p>
                  </a:txBody>
                  <a:tcPr marL="68580" marR="68580" marT="0" marB="0" anchor="ct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İçerik Yer Tutucusu"/>
          <p:cNvGraphicFramePr>
            <a:graphicFrameLocks noGrp="1"/>
          </p:cNvGraphicFramePr>
          <p:nvPr>
            <p:ph idx="1"/>
          </p:nvPr>
        </p:nvGraphicFramePr>
        <p:xfrm>
          <a:off x="304800" y="1554163"/>
          <a:ext cx="8686800" cy="4089414"/>
        </p:xfrm>
        <a:graphic>
          <a:graphicData uri="http://schemas.openxmlformats.org/drawingml/2006/table">
            <a:tbl>
              <a:tblPr firstRow="1" bandRow="1">
                <a:tableStyleId>{5C22544A-7EE6-4342-B048-85BDC9FD1C3A}</a:tableStyleId>
              </a:tblPr>
              <a:tblGrid>
                <a:gridCol w="2895600"/>
                <a:gridCol w="2895600"/>
                <a:gridCol w="2895600"/>
              </a:tblGrid>
              <a:tr h="584202">
                <a:tc>
                  <a:txBody>
                    <a:bodyPr/>
                    <a:lstStyle/>
                    <a:p>
                      <a:pPr algn="ctr">
                        <a:lnSpc>
                          <a:spcPct val="115000"/>
                        </a:lnSpc>
                        <a:spcAft>
                          <a:spcPts val="1000"/>
                        </a:spcAft>
                      </a:pPr>
                      <a:r>
                        <a:rPr lang="tr-TR" sz="1400" b="1" dirty="0">
                          <a:latin typeface="Calibri"/>
                          <a:ea typeface="Calibri"/>
                          <a:cs typeface="Times New Roman"/>
                        </a:rPr>
                        <a:t>Firma</a:t>
                      </a:r>
                      <a:endParaRPr lang="tr-TR" sz="1400" dirty="0">
                        <a:latin typeface="Calibri"/>
                        <a:ea typeface="Calibri"/>
                        <a:cs typeface="Times New Roman"/>
                      </a:endParaRPr>
                    </a:p>
                  </a:txBody>
                  <a:tcPr marL="68580" marR="68580" marT="0" marB="0" anchor="ctr"/>
                </a:tc>
                <a:tc>
                  <a:txBody>
                    <a:bodyPr/>
                    <a:lstStyle/>
                    <a:p>
                      <a:pPr algn="ctr">
                        <a:lnSpc>
                          <a:spcPct val="115000"/>
                        </a:lnSpc>
                        <a:spcAft>
                          <a:spcPts val="1000"/>
                        </a:spcAft>
                      </a:pPr>
                      <a:r>
                        <a:rPr lang="tr-TR" sz="1400" b="1" dirty="0">
                          <a:latin typeface="Calibri"/>
                          <a:ea typeface="Calibri"/>
                          <a:cs typeface="Times New Roman"/>
                        </a:rPr>
                        <a:t>Üretim Konusu</a:t>
                      </a:r>
                      <a:endParaRPr lang="tr-TR" sz="1400" dirty="0">
                        <a:latin typeface="Calibri"/>
                        <a:ea typeface="Calibri"/>
                        <a:cs typeface="Times New Roman"/>
                      </a:endParaRPr>
                    </a:p>
                  </a:txBody>
                  <a:tcPr marL="68580" marR="68580" marT="0" marB="0" anchor="ctr"/>
                </a:tc>
                <a:tc>
                  <a:txBody>
                    <a:bodyPr/>
                    <a:lstStyle/>
                    <a:p>
                      <a:pPr marR="87630" algn="ctr">
                        <a:lnSpc>
                          <a:spcPct val="115000"/>
                        </a:lnSpc>
                        <a:spcAft>
                          <a:spcPts val="1000"/>
                        </a:spcAft>
                      </a:pPr>
                      <a:r>
                        <a:rPr lang="tr-TR" sz="1400" b="1" dirty="0">
                          <a:latin typeface="Calibri"/>
                          <a:ea typeface="Calibri"/>
                          <a:cs typeface="Times New Roman"/>
                        </a:rPr>
                        <a:t>Çalışan Sayısı</a:t>
                      </a:r>
                      <a:endParaRPr lang="tr-TR" sz="1400" dirty="0">
                        <a:latin typeface="Calibri"/>
                        <a:ea typeface="Calibri"/>
                        <a:cs typeface="Times New Roman"/>
                      </a:endParaRPr>
                    </a:p>
                  </a:txBody>
                  <a:tcPr marL="68580" marR="68580" marT="0" marB="0"/>
                </a:tc>
              </a:tr>
              <a:tr h="584202">
                <a:tc>
                  <a:txBody>
                    <a:bodyPr/>
                    <a:lstStyle/>
                    <a:p>
                      <a:pPr>
                        <a:lnSpc>
                          <a:spcPct val="150000"/>
                        </a:lnSpc>
                        <a:spcAft>
                          <a:spcPts val="1000"/>
                        </a:spcAft>
                      </a:pPr>
                      <a:r>
                        <a:rPr lang="tr-TR" sz="1100">
                          <a:latin typeface="Calibri"/>
                          <a:ea typeface="Calibri"/>
                          <a:cs typeface="Times New Roman"/>
                        </a:rPr>
                        <a:t>TANYILDIZLAR</a:t>
                      </a:r>
                    </a:p>
                  </a:txBody>
                  <a:tcPr marL="68580" marR="68580" marT="0" marB="0" anchor="ctr"/>
                </a:tc>
                <a:tc>
                  <a:txBody>
                    <a:bodyPr/>
                    <a:lstStyle/>
                    <a:p>
                      <a:pPr>
                        <a:lnSpc>
                          <a:spcPct val="150000"/>
                        </a:lnSpc>
                        <a:spcAft>
                          <a:spcPts val="1000"/>
                        </a:spcAft>
                      </a:pPr>
                      <a:r>
                        <a:rPr lang="tr-TR" sz="1100">
                          <a:latin typeface="Calibri"/>
                          <a:ea typeface="Calibri"/>
                          <a:cs typeface="Times New Roman"/>
                        </a:rPr>
                        <a:t>Çelik Konstrüksiyon, Boru, Çelik İmalatı</a:t>
                      </a:r>
                    </a:p>
                  </a:txBody>
                  <a:tcPr marL="68580" marR="68580" marT="0" marB="0" anchor="ctr"/>
                </a:tc>
                <a:tc>
                  <a:txBody>
                    <a:bodyPr/>
                    <a:lstStyle/>
                    <a:p>
                      <a:pPr marR="87630" algn="ctr">
                        <a:lnSpc>
                          <a:spcPct val="150000"/>
                        </a:lnSpc>
                        <a:spcAft>
                          <a:spcPts val="1000"/>
                        </a:spcAft>
                      </a:pPr>
                      <a:r>
                        <a:rPr lang="tr-TR" sz="1100">
                          <a:latin typeface="Calibri"/>
                          <a:ea typeface="Calibri"/>
                          <a:cs typeface="Times New Roman"/>
                        </a:rPr>
                        <a:t>70</a:t>
                      </a:r>
                    </a:p>
                  </a:txBody>
                  <a:tcPr marL="68580" marR="68580" marT="0" marB="0" anchor="ctr"/>
                </a:tc>
              </a:tr>
              <a:tr h="584202">
                <a:tc>
                  <a:txBody>
                    <a:bodyPr/>
                    <a:lstStyle/>
                    <a:p>
                      <a:pPr>
                        <a:lnSpc>
                          <a:spcPct val="150000"/>
                        </a:lnSpc>
                        <a:spcAft>
                          <a:spcPts val="1000"/>
                        </a:spcAft>
                      </a:pPr>
                      <a:r>
                        <a:rPr lang="tr-TR" sz="1100">
                          <a:latin typeface="Calibri"/>
                          <a:ea typeface="Calibri"/>
                          <a:cs typeface="Times New Roman"/>
                        </a:rPr>
                        <a:t>SERT MAKİNA</a:t>
                      </a:r>
                    </a:p>
                  </a:txBody>
                  <a:tcPr marL="68580" marR="68580" marT="0" marB="0" anchor="ctr"/>
                </a:tc>
                <a:tc>
                  <a:txBody>
                    <a:bodyPr/>
                    <a:lstStyle/>
                    <a:p>
                      <a:pPr>
                        <a:lnSpc>
                          <a:spcPct val="150000"/>
                        </a:lnSpc>
                        <a:spcAft>
                          <a:spcPts val="1000"/>
                        </a:spcAft>
                      </a:pPr>
                      <a:r>
                        <a:rPr lang="tr-TR" sz="1100">
                          <a:latin typeface="Calibri"/>
                          <a:ea typeface="Calibri"/>
                          <a:cs typeface="Times New Roman"/>
                        </a:rPr>
                        <a:t>Damper İmalatı</a:t>
                      </a:r>
                    </a:p>
                  </a:txBody>
                  <a:tcPr marL="68580" marR="68580" marT="0" marB="0" anchor="ctr"/>
                </a:tc>
                <a:tc>
                  <a:txBody>
                    <a:bodyPr/>
                    <a:lstStyle/>
                    <a:p>
                      <a:pPr marR="87630" algn="ctr">
                        <a:lnSpc>
                          <a:spcPct val="150000"/>
                        </a:lnSpc>
                        <a:spcAft>
                          <a:spcPts val="1000"/>
                        </a:spcAft>
                      </a:pPr>
                      <a:r>
                        <a:rPr lang="tr-TR" sz="1100">
                          <a:latin typeface="Calibri"/>
                          <a:ea typeface="Calibri"/>
                          <a:cs typeface="Times New Roman"/>
                        </a:rPr>
                        <a:t>75</a:t>
                      </a:r>
                    </a:p>
                  </a:txBody>
                  <a:tcPr marL="68580" marR="68580" marT="0" marB="0" anchor="ctr"/>
                </a:tc>
              </a:tr>
              <a:tr h="584202">
                <a:tc>
                  <a:txBody>
                    <a:bodyPr/>
                    <a:lstStyle/>
                    <a:p>
                      <a:pPr>
                        <a:lnSpc>
                          <a:spcPct val="150000"/>
                        </a:lnSpc>
                        <a:spcAft>
                          <a:spcPts val="1000"/>
                        </a:spcAft>
                      </a:pPr>
                      <a:r>
                        <a:rPr lang="tr-TR" sz="1100">
                          <a:latin typeface="Calibri"/>
                          <a:ea typeface="Calibri"/>
                          <a:cs typeface="Times New Roman"/>
                        </a:rPr>
                        <a:t>FEZA PLASTİK</a:t>
                      </a:r>
                    </a:p>
                  </a:txBody>
                  <a:tcPr marL="68580" marR="68580" marT="0" marB="0" anchor="ctr"/>
                </a:tc>
                <a:tc>
                  <a:txBody>
                    <a:bodyPr/>
                    <a:lstStyle/>
                    <a:p>
                      <a:pPr>
                        <a:lnSpc>
                          <a:spcPct val="150000"/>
                        </a:lnSpc>
                        <a:spcAft>
                          <a:spcPts val="1000"/>
                        </a:spcAft>
                      </a:pPr>
                      <a:r>
                        <a:rPr lang="tr-TR" sz="1100">
                          <a:latin typeface="Calibri"/>
                          <a:ea typeface="Calibri"/>
                          <a:cs typeface="Times New Roman"/>
                        </a:rPr>
                        <a:t>Çivi ve Tel</a:t>
                      </a:r>
                    </a:p>
                  </a:txBody>
                  <a:tcPr marL="68580" marR="68580" marT="0" marB="0" anchor="ctr"/>
                </a:tc>
                <a:tc>
                  <a:txBody>
                    <a:bodyPr/>
                    <a:lstStyle/>
                    <a:p>
                      <a:pPr marR="87630" algn="ctr">
                        <a:lnSpc>
                          <a:spcPct val="150000"/>
                        </a:lnSpc>
                        <a:spcAft>
                          <a:spcPts val="1000"/>
                        </a:spcAft>
                      </a:pPr>
                      <a:r>
                        <a:rPr lang="tr-TR" sz="1100">
                          <a:latin typeface="Calibri"/>
                          <a:ea typeface="Calibri"/>
                          <a:cs typeface="Times New Roman"/>
                        </a:rPr>
                        <a:t>11</a:t>
                      </a:r>
                    </a:p>
                  </a:txBody>
                  <a:tcPr marL="68580" marR="68580" marT="0" marB="0" anchor="ctr"/>
                </a:tc>
              </a:tr>
              <a:tr h="584202">
                <a:tc>
                  <a:txBody>
                    <a:bodyPr/>
                    <a:lstStyle/>
                    <a:p>
                      <a:pPr>
                        <a:lnSpc>
                          <a:spcPct val="150000"/>
                        </a:lnSpc>
                        <a:spcAft>
                          <a:spcPts val="1000"/>
                        </a:spcAft>
                      </a:pPr>
                      <a:r>
                        <a:rPr lang="tr-TR" sz="1100">
                          <a:latin typeface="Calibri"/>
                          <a:ea typeface="Calibri"/>
                          <a:cs typeface="Times New Roman"/>
                        </a:rPr>
                        <a:t>GÜLEN ÇELİK KAPI</a:t>
                      </a:r>
                    </a:p>
                  </a:txBody>
                  <a:tcPr marL="68580" marR="68580" marT="0" marB="0" anchor="ctr"/>
                </a:tc>
                <a:tc>
                  <a:txBody>
                    <a:bodyPr/>
                    <a:lstStyle/>
                    <a:p>
                      <a:pPr>
                        <a:lnSpc>
                          <a:spcPct val="150000"/>
                        </a:lnSpc>
                        <a:spcAft>
                          <a:spcPts val="1000"/>
                        </a:spcAft>
                      </a:pPr>
                      <a:r>
                        <a:rPr lang="tr-TR" sz="1100" dirty="0">
                          <a:latin typeface="Calibri"/>
                          <a:ea typeface="Calibri"/>
                          <a:cs typeface="Times New Roman"/>
                        </a:rPr>
                        <a:t>Çelik Kapı İmaları</a:t>
                      </a:r>
                    </a:p>
                  </a:txBody>
                  <a:tcPr marL="68580" marR="68580" marT="0" marB="0" anchor="ctr"/>
                </a:tc>
                <a:tc>
                  <a:txBody>
                    <a:bodyPr/>
                    <a:lstStyle/>
                    <a:p>
                      <a:pPr marR="87630" algn="ctr">
                        <a:lnSpc>
                          <a:spcPct val="150000"/>
                        </a:lnSpc>
                        <a:spcAft>
                          <a:spcPts val="1000"/>
                        </a:spcAft>
                      </a:pPr>
                      <a:r>
                        <a:rPr lang="tr-TR" sz="1100" dirty="0">
                          <a:latin typeface="Calibri"/>
                          <a:ea typeface="Calibri"/>
                          <a:cs typeface="Times New Roman"/>
                        </a:rPr>
                        <a:t>26</a:t>
                      </a:r>
                    </a:p>
                  </a:txBody>
                  <a:tcPr marL="68580" marR="68580" marT="0" marB="0" anchor="ctr"/>
                </a:tc>
              </a:tr>
              <a:tr h="584202">
                <a:tc>
                  <a:txBody>
                    <a:bodyPr/>
                    <a:lstStyle/>
                    <a:p>
                      <a:pPr>
                        <a:lnSpc>
                          <a:spcPct val="150000"/>
                        </a:lnSpc>
                        <a:spcAft>
                          <a:spcPts val="1000"/>
                        </a:spcAft>
                      </a:pPr>
                      <a:r>
                        <a:rPr lang="tr-TR" sz="1100">
                          <a:latin typeface="Calibri"/>
                          <a:ea typeface="Calibri"/>
                          <a:cs typeface="Times New Roman"/>
                        </a:rPr>
                        <a:t>GÜLERYÜZLER MAKİNA</a:t>
                      </a:r>
                    </a:p>
                  </a:txBody>
                  <a:tcPr marL="68580" marR="68580" marT="0" marB="0" anchor="ctr"/>
                </a:tc>
                <a:tc>
                  <a:txBody>
                    <a:bodyPr/>
                    <a:lstStyle/>
                    <a:p>
                      <a:pPr>
                        <a:lnSpc>
                          <a:spcPct val="150000"/>
                        </a:lnSpc>
                        <a:spcAft>
                          <a:spcPts val="1000"/>
                        </a:spcAft>
                      </a:pPr>
                      <a:r>
                        <a:rPr lang="tr-TR" sz="1100">
                          <a:latin typeface="Calibri"/>
                          <a:ea typeface="Calibri"/>
                          <a:cs typeface="Times New Roman"/>
                        </a:rPr>
                        <a:t>Çelik Konstrüksiyon</a:t>
                      </a:r>
                    </a:p>
                  </a:txBody>
                  <a:tcPr marL="68580" marR="68580" marT="0" marB="0" anchor="ctr"/>
                </a:tc>
                <a:tc>
                  <a:txBody>
                    <a:bodyPr/>
                    <a:lstStyle/>
                    <a:p>
                      <a:pPr marR="87630" algn="ctr">
                        <a:lnSpc>
                          <a:spcPct val="150000"/>
                        </a:lnSpc>
                        <a:spcAft>
                          <a:spcPts val="1000"/>
                        </a:spcAft>
                      </a:pPr>
                      <a:r>
                        <a:rPr lang="tr-TR" sz="1100">
                          <a:latin typeface="Calibri"/>
                          <a:ea typeface="Calibri"/>
                          <a:cs typeface="Times New Roman"/>
                        </a:rPr>
                        <a:t>400</a:t>
                      </a:r>
                    </a:p>
                  </a:txBody>
                  <a:tcPr marL="68580" marR="68580" marT="0" marB="0" anchor="ctr"/>
                </a:tc>
              </a:tr>
              <a:tr h="584202">
                <a:tc>
                  <a:txBody>
                    <a:bodyPr/>
                    <a:lstStyle/>
                    <a:p>
                      <a:pPr>
                        <a:lnSpc>
                          <a:spcPct val="150000"/>
                        </a:lnSpc>
                        <a:spcAft>
                          <a:spcPts val="1000"/>
                        </a:spcAft>
                      </a:pPr>
                      <a:r>
                        <a:rPr lang="tr-TR" sz="1100">
                          <a:latin typeface="Calibri"/>
                          <a:ea typeface="Calibri"/>
                          <a:cs typeface="Times New Roman"/>
                        </a:rPr>
                        <a:t>METKOM ÇELİK</a:t>
                      </a:r>
                    </a:p>
                  </a:txBody>
                  <a:tcPr marL="68580" marR="68580" marT="0" marB="0" anchor="ctr"/>
                </a:tc>
                <a:tc>
                  <a:txBody>
                    <a:bodyPr/>
                    <a:lstStyle/>
                    <a:p>
                      <a:pPr>
                        <a:lnSpc>
                          <a:spcPct val="150000"/>
                        </a:lnSpc>
                        <a:spcAft>
                          <a:spcPts val="1000"/>
                        </a:spcAft>
                      </a:pPr>
                      <a:r>
                        <a:rPr lang="tr-TR" sz="1100">
                          <a:latin typeface="Calibri"/>
                          <a:ea typeface="Calibri"/>
                          <a:cs typeface="Times New Roman"/>
                        </a:rPr>
                        <a:t>Çelik Döküm</a:t>
                      </a:r>
                    </a:p>
                  </a:txBody>
                  <a:tcPr marL="68580" marR="68580" marT="0" marB="0" anchor="ctr"/>
                </a:tc>
                <a:tc>
                  <a:txBody>
                    <a:bodyPr/>
                    <a:lstStyle/>
                    <a:p>
                      <a:pPr marR="87630" algn="ctr">
                        <a:lnSpc>
                          <a:spcPct val="150000"/>
                        </a:lnSpc>
                        <a:spcAft>
                          <a:spcPts val="1000"/>
                        </a:spcAft>
                      </a:pPr>
                      <a:r>
                        <a:rPr lang="tr-TR" sz="1100" dirty="0">
                          <a:latin typeface="Calibri"/>
                          <a:ea typeface="Calibri"/>
                          <a:cs typeface="Times New Roman"/>
                        </a:rPr>
                        <a:t>60</a:t>
                      </a:r>
                    </a:p>
                  </a:txBody>
                  <a:tcPr marL="68580" marR="68580" marT="0" marB="0" anchor="ct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304800" y="642919"/>
          <a:ext cx="8686800" cy="5429286"/>
        </p:xfrm>
        <a:graphic>
          <a:graphicData uri="http://schemas.openxmlformats.org/drawingml/2006/table">
            <a:tbl>
              <a:tblPr firstRow="1" bandRow="1">
                <a:tableStyleId>{5C22544A-7EE6-4342-B048-85BDC9FD1C3A}</a:tableStyleId>
              </a:tblPr>
              <a:tblGrid>
                <a:gridCol w="2895600"/>
                <a:gridCol w="2895600"/>
                <a:gridCol w="2895600"/>
              </a:tblGrid>
              <a:tr h="904881">
                <a:tc>
                  <a:txBody>
                    <a:bodyPr/>
                    <a:lstStyle/>
                    <a:p>
                      <a:pPr algn="ctr">
                        <a:lnSpc>
                          <a:spcPct val="115000"/>
                        </a:lnSpc>
                        <a:spcAft>
                          <a:spcPts val="1000"/>
                        </a:spcAft>
                      </a:pPr>
                      <a:r>
                        <a:rPr lang="tr-TR" sz="1400" b="1" dirty="0">
                          <a:latin typeface="Calibri"/>
                          <a:ea typeface="Calibri"/>
                          <a:cs typeface="Times New Roman"/>
                        </a:rPr>
                        <a:t>Firma</a:t>
                      </a:r>
                      <a:endParaRPr lang="tr-TR" sz="1400" dirty="0">
                        <a:latin typeface="Calibri"/>
                        <a:ea typeface="Calibri"/>
                        <a:cs typeface="Times New Roman"/>
                      </a:endParaRPr>
                    </a:p>
                  </a:txBody>
                  <a:tcPr marL="68580" marR="68580" marT="0" marB="0" anchor="ctr"/>
                </a:tc>
                <a:tc>
                  <a:txBody>
                    <a:bodyPr/>
                    <a:lstStyle/>
                    <a:p>
                      <a:pPr algn="ctr">
                        <a:lnSpc>
                          <a:spcPct val="115000"/>
                        </a:lnSpc>
                        <a:spcAft>
                          <a:spcPts val="1000"/>
                        </a:spcAft>
                      </a:pPr>
                      <a:r>
                        <a:rPr lang="tr-TR" sz="1400" b="1" dirty="0">
                          <a:latin typeface="Calibri"/>
                          <a:ea typeface="Calibri"/>
                          <a:cs typeface="Times New Roman"/>
                        </a:rPr>
                        <a:t>Üretim Konusu</a:t>
                      </a:r>
                      <a:endParaRPr lang="tr-TR" sz="1400" dirty="0">
                        <a:latin typeface="Calibri"/>
                        <a:ea typeface="Calibri"/>
                        <a:cs typeface="Times New Roman"/>
                      </a:endParaRPr>
                    </a:p>
                  </a:txBody>
                  <a:tcPr marL="68580" marR="68580" marT="0" marB="0" anchor="ctr"/>
                </a:tc>
                <a:tc>
                  <a:txBody>
                    <a:bodyPr/>
                    <a:lstStyle/>
                    <a:p>
                      <a:pPr marR="87630" algn="ctr">
                        <a:lnSpc>
                          <a:spcPct val="115000"/>
                        </a:lnSpc>
                        <a:spcAft>
                          <a:spcPts val="1000"/>
                        </a:spcAft>
                      </a:pPr>
                      <a:r>
                        <a:rPr lang="tr-TR" sz="1400" b="1" dirty="0">
                          <a:latin typeface="Calibri"/>
                          <a:ea typeface="Calibri"/>
                          <a:cs typeface="Times New Roman"/>
                        </a:rPr>
                        <a:t>Çalışan Sayısı</a:t>
                      </a:r>
                      <a:endParaRPr lang="tr-TR" sz="1400" dirty="0">
                        <a:latin typeface="Calibri"/>
                        <a:ea typeface="Calibri"/>
                        <a:cs typeface="Times New Roman"/>
                      </a:endParaRPr>
                    </a:p>
                  </a:txBody>
                  <a:tcPr marL="68580" marR="68580" marT="0" marB="0"/>
                </a:tc>
              </a:tr>
              <a:tr h="904881">
                <a:tc>
                  <a:txBody>
                    <a:bodyPr/>
                    <a:lstStyle/>
                    <a:p>
                      <a:pPr>
                        <a:lnSpc>
                          <a:spcPct val="150000"/>
                        </a:lnSpc>
                        <a:spcAft>
                          <a:spcPts val="1000"/>
                        </a:spcAft>
                      </a:pPr>
                      <a:r>
                        <a:rPr lang="tr-TR" sz="1400" dirty="0">
                          <a:latin typeface="Calibri"/>
                          <a:ea typeface="Calibri"/>
                          <a:cs typeface="Times New Roman"/>
                        </a:rPr>
                        <a:t>SETA</a:t>
                      </a:r>
                    </a:p>
                  </a:txBody>
                  <a:tcPr marL="68580" marR="68580" marT="0" marB="0" anchor="ctr"/>
                </a:tc>
                <a:tc>
                  <a:txBody>
                    <a:bodyPr/>
                    <a:lstStyle/>
                    <a:p>
                      <a:pPr>
                        <a:lnSpc>
                          <a:spcPct val="150000"/>
                        </a:lnSpc>
                        <a:spcAft>
                          <a:spcPts val="1000"/>
                        </a:spcAft>
                      </a:pPr>
                      <a:r>
                        <a:rPr lang="tr-TR" sz="1400" dirty="0">
                          <a:latin typeface="Calibri"/>
                          <a:ea typeface="Calibri"/>
                          <a:cs typeface="Times New Roman"/>
                        </a:rPr>
                        <a:t>Konstrüksiyon, Çelik</a:t>
                      </a:r>
                    </a:p>
                  </a:txBody>
                  <a:tcPr marL="68580" marR="68580" marT="0" marB="0" anchor="ctr"/>
                </a:tc>
                <a:tc>
                  <a:txBody>
                    <a:bodyPr/>
                    <a:lstStyle/>
                    <a:p>
                      <a:pPr marR="87630" algn="ctr">
                        <a:lnSpc>
                          <a:spcPct val="150000"/>
                        </a:lnSpc>
                        <a:spcAft>
                          <a:spcPts val="1000"/>
                        </a:spcAft>
                      </a:pPr>
                      <a:r>
                        <a:rPr lang="tr-TR" sz="1400">
                          <a:latin typeface="Calibri"/>
                          <a:ea typeface="Calibri"/>
                          <a:cs typeface="Times New Roman"/>
                        </a:rPr>
                        <a:t>45</a:t>
                      </a:r>
                    </a:p>
                  </a:txBody>
                  <a:tcPr marL="68580" marR="68580" marT="0" marB="0" anchor="ctr"/>
                </a:tc>
              </a:tr>
              <a:tr h="904881">
                <a:tc>
                  <a:txBody>
                    <a:bodyPr/>
                    <a:lstStyle/>
                    <a:p>
                      <a:pPr>
                        <a:lnSpc>
                          <a:spcPct val="150000"/>
                        </a:lnSpc>
                        <a:spcAft>
                          <a:spcPts val="1000"/>
                        </a:spcAft>
                      </a:pPr>
                      <a:r>
                        <a:rPr lang="tr-TR" sz="1400">
                          <a:latin typeface="Calibri"/>
                          <a:ea typeface="Calibri"/>
                          <a:cs typeface="Times New Roman"/>
                        </a:rPr>
                        <a:t>ASTAŞ ÇELİK KAPI</a:t>
                      </a:r>
                    </a:p>
                  </a:txBody>
                  <a:tcPr marL="68580" marR="68580" marT="0" marB="0" anchor="ctr"/>
                </a:tc>
                <a:tc>
                  <a:txBody>
                    <a:bodyPr/>
                    <a:lstStyle/>
                    <a:p>
                      <a:pPr>
                        <a:lnSpc>
                          <a:spcPct val="150000"/>
                        </a:lnSpc>
                        <a:spcAft>
                          <a:spcPts val="1000"/>
                        </a:spcAft>
                      </a:pPr>
                      <a:r>
                        <a:rPr lang="tr-TR" sz="1400">
                          <a:latin typeface="Calibri"/>
                          <a:ea typeface="Calibri"/>
                          <a:cs typeface="Times New Roman"/>
                        </a:rPr>
                        <a:t>Çelik Kapı, Yangın Kapısı</a:t>
                      </a:r>
                    </a:p>
                  </a:txBody>
                  <a:tcPr marL="68580" marR="68580" marT="0" marB="0" anchor="ctr"/>
                </a:tc>
                <a:tc>
                  <a:txBody>
                    <a:bodyPr/>
                    <a:lstStyle/>
                    <a:p>
                      <a:pPr marR="87630" algn="ctr">
                        <a:lnSpc>
                          <a:spcPct val="150000"/>
                        </a:lnSpc>
                        <a:spcAft>
                          <a:spcPts val="1000"/>
                        </a:spcAft>
                      </a:pPr>
                      <a:r>
                        <a:rPr lang="tr-TR" sz="1400">
                          <a:latin typeface="Calibri"/>
                          <a:ea typeface="Calibri"/>
                          <a:cs typeface="Times New Roman"/>
                        </a:rPr>
                        <a:t>10</a:t>
                      </a:r>
                    </a:p>
                  </a:txBody>
                  <a:tcPr marL="68580" marR="68580" marT="0" marB="0" anchor="ctr"/>
                </a:tc>
              </a:tr>
              <a:tr h="904881">
                <a:tc>
                  <a:txBody>
                    <a:bodyPr/>
                    <a:lstStyle/>
                    <a:p>
                      <a:pPr>
                        <a:lnSpc>
                          <a:spcPct val="150000"/>
                        </a:lnSpc>
                        <a:spcAft>
                          <a:spcPts val="1000"/>
                        </a:spcAft>
                      </a:pPr>
                      <a:r>
                        <a:rPr lang="tr-TR" sz="1400">
                          <a:latin typeface="Calibri"/>
                          <a:ea typeface="Calibri"/>
                          <a:cs typeface="Times New Roman"/>
                        </a:rPr>
                        <a:t>E&amp;U ÇELİK</a:t>
                      </a:r>
                    </a:p>
                  </a:txBody>
                  <a:tcPr marL="68580" marR="68580" marT="0" marB="0" anchor="ctr"/>
                </a:tc>
                <a:tc>
                  <a:txBody>
                    <a:bodyPr/>
                    <a:lstStyle/>
                    <a:p>
                      <a:pPr>
                        <a:lnSpc>
                          <a:spcPct val="150000"/>
                        </a:lnSpc>
                        <a:spcAft>
                          <a:spcPts val="1000"/>
                        </a:spcAft>
                      </a:pPr>
                      <a:r>
                        <a:rPr lang="tr-TR" sz="1400">
                          <a:latin typeface="Calibri"/>
                          <a:ea typeface="Calibri"/>
                          <a:cs typeface="Times New Roman"/>
                        </a:rPr>
                        <a:t>Çelik Konstrüksiyon İmalatı</a:t>
                      </a:r>
                    </a:p>
                  </a:txBody>
                  <a:tcPr marL="68580" marR="68580" marT="0" marB="0" anchor="ctr"/>
                </a:tc>
                <a:tc>
                  <a:txBody>
                    <a:bodyPr/>
                    <a:lstStyle/>
                    <a:p>
                      <a:pPr marR="87630" algn="ctr">
                        <a:lnSpc>
                          <a:spcPct val="150000"/>
                        </a:lnSpc>
                        <a:spcAft>
                          <a:spcPts val="1000"/>
                        </a:spcAft>
                      </a:pPr>
                      <a:r>
                        <a:rPr lang="tr-TR" sz="1400">
                          <a:latin typeface="Calibri"/>
                          <a:ea typeface="Calibri"/>
                          <a:cs typeface="Times New Roman"/>
                        </a:rPr>
                        <a:t>100</a:t>
                      </a:r>
                    </a:p>
                  </a:txBody>
                  <a:tcPr marL="68580" marR="68580" marT="0" marB="0" anchor="ctr"/>
                </a:tc>
              </a:tr>
              <a:tr h="904881">
                <a:tc>
                  <a:txBody>
                    <a:bodyPr/>
                    <a:lstStyle/>
                    <a:p>
                      <a:pPr>
                        <a:lnSpc>
                          <a:spcPct val="150000"/>
                        </a:lnSpc>
                        <a:spcAft>
                          <a:spcPts val="1000"/>
                        </a:spcAft>
                      </a:pPr>
                      <a:r>
                        <a:rPr lang="tr-TR" sz="1400">
                          <a:latin typeface="Calibri"/>
                          <a:ea typeface="Calibri"/>
                          <a:cs typeface="Times New Roman"/>
                        </a:rPr>
                        <a:t>İLHANLAR HADDE</a:t>
                      </a:r>
                    </a:p>
                  </a:txBody>
                  <a:tcPr marL="68580" marR="68580" marT="0" marB="0" anchor="ctr"/>
                </a:tc>
                <a:tc>
                  <a:txBody>
                    <a:bodyPr/>
                    <a:lstStyle/>
                    <a:p>
                      <a:pPr>
                        <a:lnSpc>
                          <a:spcPct val="150000"/>
                        </a:lnSpc>
                        <a:spcAft>
                          <a:spcPts val="1000"/>
                        </a:spcAft>
                      </a:pPr>
                      <a:r>
                        <a:rPr lang="tr-TR" sz="1400">
                          <a:latin typeface="Calibri"/>
                          <a:ea typeface="Calibri"/>
                          <a:cs typeface="Times New Roman"/>
                        </a:rPr>
                        <a:t>Çelik Boru, Profil</a:t>
                      </a:r>
                    </a:p>
                  </a:txBody>
                  <a:tcPr marL="68580" marR="68580" marT="0" marB="0" anchor="ctr"/>
                </a:tc>
                <a:tc>
                  <a:txBody>
                    <a:bodyPr/>
                    <a:lstStyle/>
                    <a:p>
                      <a:pPr marR="87630" algn="ctr">
                        <a:lnSpc>
                          <a:spcPct val="150000"/>
                        </a:lnSpc>
                        <a:spcAft>
                          <a:spcPts val="1000"/>
                        </a:spcAft>
                      </a:pPr>
                      <a:r>
                        <a:rPr lang="tr-TR" sz="1400" dirty="0">
                          <a:latin typeface="Calibri"/>
                          <a:ea typeface="Calibri"/>
                          <a:cs typeface="Times New Roman"/>
                        </a:rPr>
                        <a:t>165</a:t>
                      </a:r>
                    </a:p>
                  </a:txBody>
                  <a:tcPr marL="68580" marR="68580" marT="0" marB="0" anchor="ctr"/>
                </a:tc>
              </a:tr>
              <a:tr h="904881">
                <a:tc>
                  <a:txBody>
                    <a:bodyPr/>
                    <a:lstStyle/>
                    <a:p>
                      <a:pPr>
                        <a:lnSpc>
                          <a:spcPct val="150000"/>
                        </a:lnSpc>
                        <a:spcAft>
                          <a:spcPts val="1000"/>
                        </a:spcAft>
                      </a:pPr>
                      <a:r>
                        <a:rPr lang="tr-TR" sz="1400">
                          <a:latin typeface="Calibri"/>
                          <a:ea typeface="Calibri"/>
                          <a:cs typeface="Times New Roman"/>
                        </a:rPr>
                        <a:t>KETSAN LTD. ŞTİ</a:t>
                      </a:r>
                    </a:p>
                  </a:txBody>
                  <a:tcPr marL="68580" marR="68580" marT="0" marB="0" anchor="ctr"/>
                </a:tc>
                <a:tc>
                  <a:txBody>
                    <a:bodyPr/>
                    <a:lstStyle/>
                    <a:p>
                      <a:pPr>
                        <a:lnSpc>
                          <a:spcPct val="150000"/>
                        </a:lnSpc>
                        <a:spcAft>
                          <a:spcPts val="1000"/>
                        </a:spcAft>
                      </a:pPr>
                      <a:r>
                        <a:rPr lang="tr-TR" sz="1400">
                          <a:latin typeface="Calibri"/>
                          <a:ea typeface="Calibri"/>
                          <a:cs typeface="Times New Roman"/>
                        </a:rPr>
                        <a:t>Traktör Yedek Parça, Çelik Dövme Fason Yedek Parça İmalatlar</a:t>
                      </a:r>
                    </a:p>
                  </a:txBody>
                  <a:tcPr marL="68580" marR="68580" marT="0" marB="0" anchor="ctr"/>
                </a:tc>
                <a:tc>
                  <a:txBody>
                    <a:bodyPr/>
                    <a:lstStyle/>
                    <a:p>
                      <a:pPr marR="87630" algn="ctr">
                        <a:lnSpc>
                          <a:spcPct val="150000"/>
                        </a:lnSpc>
                        <a:spcAft>
                          <a:spcPts val="1000"/>
                        </a:spcAft>
                      </a:pPr>
                      <a:r>
                        <a:rPr lang="tr-TR" sz="1400" dirty="0">
                          <a:latin typeface="Calibri"/>
                          <a:ea typeface="Calibri"/>
                          <a:cs typeface="Times New Roman"/>
                        </a:rPr>
                        <a:t>40</a:t>
                      </a:r>
                    </a:p>
                  </a:txBody>
                  <a:tcPr marL="68580" marR="68580" marT="0" marB="0" anchor="ct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4"/>
            <a:ext cx="8572560" cy="5632311"/>
          </a:xfrm>
          <a:prstGeom prst="rect">
            <a:avLst/>
          </a:prstGeom>
        </p:spPr>
        <p:txBody>
          <a:bodyPr wrap="square">
            <a:spAutoFit/>
          </a:bodyPr>
          <a:lstStyle/>
          <a:p>
            <a:r>
              <a:rPr lang="tr-TR" sz="3600" dirty="0" smtClean="0"/>
              <a:t>Osmaniye ili demir çelik sektöründeki yatırımlar ve hareketlenmeler, bölgenin coğrafi konumu, lojistik anlamda iyi bir mevkide olması (deniz, hava, kara ve demiryolu ulaşımı), sektördeki KOBİ’lerin verimliliklerini, </a:t>
            </a:r>
            <a:r>
              <a:rPr lang="tr-TR" sz="3600" dirty="0" err="1" smtClean="0"/>
              <a:t>inovasyonlarını</a:t>
            </a:r>
            <a:r>
              <a:rPr lang="tr-TR" sz="3600" dirty="0" smtClean="0"/>
              <a:t> ve rekabet güçlerini artırma arzuları ve bu yoldaki işlem maliyetlerini azaltma ihtiyaçları gibi etkenler sonucunda bölgede bu sektör hızla gelişme göstermiştir. </a:t>
            </a:r>
            <a:endParaRPr lang="tr-TR"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Osmaniye ticaret ve sanayi odası - 9x26 - zaman.jpg"/>
          <p:cNvPicPr>
            <a:picLocks noGrp="1" noChangeAspect="1"/>
          </p:cNvPicPr>
          <p:nvPr>
            <p:ph idx="1"/>
          </p:nvPr>
        </p:nvPicPr>
        <p:blipFill>
          <a:blip r:embed="rId2" cstate="print"/>
          <a:stretch>
            <a:fillRect/>
          </a:stretch>
        </p:blipFill>
        <p:spPr>
          <a:xfrm>
            <a:off x="214282" y="357166"/>
            <a:ext cx="8572560" cy="6215106"/>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1142984"/>
            <a:ext cx="8686800" cy="4937141"/>
          </a:xfrm>
        </p:spPr>
        <p:txBody>
          <a:bodyPr/>
          <a:lstStyle/>
          <a:p>
            <a:r>
              <a:rPr lang="tr-TR" dirty="0" smtClean="0"/>
              <a:t>Demir çelik sektöründe faaliyet gösteren </a:t>
            </a:r>
            <a:r>
              <a:rPr lang="tr-TR" dirty="0" err="1" smtClean="0"/>
              <a:t>Tosçelik</a:t>
            </a:r>
            <a:r>
              <a:rPr lang="tr-TR" dirty="0" smtClean="0"/>
              <a:t>, </a:t>
            </a:r>
            <a:r>
              <a:rPr lang="tr-TR" dirty="0" err="1" smtClean="0"/>
              <a:t>Yolbulan</a:t>
            </a:r>
            <a:r>
              <a:rPr lang="tr-TR" dirty="0" smtClean="0"/>
              <a:t>, </a:t>
            </a:r>
            <a:r>
              <a:rPr lang="tr-TR" dirty="0" err="1" smtClean="0"/>
              <a:t>İmc</a:t>
            </a:r>
            <a:r>
              <a:rPr lang="tr-TR" dirty="0" smtClean="0"/>
              <a:t> Galvaniz, Ket-Döv, </a:t>
            </a:r>
            <a:r>
              <a:rPr lang="tr-TR" dirty="0" err="1" smtClean="0"/>
              <a:t>Ketsan</a:t>
            </a:r>
            <a:r>
              <a:rPr lang="tr-TR" dirty="0" smtClean="0"/>
              <a:t>, Mim-</a:t>
            </a:r>
            <a:r>
              <a:rPr lang="tr-TR" dirty="0" err="1" smtClean="0"/>
              <a:t>Mak</a:t>
            </a:r>
            <a:r>
              <a:rPr lang="tr-TR" dirty="0" smtClean="0"/>
              <a:t>, </a:t>
            </a:r>
            <a:r>
              <a:rPr lang="tr-TR" dirty="0" err="1" smtClean="0"/>
              <a:t>Yavuzerler</a:t>
            </a:r>
            <a:r>
              <a:rPr lang="tr-TR" dirty="0" smtClean="0"/>
              <a:t>, </a:t>
            </a:r>
            <a:r>
              <a:rPr lang="tr-TR" dirty="0" err="1" smtClean="0"/>
              <a:t>Tanyıldızlar</a:t>
            </a:r>
            <a:r>
              <a:rPr lang="tr-TR" dirty="0" smtClean="0"/>
              <a:t>, Sert </a:t>
            </a:r>
            <a:r>
              <a:rPr lang="tr-TR" dirty="0" err="1" smtClean="0"/>
              <a:t>Makina</a:t>
            </a:r>
            <a:r>
              <a:rPr lang="tr-TR" dirty="0" smtClean="0"/>
              <a:t>, Feza Plastik, Gülen Çelik Kapı, </a:t>
            </a:r>
            <a:r>
              <a:rPr lang="tr-TR" dirty="0" err="1" smtClean="0"/>
              <a:t>Güleryüzler</a:t>
            </a:r>
            <a:r>
              <a:rPr lang="tr-TR" dirty="0" smtClean="0"/>
              <a:t>, </a:t>
            </a:r>
            <a:r>
              <a:rPr lang="tr-TR" dirty="0" err="1" smtClean="0"/>
              <a:t>Metkom</a:t>
            </a:r>
            <a:r>
              <a:rPr lang="tr-TR" dirty="0" smtClean="0"/>
              <a:t>, </a:t>
            </a:r>
            <a:r>
              <a:rPr lang="tr-TR" dirty="0" err="1" smtClean="0"/>
              <a:t>Seta</a:t>
            </a:r>
            <a:r>
              <a:rPr lang="tr-TR" dirty="0" smtClean="0"/>
              <a:t>, </a:t>
            </a:r>
            <a:r>
              <a:rPr lang="tr-TR" dirty="0" err="1" smtClean="0"/>
              <a:t>Astaş</a:t>
            </a:r>
            <a:r>
              <a:rPr lang="tr-TR" dirty="0" smtClean="0"/>
              <a:t>, E&amp;U Çelik, İlhanlar gibi önemli firmaların bölgeye yaptıkları yatırımlar doğrultusunda birçok yan sanayi için bölgenin cazibe merkezi haline geleceği öngörülmektedir. </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1071546"/>
            <a:ext cx="8686800" cy="5008579"/>
          </a:xfrm>
        </p:spPr>
        <p:txBody>
          <a:bodyPr/>
          <a:lstStyle/>
          <a:p>
            <a:r>
              <a:rPr lang="tr-TR" b="1" dirty="0" smtClean="0"/>
              <a:t>İskenderun-Osmaniye Bölgesi’ndeki Demir Çelik Yatırımları</a:t>
            </a:r>
            <a:endParaRPr lang="tr-TR" dirty="0" smtClean="0"/>
          </a:p>
          <a:p>
            <a:r>
              <a:rPr lang="tr-TR" dirty="0" smtClean="0"/>
              <a:t>İskenderun Körfezi ve yakın iller olarak adlandırabileceğimiz İskenderun Körfez Bölgesinde “Demir Çelik Sektörü” bölgenin lokomotif sektörü olarak ilk sırada yer almaktadır. </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1071546"/>
            <a:ext cx="8686800" cy="5008579"/>
          </a:xfrm>
        </p:spPr>
        <p:txBody>
          <a:bodyPr/>
          <a:lstStyle/>
          <a:p>
            <a:r>
              <a:rPr lang="tr-TR" dirty="0" smtClean="0"/>
              <a:t>Elektrik Ark Ocağı, Yüksek Fırın ve İndüksiyon Ocaklı teknolojiye dayalı üretim yapan 9 büyük tesis bölgemizde faaliyetlerini sürdürürken, ağırlıklı olarak nervürlü inşaat demiri üretimi yapan irili ufaklı bir çok haddehanenin yanı sıra boru ve profil üretimine yönelik faaliyetlerini sürdüren haddehane bazlı tesisler de bölge dinamiği için önemli bir yer teşkil etmektedir. </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Bölgemizde Entegre Çelik Üretimi yapan 9 adet büyük tesis mevcut olmakla birlikte bu tesislerden 5’i İskenderun, 3’ü Osmaniye, 1 adedi </a:t>
            </a:r>
            <a:r>
              <a:rPr lang="tr-TR" dirty="0" err="1" smtClean="0"/>
              <a:t>Payas</a:t>
            </a:r>
            <a:r>
              <a:rPr lang="tr-TR" dirty="0" smtClean="0"/>
              <a:t> - Dörtyol bölgesinde faaliyetlerini sürdürmektedir. </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1285860"/>
            <a:ext cx="8686800" cy="4794265"/>
          </a:xfrm>
        </p:spPr>
        <p:txBody>
          <a:bodyPr/>
          <a:lstStyle/>
          <a:p>
            <a:r>
              <a:rPr lang="tr-TR" dirty="0" smtClean="0"/>
              <a:t>Özellikle Irak’ın ve diğer Orta Doğu ülkelerinin yeniden yapılandırılması çalışmaları ile Körfez ve Kuzey Afrika ülkelerinin her geçen yıl artan inşaat ve altyapı ihtiyaçları nedenine ek olarak İskenderun ve Osmaniye bölgelerinin stratejik konumu, yakın gelecekte bölgemizi Türkiye’nin en önemli çelik merkezlerinden biri haline getirecektir. </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Bu nedenle İskenderun-Osmaniye bölgesinde 2005 yılında yaklaşık 4,2 milyon ton sıvı çelik kapasitesi ile sadece 4 firma faaliyette bulunurken 2012 yılı sonunda tamamlanacak olan yatırımlar ile üretici firma sayısı 9’a, toplam sıvı çelik kapasitesi ise 3.7 kat artarak 15.6 milyon tona çıkacaktır. </a:t>
            </a:r>
          </a:p>
          <a:p>
            <a:pPr>
              <a:buNone/>
            </a:pP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Osmaniye’de bulunan demir çelik sektörünün önde gelen firmalarına ait mevcut üretim kapasiteleri şu şekildedir: </a:t>
            </a:r>
          </a:p>
          <a:p>
            <a:endParaRPr lang="tr-TR"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384</TotalTime>
  <Words>719</Words>
  <Application>Microsoft Office PowerPoint</Application>
  <PresentationFormat>Ekran Gösterisi (4:3)</PresentationFormat>
  <Paragraphs>144</Paragraphs>
  <Slides>20</Slides>
  <Notes>0</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Gezinti</vt:lpstr>
      <vt:lpstr>OSMANİYE  TİCARET VE SANAYİ ODASI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MUSA</dc:creator>
  <cp:lastModifiedBy>Merve GÜRBÜZ</cp:lastModifiedBy>
  <cp:revision>28</cp:revision>
  <dcterms:created xsi:type="dcterms:W3CDTF">2012-11-26T06:34:48Z</dcterms:created>
  <dcterms:modified xsi:type="dcterms:W3CDTF">2012-11-27T08:47:34Z</dcterms:modified>
</cp:coreProperties>
</file>