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0"/>
  </p:notesMasterIdLst>
  <p:handoutMasterIdLst>
    <p:handoutMasterId r:id="rId51"/>
  </p:handoutMasterIdLst>
  <p:sldIdLst>
    <p:sldId id="488" r:id="rId2"/>
    <p:sldId id="421" r:id="rId3"/>
    <p:sldId id="458" r:id="rId4"/>
    <p:sldId id="550" r:id="rId5"/>
    <p:sldId id="606" r:id="rId6"/>
    <p:sldId id="611" r:id="rId7"/>
    <p:sldId id="551" r:id="rId8"/>
    <p:sldId id="552" r:id="rId9"/>
    <p:sldId id="607" r:id="rId10"/>
    <p:sldId id="457" r:id="rId11"/>
    <p:sldId id="556" r:id="rId12"/>
    <p:sldId id="562" r:id="rId13"/>
    <p:sldId id="557" r:id="rId14"/>
    <p:sldId id="423" r:id="rId15"/>
    <p:sldId id="433" r:id="rId16"/>
    <p:sldId id="561" r:id="rId17"/>
    <p:sldId id="579" r:id="rId18"/>
    <p:sldId id="523" r:id="rId19"/>
    <p:sldId id="601" r:id="rId20"/>
    <p:sldId id="602" r:id="rId21"/>
    <p:sldId id="600" r:id="rId22"/>
    <p:sldId id="593" r:id="rId23"/>
    <p:sldId id="594" r:id="rId24"/>
    <p:sldId id="598" r:id="rId25"/>
    <p:sldId id="599" r:id="rId26"/>
    <p:sldId id="596" r:id="rId27"/>
    <p:sldId id="603" r:id="rId28"/>
    <p:sldId id="604" r:id="rId29"/>
    <p:sldId id="585" r:id="rId30"/>
    <p:sldId id="591" r:id="rId31"/>
    <p:sldId id="592" r:id="rId32"/>
    <p:sldId id="564" r:id="rId33"/>
    <p:sldId id="566" r:id="rId34"/>
    <p:sldId id="582" r:id="rId35"/>
    <p:sldId id="583" r:id="rId36"/>
    <p:sldId id="563" r:id="rId37"/>
    <p:sldId id="584" r:id="rId38"/>
    <p:sldId id="586" r:id="rId39"/>
    <p:sldId id="580" r:id="rId40"/>
    <p:sldId id="587" r:id="rId41"/>
    <p:sldId id="588" r:id="rId42"/>
    <p:sldId id="608" r:id="rId43"/>
    <p:sldId id="609" r:id="rId44"/>
    <p:sldId id="571" r:id="rId45"/>
    <p:sldId id="589" r:id="rId46"/>
    <p:sldId id="610" r:id="rId47"/>
    <p:sldId id="590" r:id="rId48"/>
    <p:sldId id="554" r:id="rId49"/>
  </p:sldIdLst>
  <p:sldSz cx="9144000" cy="6858000" type="screen4x3"/>
  <p:notesSz cx="6791325" cy="9921875"/>
  <p:defaultTextStyle>
    <a:defPPr>
      <a:defRPr lang="tr-TR"/>
    </a:defPPr>
    <a:lvl1pPr algn="l" rtl="0" fontAlgn="base">
      <a:spcBef>
        <a:spcPct val="0"/>
      </a:spcBef>
      <a:spcAft>
        <a:spcPct val="0"/>
      </a:spcAft>
      <a:defRPr sz="2200" b="1" kern="1200">
        <a:solidFill>
          <a:schemeClr val="tx2"/>
        </a:solidFill>
        <a:latin typeface="Arial" charset="0"/>
        <a:ea typeface="+mn-ea"/>
        <a:cs typeface="+mn-cs"/>
      </a:defRPr>
    </a:lvl1pPr>
    <a:lvl2pPr marL="457200" algn="l" rtl="0" fontAlgn="base">
      <a:spcBef>
        <a:spcPct val="0"/>
      </a:spcBef>
      <a:spcAft>
        <a:spcPct val="0"/>
      </a:spcAft>
      <a:defRPr sz="2200" b="1" kern="1200">
        <a:solidFill>
          <a:schemeClr val="tx2"/>
        </a:solidFill>
        <a:latin typeface="Arial" charset="0"/>
        <a:ea typeface="+mn-ea"/>
        <a:cs typeface="+mn-cs"/>
      </a:defRPr>
    </a:lvl2pPr>
    <a:lvl3pPr marL="914400" algn="l" rtl="0" fontAlgn="base">
      <a:spcBef>
        <a:spcPct val="0"/>
      </a:spcBef>
      <a:spcAft>
        <a:spcPct val="0"/>
      </a:spcAft>
      <a:defRPr sz="2200" b="1" kern="1200">
        <a:solidFill>
          <a:schemeClr val="tx2"/>
        </a:solidFill>
        <a:latin typeface="Arial" charset="0"/>
        <a:ea typeface="+mn-ea"/>
        <a:cs typeface="+mn-cs"/>
      </a:defRPr>
    </a:lvl3pPr>
    <a:lvl4pPr marL="1371600" algn="l" rtl="0" fontAlgn="base">
      <a:spcBef>
        <a:spcPct val="0"/>
      </a:spcBef>
      <a:spcAft>
        <a:spcPct val="0"/>
      </a:spcAft>
      <a:defRPr sz="2200" b="1" kern="1200">
        <a:solidFill>
          <a:schemeClr val="tx2"/>
        </a:solidFill>
        <a:latin typeface="Arial" charset="0"/>
        <a:ea typeface="+mn-ea"/>
        <a:cs typeface="+mn-cs"/>
      </a:defRPr>
    </a:lvl4pPr>
    <a:lvl5pPr marL="1828800" algn="l" rtl="0" fontAlgn="base">
      <a:spcBef>
        <a:spcPct val="0"/>
      </a:spcBef>
      <a:spcAft>
        <a:spcPct val="0"/>
      </a:spcAft>
      <a:defRPr sz="2200" b="1" kern="1200">
        <a:solidFill>
          <a:schemeClr val="tx2"/>
        </a:solidFill>
        <a:latin typeface="Arial" charset="0"/>
        <a:ea typeface="+mn-ea"/>
        <a:cs typeface="+mn-cs"/>
      </a:defRPr>
    </a:lvl5pPr>
    <a:lvl6pPr marL="2286000" algn="l" defTabSz="914400" rtl="0" eaLnBrk="1" latinLnBrk="0" hangingPunct="1">
      <a:defRPr sz="2200" b="1" kern="1200">
        <a:solidFill>
          <a:schemeClr val="tx2"/>
        </a:solidFill>
        <a:latin typeface="Arial" charset="0"/>
        <a:ea typeface="+mn-ea"/>
        <a:cs typeface="+mn-cs"/>
      </a:defRPr>
    </a:lvl6pPr>
    <a:lvl7pPr marL="2743200" algn="l" defTabSz="914400" rtl="0" eaLnBrk="1" latinLnBrk="0" hangingPunct="1">
      <a:defRPr sz="2200" b="1" kern="1200">
        <a:solidFill>
          <a:schemeClr val="tx2"/>
        </a:solidFill>
        <a:latin typeface="Arial" charset="0"/>
        <a:ea typeface="+mn-ea"/>
        <a:cs typeface="+mn-cs"/>
      </a:defRPr>
    </a:lvl7pPr>
    <a:lvl8pPr marL="3200400" algn="l" defTabSz="914400" rtl="0" eaLnBrk="1" latinLnBrk="0" hangingPunct="1">
      <a:defRPr sz="2200" b="1" kern="1200">
        <a:solidFill>
          <a:schemeClr val="tx2"/>
        </a:solidFill>
        <a:latin typeface="Arial" charset="0"/>
        <a:ea typeface="+mn-ea"/>
        <a:cs typeface="+mn-cs"/>
      </a:defRPr>
    </a:lvl8pPr>
    <a:lvl9pPr marL="3657600" algn="l" defTabSz="914400" rtl="0" eaLnBrk="1" latinLnBrk="0" hangingPunct="1">
      <a:defRPr sz="2200" b="1" kern="1200">
        <a:solidFill>
          <a:schemeClr val="tx2"/>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chemeClr val="tx1"/>
    </p:penClr>
  </p:showPr>
  <p:clrMru>
    <a:srgbClr val="0033CC"/>
    <a:srgbClr val="FFFFCC"/>
    <a:srgbClr val="9900FF"/>
    <a:srgbClr val="FF33CC"/>
    <a:srgbClr val="FF9933"/>
    <a:srgbClr val="000000"/>
    <a:srgbClr val="3333FF"/>
    <a:srgbClr val="00FF00"/>
  </p:clrMru>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20735" autoAdjust="0"/>
    <p:restoredTop sz="96386" autoAdjust="0"/>
  </p:normalViewPr>
  <p:slideViewPr>
    <p:cSldViewPr>
      <p:cViewPr>
        <p:scale>
          <a:sx n="70" d="100"/>
          <a:sy n="70" d="100"/>
        </p:scale>
        <p:origin x="-1164" y="-168"/>
      </p:cViewPr>
      <p:guideLst>
        <p:guide orient="horz" pos="2160"/>
        <p:guide pos="2880"/>
      </p:guideLst>
    </p:cSldViewPr>
  </p:slideViewPr>
  <p:outlineViewPr>
    <p:cViewPr>
      <p:scale>
        <a:sx n="50" d="100"/>
        <a:sy n="50"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41" d="100"/>
          <a:sy n="41" d="100"/>
        </p:scale>
        <p:origin x="-1470" y="-84"/>
      </p:cViewPr>
      <p:guideLst>
        <p:guide orient="horz" pos="3125"/>
        <p:guide pos="2139"/>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Kitap1"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Kitap1"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oleObject" Target="Kitap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tr-TR"/>
  <c:chart>
    <c:view3D>
      <c:rAngAx val="1"/>
    </c:view3D>
    <c:plotArea>
      <c:layout/>
      <c:bar3DChart>
        <c:barDir val="col"/>
        <c:grouping val="clustered"/>
        <c:ser>
          <c:idx val="0"/>
          <c:order val="0"/>
          <c:spPr>
            <a:solidFill>
              <a:srgbClr val="0033CC"/>
            </a:solidFill>
          </c:spPr>
          <c:dPt>
            <c:idx val="7"/>
            <c:spPr>
              <a:solidFill>
                <a:srgbClr val="FF0000"/>
              </a:solidFill>
            </c:spPr>
          </c:dPt>
          <c:dLbls>
            <c:dLbl>
              <c:idx val="7"/>
              <c:layout>
                <c:manualLayout>
                  <c:x val="2.9893100389975628E-3"/>
                  <c:y val="-2.3742020117422848E-2"/>
                </c:manualLayout>
              </c:layout>
              <c:spPr/>
              <c:txPr>
                <a:bodyPr/>
                <a:lstStyle/>
                <a:p>
                  <a:pPr>
                    <a:defRPr sz="1600">
                      <a:solidFill>
                        <a:srgbClr val="FF0000"/>
                      </a:solidFill>
                    </a:defRPr>
                  </a:pPr>
                  <a:endParaRPr lang="tr-TR"/>
                </a:p>
              </c:txPr>
              <c:showVal val="1"/>
            </c:dLbl>
            <c:showVal val="1"/>
          </c:dLbls>
          <c:cat>
            <c:strRef>
              <c:f>Sayfa1!$G$3:$G$17</c:f>
              <c:strCache>
                <c:ptCount val="15"/>
                <c:pt idx="0">
                  <c:v>Çin</c:v>
                </c:pt>
                <c:pt idx="1">
                  <c:v>Japonya</c:v>
                </c:pt>
                <c:pt idx="2">
                  <c:v>ABD</c:v>
                </c:pt>
                <c:pt idx="3">
                  <c:v>Hindistan</c:v>
                </c:pt>
                <c:pt idx="4">
                  <c:v>Rusya</c:v>
                </c:pt>
                <c:pt idx="5">
                  <c:v>G.Kore</c:v>
                </c:pt>
                <c:pt idx="6">
                  <c:v>Almanya</c:v>
                </c:pt>
                <c:pt idx="7">
                  <c:v>Türkiye</c:v>
                </c:pt>
                <c:pt idx="8">
                  <c:v>Brezilya</c:v>
                </c:pt>
                <c:pt idx="9">
                  <c:v>Ukrayna</c:v>
                </c:pt>
                <c:pt idx="10">
                  <c:v>İtalya</c:v>
                </c:pt>
                <c:pt idx="11">
                  <c:v>Tayvan</c:v>
                </c:pt>
                <c:pt idx="12">
                  <c:v>Meksika</c:v>
                </c:pt>
                <c:pt idx="13">
                  <c:v>Fransa</c:v>
                </c:pt>
                <c:pt idx="14">
                  <c:v>İran</c:v>
                </c:pt>
              </c:strCache>
            </c:strRef>
          </c:cat>
          <c:val>
            <c:numRef>
              <c:f>Sayfa1!$H$3:$H$17</c:f>
              <c:numCache>
                <c:formatCode>#,##0</c:formatCode>
                <c:ptCount val="15"/>
                <c:pt idx="0">
                  <c:v>723.12</c:v>
                </c:pt>
                <c:pt idx="1">
                  <c:v>108.428</c:v>
                </c:pt>
                <c:pt idx="2">
                  <c:v>90.871999999999986</c:v>
                </c:pt>
                <c:pt idx="3">
                  <c:v>75.801333333333318</c:v>
                </c:pt>
                <c:pt idx="4">
                  <c:v>71.702666666666673</c:v>
                </c:pt>
                <c:pt idx="5">
                  <c:v>69.546666666666667</c:v>
                </c:pt>
                <c:pt idx="6">
                  <c:v>43.258666666666507</c:v>
                </c:pt>
                <c:pt idx="7">
                  <c:v>36.204000000000001</c:v>
                </c:pt>
                <c:pt idx="8">
                  <c:v>34.726666666666539</c:v>
                </c:pt>
                <c:pt idx="9">
                  <c:v>33.498666666666544</c:v>
                </c:pt>
                <c:pt idx="10">
                  <c:v>27.803999999999988</c:v>
                </c:pt>
                <c:pt idx="11">
                  <c:v>21.184000000000001</c:v>
                </c:pt>
                <c:pt idx="12">
                  <c:v>17.774666666666665</c:v>
                </c:pt>
                <c:pt idx="13">
                  <c:v>16.059999999999999</c:v>
                </c:pt>
                <c:pt idx="14">
                  <c:v>14.302666666666699</c:v>
                </c:pt>
              </c:numCache>
            </c:numRef>
          </c:val>
        </c:ser>
        <c:shape val="box"/>
        <c:axId val="57281152"/>
        <c:axId val="57303424"/>
        <c:axId val="0"/>
      </c:bar3DChart>
      <c:catAx>
        <c:axId val="57281152"/>
        <c:scaling>
          <c:orientation val="minMax"/>
        </c:scaling>
        <c:axPos val="b"/>
        <c:tickLblPos val="nextTo"/>
        <c:crossAx val="57303424"/>
        <c:crosses val="autoZero"/>
        <c:auto val="1"/>
        <c:lblAlgn val="ctr"/>
        <c:lblOffset val="100"/>
      </c:catAx>
      <c:valAx>
        <c:axId val="57303424"/>
        <c:scaling>
          <c:orientation val="minMax"/>
        </c:scaling>
        <c:axPos val="l"/>
        <c:numFmt formatCode="#,##0" sourceLinked="1"/>
        <c:tickLblPos val="nextTo"/>
        <c:crossAx val="57281152"/>
        <c:crosses val="autoZero"/>
        <c:crossBetween val="between"/>
      </c:valAx>
    </c:plotArea>
    <c:plotVisOnly val="1"/>
  </c:chart>
  <c:txPr>
    <a:bodyPr/>
    <a:lstStyle/>
    <a:p>
      <a:pPr>
        <a:defRPr sz="1200" b="1">
          <a:latin typeface="Arial" pitchFamily="34" charset="0"/>
          <a:cs typeface="Arial" pitchFamily="34" charset="0"/>
        </a:defRPr>
      </a:pPr>
      <a:endParaRPr lang="tr-T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plotArea>
      <c:layout/>
      <c:barChart>
        <c:barDir val="col"/>
        <c:grouping val="clustered"/>
        <c:ser>
          <c:idx val="0"/>
          <c:order val="0"/>
          <c:tx>
            <c:v>Turkish Crude Output</c:v>
          </c:tx>
          <c:cat>
            <c:numRef>
              <c:f>Sayfa1!$E$10:$H$10</c:f>
              <c:numCache>
                <c:formatCode>General</c:formatCode>
                <c:ptCount val="4"/>
                <c:pt idx="0">
                  <c:v>2008</c:v>
                </c:pt>
                <c:pt idx="1">
                  <c:v>2009</c:v>
                </c:pt>
                <c:pt idx="2">
                  <c:v>2010</c:v>
                </c:pt>
                <c:pt idx="3">
                  <c:v>2011</c:v>
                </c:pt>
              </c:numCache>
            </c:numRef>
          </c:cat>
          <c:val>
            <c:numRef>
              <c:f>Sayfa1!$E$11:$H$11</c:f>
              <c:numCache>
                <c:formatCode>General</c:formatCode>
                <c:ptCount val="4"/>
                <c:pt idx="0">
                  <c:v>26.8</c:v>
                </c:pt>
                <c:pt idx="1">
                  <c:v>25.3</c:v>
                </c:pt>
                <c:pt idx="2">
                  <c:v>29</c:v>
                </c:pt>
                <c:pt idx="3">
                  <c:v>31</c:v>
                </c:pt>
              </c:numCache>
            </c:numRef>
          </c:val>
        </c:ser>
        <c:axId val="63330560"/>
        <c:axId val="63344640"/>
      </c:barChart>
      <c:lineChart>
        <c:grouping val="standard"/>
        <c:ser>
          <c:idx val="1"/>
          <c:order val="1"/>
          <c:tx>
            <c:v>%Change( y-y)</c:v>
          </c:tx>
          <c:spPr>
            <a:ln>
              <a:solidFill>
                <a:srgbClr val="FF0000"/>
              </a:solidFill>
            </a:ln>
          </c:spPr>
          <c:marker>
            <c:symbol val="none"/>
          </c:marker>
          <c:dLbls>
            <c:dLbl>
              <c:idx val="2"/>
              <c:layout>
                <c:manualLayout>
                  <c:x val="-1.9994422253409683E-2"/>
                  <c:y val="4.9843495650242216E-2"/>
                </c:manualLayout>
              </c:layout>
              <c:showVal val="1"/>
            </c:dLbl>
            <c:txPr>
              <a:bodyPr/>
              <a:lstStyle/>
              <a:p>
                <a:pPr>
                  <a:defRPr sz="1200" b="1">
                    <a:solidFill>
                      <a:srgbClr val="FF0000"/>
                    </a:solidFill>
                  </a:defRPr>
                </a:pPr>
                <a:endParaRPr lang="tr-TR"/>
              </a:p>
            </c:txPr>
            <c:showVal val="1"/>
          </c:dLbls>
          <c:val>
            <c:numRef>
              <c:f>Sayfa1!$E$12:$H$12</c:f>
              <c:numCache>
                <c:formatCode>0%</c:formatCode>
                <c:ptCount val="4"/>
                <c:pt idx="1">
                  <c:v>-5.5970149253731422E-2</c:v>
                </c:pt>
                <c:pt idx="2">
                  <c:v>0.14624505928853751</c:v>
                </c:pt>
                <c:pt idx="3">
                  <c:v>6.8965517241379323E-2</c:v>
                </c:pt>
              </c:numCache>
            </c:numRef>
          </c:val>
        </c:ser>
        <c:marker val="1"/>
        <c:axId val="63347712"/>
        <c:axId val="63346176"/>
      </c:lineChart>
      <c:catAx>
        <c:axId val="63330560"/>
        <c:scaling>
          <c:orientation val="minMax"/>
        </c:scaling>
        <c:axPos val="b"/>
        <c:numFmt formatCode="General" sourceLinked="1"/>
        <c:tickLblPos val="nextTo"/>
        <c:crossAx val="63344640"/>
        <c:crosses val="autoZero"/>
        <c:auto val="1"/>
        <c:lblAlgn val="ctr"/>
        <c:lblOffset val="100"/>
      </c:catAx>
      <c:valAx>
        <c:axId val="63344640"/>
        <c:scaling>
          <c:orientation val="minMax"/>
        </c:scaling>
        <c:axPos val="l"/>
        <c:majorGridlines/>
        <c:numFmt formatCode="General" sourceLinked="1"/>
        <c:tickLblPos val="nextTo"/>
        <c:crossAx val="63330560"/>
        <c:crosses val="autoZero"/>
        <c:crossBetween val="between"/>
      </c:valAx>
      <c:valAx>
        <c:axId val="63346176"/>
        <c:scaling>
          <c:orientation val="minMax"/>
        </c:scaling>
        <c:axPos val="r"/>
        <c:numFmt formatCode="General" sourceLinked="1"/>
        <c:tickLblPos val="nextTo"/>
        <c:crossAx val="63347712"/>
        <c:crosses val="max"/>
        <c:crossBetween val="between"/>
      </c:valAx>
      <c:catAx>
        <c:axId val="63347712"/>
        <c:scaling>
          <c:orientation val="minMax"/>
        </c:scaling>
        <c:delete val="1"/>
        <c:axPos val="b"/>
        <c:tickLblPos val="none"/>
        <c:crossAx val="63346176"/>
        <c:crosses val="autoZero"/>
        <c:auto val="1"/>
        <c:lblAlgn val="ctr"/>
        <c:lblOffset val="100"/>
      </c:catAx>
    </c:plotArea>
    <c:legend>
      <c:legendPos val="b"/>
      <c:layout/>
    </c:legend>
    <c:plotVisOnly val="1"/>
    <c:dispBlanksAs val="gap"/>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tr-TR"/>
  <c:chart>
    <c:title>
      <c:tx>
        <c:rich>
          <a:bodyPr/>
          <a:lstStyle/>
          <a:p>
            <a:pPr>
              <a:defRPr sz="1800"/>
            </a:pPr>
            <a:r>
              <a:rPr lang="tr-TR" sz="1800" dirty="0"/>
              <a:t>Türkiye Ham Çelik </a:t>
            </a:r>
            <a:r>
              <a:rPr lang="tr-TR" sz="1800" dirty="0" smtClean="0"/>
              <a:t>Kapasite </a:t>
            </a:r>
            <a:r>
              <a:rPr lang="tr-TR" sz="1800" dirty="0"/>
              <a:t>Gelişimi </a:t>
            </a:r>
            <a:endParaRPr lang="tr-TR" sz="1800" dirty="0" smtClean="0"/>
          </a:p>
          <a:p>
            <a:pPr>
              <a:defRPr sz="1800"/>
            </a:pPr>
            <a:r>
              <a:rPr lang="tr-TR" sz="1400" i="1" dirty="0" smtClean="0"/>
              <a:t>(</a:t>
            </a:r>
            <a:r>
              <a:rPr lang="tr-TR" sz="1400" i="1" dirty="0"/>
              <a:t>milyon ton)</a:t>
            </a:r>
          </a:p>
        </c:rich>
      </c:tx>
      <c:layout>
        <c:manualLayout>
          <c:xMode val="edge"/>
          <c:yMode val="edge"/>
          <c:x val="0.30032952179102668"/>
          <c:y val="2.7777777777777891E-2"/>
        </c:manualLayout>
      </c:layout>
    </c:title>
    <c:plotArea>
      <c:layout/>
      <c:barChart>
        <c:barDir val="col"/>
        <c:grouping val="clustered"/>
        <c:ser>
          <c:idx val="0"/>
          <c:order val="0"/>
          <c:tx>
            <c:strRef>
              <c:f>Sayfa2!$C$14</c:f>
              <c:strCache>
                <c:ptCount val="1"/>
                <c:pt idx="0">
                  <c:v>2000</c:v>
                </c:pt>
              </c:strCache>
            </c:strRef>
          </c:tx>
          <c:spPr>
            <a:solidFill>
              <a:srgbClr val="0033CC"/>
            </a:solidFill>
          </c:spPr>
          <c:dLbls>
            <c:showVal val="1"/>
          </c:dLbls>
          <c:cat>
            <c:strRef>
              <c:f>Sayfa2!$B$15:$B$17</c:f>
              <c:strCache>
                <c:ptCount val="3"/>
                <c:pt idx="0">
                  <c:v>Ark Ocaklı</c:v>
                </c:pt>
                <c:pt idx="1">
                  <c:v>Entegre</c:v>
                </c:pt>
                <c:pt idx="2">
                  <c:v>TOPLAM</c:v>
                </c:pt>
              </c:strCache>
            </c:strRef>
          </c:cat>
          <c:val>
            <c:numRef>
              <c:f>Sayfa2!$C$15:$C$17</c:f>
              <c:numCache>
                <c:formatCode>General</c:formatCode>
                <c:ptCount val="3"/>
                <c:pt idx="0">
                  <c:v>13.6</c:v>
                </c:pt>
                <c:pt idx="1">
                  <c:v>6.2</c:v>
                </c:pt>
                <c:pt idx="2">
                  <c:v>19.8</c:v>
                </c:pt>
              </c:numCache>
            </c:numRef>
          </c:val>
        </c:ser>
        <c:ser>
          <c:idx val="1"/>
          <c:order val="1"/>
          <c:tx>
            <c:strRef>
              <c:f>Sayfa2!$D$14</c:f>
              <c:strCache>
                <c:ptCount val="1"/>
                <c:pt idx="0">
                  <c:v>2012</c:v>
                </c:pt>
              </c:strCache>
            </c:strRef>
          </c:tx>
          <c:spPr>
            <a:solidFill>
              <a:srgbClr val="FF0000"/>
            </a:solidFill>
          </c:spPr>
          <c:dLbls>
            <c:showVal val="1"/>
          </c:dLbls>
          <c:cat>
            <c:strRef>
              <c:f>Sayfa2!$B$15:$B$17</c:f>
              <c:strCache>
                <c:ptCount val="3"/>
                <c:pt idx="0">
                  <c:v>Ark Ocaklı</c:v>
                </c:pt>
                <c:pt idx="1">
                  <c:v>Entegre</c:v>
                </c:pt>
                <c:pt idx="2">
                  <c:v>TOPLAM</c:v>
                </c:pt>
              </c:strCache>
            </c:strRef>
          </c:cat>
          <c:val>
            <c:numRef>
              <c:f>Sayfa2!$D$15:$D$17</c:f>
              <c:numCache>
                <c:formatCode>General</c:formatCode>
                <c:ptCount val="3"/>
                <c:pt idx="0">
                  <c:v>38.5</c:v>
                </c:pt>
                <c:pt idx="1">
                  <c:v>11.6</c:v>
                </c:pt>
                <c:pt idx="2">
                  <c:v>50.1</c:v>
                </c:pt>
              </c:numCache>
            </c:numRef>
          </c:val>
        </c:ser>
        <c:dLbls>
          <c:showVal val="1"/>
        </c:dLbls>
        <c:overlap val="-25"/>
        <c:axId val="57737600"/>
        <c:axId val="57739136"/>
      </c:barChart>
      <c:catAx>
        <c:axId val="57737600"/>
        <c:scaling>
          <c:orientation val="minMax"/>
        </c:scaling>
        <c:axPos val="b"/>
        <c:majorTickMark val="none"/>
        <c:tickLblPos val="nextTo"/>
        <c:crossAx val="57739136"/>
        <c:crosses val="autoZero"/>
        <c:auto val="1"/>
        <c:lblAlgn val="ctr"/>
        <c:lblOffset val="100"/>
      </c:catAx>
      <c:valAx>
        <c:axId val="57739136"/>
        <c:scaling>
          <c:orientation val="minMax"/>
        </c:scaling>
        <c:delete val="1"/>
        <c:axPos val="l"/>
        <c:numFmt formatCode="General" sourceLinked="1"/>
        <c:tickLblPos val="none"/>
        <c:crossAx val="57737600"/>
        <c:crosses val="autoZero"/>
        <c:crossBetween val="between"/>
      </c:valAx>
    </c:plotArea>
    <c:legend>
      <c:legendPos val="t"/>
      <c:layout>
        <c:manualLayout>
          <c:xMode val="edge"/>
          <c:yMode val="edge"/>
          <c:x val="7.5401166252182794E-3"/>
          <c:y val="2.7662219305920156E-2"/>
          <c:w val="0.20842979002624706"/>
          <c:h val="8.3717191601050026E-2"/>
        </c:manualLayout>
      </c:layout>
    </c:legend>
    <c:plotVisOnly val="1"/>
  </c:chart>
  <c:txPr>
    <a:bodyPr/>
    <a:lstStyle/>
    <a:p>
      <a:pPr>
        <a:defRPr sz="1200" b="1">
          <a:latin typeface="Arial" pitchFamily="34" charset="0"/>
          <a:cs typeface="Arial" pitchFamily="34" charset="0"/>
        </a:defRPr>
      </a:pPr>
      <a:endParaRPr lang="tr-TR"/>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3225" cy="496888"/>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eaLnBrk="0" hangingPunct="0">
              <a:defRPr sz="1200" b="0">
                <a:solidFill>
                  <a:schemeClr val="tx1"/>
                </a:solidFill>
                <a:latin typeface="Arial" charset="0"/>
              </a:defRPr>
            </a:lvl1pPr>
          </a:lstStyle>
          <a:p>
            <a:pPr>
              <a:defRPr/>
            </a:pPr>
            <a:endParaRPr lang="en-US"/>
          </a:p>
        </p:txBody>
      </p:sp>
      <p:sp>
        <p:nvSpPr>
          <p:cNvPr id="3075" name="Rectangle 3"/>
          <p:cNvSpPr>
            <a:spLocks noGrp="1" noChangeArrowheads="1"/>
          </p:cNvSpPr>
          <p:nvPr>
            <p:ph type="dt" sz="quarter" idx="1"/>
          </p:nvPr>
        </p:nvSpPr>
        <p:spPr bwMode="auto">
          <a:xfrm>
            <a:off x="3848100" y="0"/>
            <a:ext cx="2943225" cy="496888"/>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r" eaLnBrk="0" hangingPunct="0">
              <a:defRPr sz="1200" b="0">
                <a:solidFill>
                  <a:schemeClr val="tx1"/>
                </a:solidFill>
                <a:latin typeface="Arial" charset="0"/>
              </a:defRPr>
            </a:lvl1pPr>
          </a:lstStyle>
          <a:p>
            <a:pPr>
              <a:defRPr/>
            </a:pPr>
            <a:endParaRPr lang="en-US"/>
          </a:p>
        </p:txBody>
      </p:sp>
      <p:sp>
        <p:nvSpPr>
          <p:cNvPr id="3076" name="Rectangle 4"/>
          <p:cNvSpPr>
            <a:spLocks noGrp="1" noChangeArrowheads="1"/>
          </p:cNvSpPr>
          <p:nvPr>
            <p:ph type="ftr" sz="quarter" idx="2"/>
          </p:nvPr>
        </p:nvSpPr>
        <p:spPr bwMode="auto">
          <a:xfrm>
            <a:off x="0" y="9424988"/>
            <a:ext cx="2943225" cy="496887"/>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lgn="l" eaLnBrk="0" hangingPunct="0">
              <a:defRPr sz="1200" b="0">
                <a:solidFill>
                  <a:schemeClr val="tx1"/>
                </a:solidFill>
                <a:latin typeface="Arial" charset="0"/>
              </a:defRPr>
            </a:lvl1pPr>
          </a:lstStyle>
          <a:p>
            <a:pPr>
              <a:defRPr/>
            </a:pPr>
            <a:endParaRPr lang="en-US"/>
          </a:p>
        </p:txBody>
      </p:sp>
      <p:sp>
        <p:nvSpPr>
          <p:cNvPr id="3077" name="Rectangle 5"/>
          <p:cNvSpPr>
            <a:spLocks noGrp="1" noChangeArrowheads="1"/>
          </p:cNvSpPr>
          <p:nvPr>
            <p:ph type="sldNum" sz="quarter" idx="3"/>
          </p:nvPr>
        </p:nvSpPr>
        <p:spPr bwMode="auto">
          <a:xfrm>
            <a:off x="3848100" y="9424988"/>
            <a:ext cx="2943225" cy="496887"/>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lgn="r" eaLnBrk="0" hangingPunct="0">
              <a:defRPr sz="1200" b="0">
                <a:solidFill>
                  <a:schemeClr val="tx1"/>
                </a:solidFill>
                <a:latin typeface="Arial" charset="0"/>
              </a:defRPr>
            </a:lvl1pPr>
          </a:lstStyle>
          <a:p>
            <a:pPr>
              <a:defRPr/>
            </a:pPr>
            <a:fld id="{BA18B6CB-5F68-490F-9295-931269C62D2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43225" cy="496888"/>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eaLnBrk="0" hangingPunct="0">
              <a:defRPr sz="1200" b="0">
                <a:solidFill>
                  <a:schemeClr val="tx1"/>
                </a:solidFill>
                <a:latin typeface="Arial" charset="0"/>
              </a:defRPr>
            </a:lvl1pPr>
          </a:lstStyle>
          <a:p>
            <a:pPr>
              <a:defRPr/>
            </a:pPr>
            <a:endParaRPr lang="en-US"/>
          </a:p>
        </p:txBody>
      </p:sp>
      <p:sp>
        <p:nvSpPr>
          <p:cNvPr id="2051" name="Rectangle 3"/>
          <p:cNvSpPr>
            <a:spLocks noGrp="1" noChangeArrowheads="1"/>
          </p:cNvSpPr>
          <p:nvPr>
            <p:ph type="dt" idx="1"/>
          </p:nvPr>
        </p:nvSpPr>
        <p:spPr bwMode="auto">
          <a:xfrm>
            <a:off x="3848100" y="0"/>
            <a:ext cx="2943225" cy="496888"/>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r" eaLnBrk="0" hangingPunct="0">
              <a:defRPr sz="1200" b="0">
                <a:solidFill>
                  <a:schemeClr val="tx1"/>
                </a:solidFill>
                <a:latin typeface="Arial"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917575" y="746125"/>
            <a:ext cx="4957763" cy="3717925"/>
          </a:xfrm>
          <a:prstGeom prst="rect">
            <a:avLst/>
          </a:prstGeom>
          <a:noFill/>
          <a:ln w="12700">
            <a:solidFill>
              <a:srgbClr val="000000"/>
            </a:solidFill>
            <a:miter lim="800000"/>
            <a:headEnd/>
            <a:tailEnd/>
          </a:ln>
        </p:spPr>
      </p:sp>
      <p:sp>
        <p:nvSpPr>
          <p:cNvPr id="2053" name="Rectangle 5"/>
          <p:cNvSpPr>
            <a:spLocks noGrp="1" noChangeArrowheads="1"/>
          </p:cNvSpPr>
          <p:nvPr>
            <p:ph type="body" sz="quarter" idx="3"/>
          </p:nvPr>
        </p:nvSpPr>
        <p:spPr bwMode="auto">
          <a:xfrm>
            <a:off x="904875" y="4713288"/>
            <a:ext cx="4981575" cy="44640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p>
        </p:txBody>
      </p:sp>
      <p:sp>
        <p:nvSpPr>
          <p:cNvPr id="2054" name="Rectangle 6"/>
          <p:cNvSpPr>
            <a:spLocks noGrp="1" noChangeArrowheads="1"/>
          </p:cNvSpPr>
          <p:nvPr>
            <p:ph type="ftr" sz="quarter" idx="4"/>
          </p:nvPr>
        </p:nvSpPr>
        <p:spPr bwMode="auto">
          <a:xfrm>
            <a:off x="0" y="9424988"/>
            <a:ext cx="2943225" cy="496887"/>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lgn="l" eaLnBrk="0" hangingPunct="0">
              <a:defRPr sz="1200" b="0">
                <a:solidFill>
                  <a:schemeClr val="tx1"/>
                </a:solidFill>
                <a:latin typeface="Arial" charset="0"/>
              </a:defRPr>
            </a:lvl1pPr>
          </a:lstStyle>
          <a:p>
            <a:pPr>
              <a:defRPr/>
            </a:pPr>
            <a:endParaRPr lang="en-US"/>
          </a:p>
        </p:txBody>
      </p:sp>
      <p:sp>
        <p:nvSpPr>
          <p:cNvPr id="2055" name="Rectangle 7"/>
          <p:cNvSpPr>
            <a:spLocks noGrp="1" noChangeArrowheads="1"/>
          </p:cNvSpPr>
          <p:nvPr>
            <p:ph type="sldNum" sz="quarter" idx="5"/>
          </p:nvPr>
        </p:nvSpPr>
        <p:spPr bwMode="auto">
          <a:xfrm>
            <a:off x="3848100" y="9424988"/>
            <a:ext cx="2943225" cy="496887"/>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lgn="r" eaLnBrk="0" hangingPunct="0">
              <a:defRPr sz="1200" b="0">
                <a:solidFill>
                  <a:schemeClr val="tx1"/>
                </a:solidFill>
                <a:latin typeface="Arial" charset="0"/>
              </a:defRPr>
            </a:lvl1pPr>
          </a:lstStyle>
          <a:p>
            <a:pPr>
              <a:defRPr/>
            </a:pPr>
            <a:fld id="{CADA2D87-61B3-4762-A282-EF980F0CD8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B6D64B5F-2629-4B29-9F85-BFCF93D3ED3A}" type="slidenum">
              <a:rPr lang="en-US" smtClean="0"/>
              <a:pPr/>
              <a:t>1</a:t>
            </a:fld>
            <a:endParaRPr lang="en-US" dirty="0" smtClean="0"/>
          </a:p>
        </p:txBody>
      </p:sp>
      <p:sp>
        <p:nvSpPr>
          <p:cNvPr id="51203" name="Rectangle 2"/>
          <p:cNvSpPr>
            <a:spLocks noGrp="1" noRot="1" noChangeAspect="1" noChangeArrowheads="1" noTextEdit="1"/>
          </p:cNvSpPr>
          <p:nvPr>
            <p:ph type="sldImg"/>
          </p:nvPr>
        </p:nvSpPr>
        <p:spPr>
          <a:ln cap="flat"/>
        </p:spPr>
      </p:sp>
      <p:sp>
        <p:nvSpPr>
          <p:cNvPr id="51204" name="Rectangle 3"/>
          <p:cNvSpPr>
            <a:spLocks noGrp="1" noChangeArrowheads="1"/>
          </p:cNvSpPr>
          <p:nvPr>
            <p:ph type="body" idx="1"/>
          </p:nvPr>
        </p:nvSpPr>
        <p:spPr>
          <a:noFill/>
          <a:ln/>
        </p:spPr>
        <p:txBody>
          <a:bodyPr/>
          <a:lstStyle/>
          <a:p>
            <a:pPr eaLnBrk="1" hangingPunct="1"/>
            <a:r>
              <a:rPr lang="en-US" dirty="0" smtClean="0"/>
              <a:t>Before staring to our presentation, please let me tell you that, it is a great honor to be in here with you. </a:t>
            </a:r>
          </a:p>
          <a:p>
            <a:pPr eaLnBrk="1" hangingPunct="1"/>
            <a:endParaRPr lang="en-US" dirty="0" smtClean="0"/>
          </a:p>
          <a:p>
            <a:pPr eaLnBrk="1" hangingPunct="1"/>
            <a:r>
              <a:rPr lang="en-US" dirty="0" smtClean="0"/>
              <a:t>And also we thank you so much to enable us to promote ourselves.</a:t>
            </a:r>
          </a:p>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A0600A66-BDDE-4724-A2E0-8E2443516158}" type="slidenum">
              <a:rPr lang="en-US" smtClean="0"/>
              <a:pPr/>
              <a:t>10</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55F27202-5879-47FB-B211-30925EC7A8A2}" type="slidenum">
              <a:rPr lang="en-US" smtClean="0"/>
              <a:pPr/>
              <a:t>12</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54E8084E-C5AC-4E6B-AD5C-BDFD918C493C}" type="slidenum">
              <a:rPr lang="en-US" smtClean="0"/>
              <a:pPr/>
              <a:t>13</a:t>
            </a:fld>
            <a:endParaRPr lang="en-US" smtClean="0"/>
          </a:p>
        </p:txBody>
      </p:sp>
      <p:sp>
        <p:nvSpPr>
          <p:cNvPr id="34819" name="Rectangle 2"/>
          <p:cNvSpPr>
            <a:spLocks noGrp="1" noRot="1" noChangeAspect="1" noChangeArrowheads="1" noTextEdit="1"/>
          </p:cNvSpPr>
          <p:nvPr>
            <p:ph type="sldImg"/>
          </p:nvPr>
        </p:nvSpPr>
        <p:spPr>
          <a:xfrm>
            <a:off x="842963" y="784225"/>
            <a:ext cx="4903787" cy="3678238"/>
          </a:xfrm>
          <a:ln/>
        </p:spPr>
      </p:sp>
      <p:sp>
        <p:nvSpPr>
          <p:cNvPr id="34820" name="Rectangle 3"/>
          <p:cNvSpPr>
            <a:spLocks noGrp="1" noChangeArrowheads="1"/>
          </p:cNvSpPr>
          <p:nvPr>
            <p:ph type="body" idx="1"/>
          </p:nvPr>
        </p:nvSpPr>
        <p:spPr>
          <a:xfrm>
            <a:off x="874713" y="4702175"/>
            <a:ext cx="4833937" cy="4460875"/>
          </a:xfrm>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48A4426A-DD96-4663-84FA-B65D858ED2C5}" type="slidenum">
              <a:rPr lang="en-US" smtClean="0"/>
              <a:pPr/>
              <a:t>14</a:t>
            </a:fld>
            <a:endParaRPr lang="en-US" smtClean="0"/>
          </a:p>
        </p:txBody>
      </p:sp>
      <p:sp>
        <p:nvSpPr>
          <p:cNvPr id="72707" name="Rectangle 2"/>
          <p:cNvSpPr>
            <a:spLocks noGrp="1" noRot="1" noChangeAspect="1" noChangeArrowheads="1" noTextEdit="1"/>
          </p:cNvSpPr>
          <p:nvPr>
            <p:ph type="sldImg"/>
          </p:nvPr>
        </p:nvSpPr>
        <p:spPr>
          <a:ln cap="flat"/>
        </p:spPr>
      </p:sp>
      <p:sp>
        <p:nvSpPr>
          <p:cNvPr id="72708" name="Rectangle 3"/>
          <p:cNvSpPr>
            <a:spLocks noGrp="1" noChangeArrowheads="1"/>
          </p:cNvSpPr>
          <p:nvPr>
            <p:ph type="body" idx="1"/>
          </p:nvPr>
        </p:nvSpPr>
        <p:spPr>
          <a:noFill/>
          <a:ln/>
        </p:spPr>
        <p:txBody>
          <a:bodyPr/>
          <a:lstStyle/>
          <a:p>
            <a:pPr eaLnBrk="1" hangingPunct="1"/>
            <a:r>
              <a:rPr lang="en-US" smtClean="0"/>
              <a:t>Ekinciler Iron &amp; Steel Ind. Inc. (Ekdemir) was founded in Iskenderun Bay, which is a strategic location,  on a 240.000 m² parcel of land.  </a:t>
            </a:r>
            <a:br>
              <a:rPr lang="en-US" smtClean="0"/>
            </a:br>
            <a:r>
              <a:rPr lang="en-US" smtClean="0"/>
              <a:t/>
            </a:r>
            <a:br>
              <a:rPr lang="en-US" smtClean="0"/>
            </a:b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A7DA6DE0-748E-421A-AED3-98321E228B54}" type="slidenum">
              <a:rPr lang="en-US" smtClean="0"/>
              <a:pPr/>
              <a:t>15</a:t>
            </a:fld>
            <a:endParaRPr lang="en-US" smtClean="0"/>
          </a:p>
        </p:txBody>
      </p:sp>
      <p:sp>
        <p:nvSpPr>
          <p:cNvPr id="73731" name="Rectangle 2"/>
          <p:cNvSpPr>
            <a:spLocks noGrp="1" noRot="1" noChangeAspect="1" noChangeArrowheads="1" noTextEdit="1"/>
          </p:cNvSpPr>
          <p:nvPr>
            <p:ph type="sldImg"/>
          </p:nvPr>
        </p:nvSpPr>
        <p:spPr>
          <a:ln cap="flat"/>
        </p:spPr>
      </p:sp>
      <p:sp>
        <p:nvSpPr>
          <p:cNvPr id="73732" name="Rectangle 3"/>
          <p:cNvSpPr>
            <a:spLocks noGrp="1" noChangeArrowheads="1"/>
          </p:cNvSpPr>
          <p:nvPr>
            <p:ph type="body" idx="1"/>
          </p:nvPr>
        </p:nvSpPr>
        <p:spPr>
          <a:noFill/>
          <a:ln/>
        </p:spPr>
        <p:txBody>
          <a:bodyPr/>
          <a:lstStyle/>
          <a:p>
            <a:pPr eaLnBrk="1" hangingPunct="1"/>
            <a:r>
              <a:rPr lang="en-US" smtClean="0"/>
              <a:t>Ekinciler Iron &amp; Steel Ind. Inc. (Ekdemir) was founded in Iskenderun Bay, which is a strategic location,  on a 240.000 m² parcel of land.  </a:t>
            </a:r>
            <a:br>
              <a:rPr lang="en-US" smtClean="0"/>
            </a:br>
            <a:r>
              <a:rPr lang="en-US" smtClean="0"/>
              <a:t/>
            </a:r>
            <a:br>
              <a:rPr lang="en-US" smtClean="0"/>
            </a:b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939168B3-FCAA-4FFC-901A-529E9C759C70}" type="slidenum">
              <a:rPr lang="en-US" smtClean="0"/>
              <a:pPr/>
              <a:t>18</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19</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20</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21</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22</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EF3266F6-04A7-4C17-9262-68934FD38AF5}" type="slidenum">
              <a:rPr lang="en-US" smtClean="0"/>
              <a:pPr/>
              <a:t>2</a:t>
            </a:fld>
            <a:endParaRPr lang="en-US" smtClean="0"/>
          </a:p>
        </p:txBody>
      </p:sp>
      <p:sp>
        <p:nvSpPr>
          <p:cNvPr id="52227" name="Rectangle 2"/>
          <p:cNvSpPr>
            <a:spLocks noGrp="1" noRot="1" noChangeAspect="1" noChangeArrowheads="1" noTextEdit="1"/>
          </p:cNvSpPr>
          <p:nvPr>
            <p:ph type="sldImg"/>
          </p:nvPr>
        </p:nvSpPr>
        <p:spPr>
          <a:ln cap="flat"/>
        </p:spPr>
      </p:sp>
      <p:sp>
        <p:nvSpPr>
          <p:cNvPr id="52228" name="Rectangle 3"/>
          <p:cNvSpPr>
            <a:spLocks noGrp="1" noChangeArrowheads="1"/>
          </p:cNvSpPr>
          <p:nvPr>
            <p:ph type="body" idx="1"/>
          </p:nvPr>
        </p:nvSpPr>
        <p:spPr>
          <a:noFill/>
          <a:ln/>
        </p:spPr>
        <p:txBody>
          <a:bodyPr/>
          <a:lstStyle/>
          <a:p>
            <a:pPr eaLnBrk="1" hangingPunct="1"/>
            <a:r>
              <a:rPr lang="en-US" smtClean="0"/>
              <a:t>The history of EKINCILER was started with ALİ EKİNCİ</a:t>
            </a:r>
            <a:r>
              <a:rPr lang="tr-TR" smtClean="0"/>
              <a:t>,</a:t>
            </a:r>
            <a:r>
              <a:rPr lang="en-US" smtClean="0"/>
              <a:t>who is the  establisher of the HOLDİNG.</a:t>
            </a:r>
            <a:r>
              <a:rPr lang="tr-TR" smtClean="0"/>
              <a:t>,</a:t>
            </a:r>
            <a:r>
              <a:rPr lang="en-US" smtClean="0"/>
              <a:t> as  trading operations in 1960</a:t>
            </a:r>
            <a:r>
              <a:rPr lang="tr-TR" smtClean="0"/>
              <a:t>.</a:t>
            </a:r>
            <a:r>
              <a:rPr lang="en-US" smtClean="0"/>
              <a:t> </a:t>
            </a:r>
          </a:p>
          <a:p>
            <a:pPr eaLnBrk="1" hangingPunct="1"/>
            <a:endParaRPr lang="en-US" smtClean="0"/>
          </a:p>
          <a:p>
            <a:pPr eaLnBrk="1" hangingPunct="1"/>
            <a:r>
              <a:rPr lang="en-US" smtClean="0"/>
              <a:t>On coming years the family entered the iron and steel sector and in 1983 EKİNCİLER IRON AND STEEL COMPANY was established in ISKENDERUN.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23</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24</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25</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26</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27</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28</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29</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30</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31</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4D66960C-61E7-44AE-A7A4-92A5AAC2CFFE}" type="slidenum">
              <a:rPr lang="en-US" smtClean="0"/>
              <a:pPr/>
              <a:t>32</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10CFBD57-8B1C-4E94-A934-C3D11C42DF32}" type="slidenum">
              <a:rPr lang="en-US" smtClean="0"/>
              <a:pPr/>
              <a:t>3</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33</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34</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35</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5CB617BF-4E7E-4B07-B248-F5F24966CDBC}" type="slidenum">
              <a:rPr lang="en-US" smtClean="0"/>
              <a:pPr/>
              <a:t>36</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5CB617BF-4E7E-4B07-B248-F5F24966CDBC}" type="slidenum">
              <a:rPr lang="en-US" smtClean="0"/>
              <a:pPr/>
              <a:t>37</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5CB617BF-4E7E-4B07-B248-F5F24966CDBC}" type="slidenum">
              <a:rPr lang="en-US" smtClean="0"/>
              <a:pPr/>
              <a:t>38</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5CB617BF-4E7E-4B07-B248-F5F24966CDBC}" type="slidenum">
              <a:rPr lang="en-US" smtClean="0"/>
              <a:pPr/>
              <a:t>39</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5CB617BF-4E7E-4B07-B248-F5F24966CDBC}" type="slidenum">
              <a:rPr lang="en-US" smtClean="0"/>
              <a:pPr/>
              <a:t>40</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5CB617BF-4E7E-4B07-B248-F5F24966CDBC}" type="slidenum">
              <a:rPr lang="en-US" smtClean="0"/>
              <a:pPr/>
              <a:t>41</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5CB617BF-4E7E-4B07-B248-F5F24966CDBC}" type="slidenum">
              <a:rPr lang="en-US" smtClean="0"/>
              <a:pPr/>
              <a:t>42</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D3D26C4-E45B-47C3-96FF-E3420277F175}" type="slidenum">
              <a:rPr lang="en-US" smtClean="0"/>
              <a:pPr/>
              <a:t>4</a:t>
            </a:fld>
            <a:endParaRPr lang="en-US" smtClean="0"/>
          </a:p>
        </p:txBody>
      </p:sp>
      <p:sp>
        <p:nvSpPr>
          <p:cNvPr id="47107" name="Rectangle 2"/>
          <p:cNvSpPr>
            <a:spLocks noGrp="1" noRot="1" noChangeAspect="1" noChangeArrowheads="1" noTextEdit="1"/>
          </p:cNvSpPr>
          <p:nvPr>
            <p:ph type="sldImg"/>
          </p:nvPr>
        </p:nvSpPr>
        <p:spPr>
          <a:ln cap="flat"/>
        </p:spPr>
      </p:sp>
      <p:sp>
        <p:nvSpPr>
          <p:cNvPr id="47108" name="Rectangle 3"/>
          <p:cNvSpPr>
            <a:spLocks noGrp="1" noChangeArrowheads="1"/>
          </p:cNvSpPr>
          <p:nvPr>
            <p:ph type="body" idx="1"/>
          </p:nvPr>
        </p:nvSpPr>
        <p:spPr>
          <a:noFill/>
          <a:ln/>
        </p:spPr>
        <p:txBody>
          <a:bodyPr/>
          <a:lstStyle/>
          <a:p>
            <a:pPr eaLnBrk="1" hangingPunct="1"/>
            <a:r>
              <a:rPr lang="en-US" smtClean="0"/>
              <a:t>Ekinciler Iron &amp; Steel Ind. Inc. (Ekdemir) was founded in Iskenderun Bay, which is a strategic location,  on a 240.000 m² parcel of land.  </a:t>
            </a:r>
            <a:br>
              <a:rPr lang="en-US" smtClean="0"/>
            </a:br>
            <a:r>
              <a:rPr lang="en-US" smtClean="0"/>
              <a:t/>
            </a:r>
            <a:br>
              <a:rPr lang="en-US" smtClean="0"/>
            </a:b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43</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E805C430-32C3-491A-8120-E5869BA31E5D}" type="slidenum">
              <a:rPr lang="en-US" smtClean="0"/>
              <a:pPr/>
              <a:t>44</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45</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46</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2019DFC-3759-4367-8466-FCB45ECE37A9}" type="slidenum">
              <a:rPr lang="en-US" smtClean="0"/>
              <a:pPr/>
              <a:t>47</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D3D26C4-E45B-47C3-96FF-E3420277F175}" type="slidenum">
              <a:rPr lang="en-US" smtClean="0"/>
              <a:pPr/>
              <a:t>5</a:t>
            </a:fld>
            <a:endParaRPr lang="en-US" smtClean="0"/>
          </a:p>
        </p:txBody>
      </p:sp>
      <p:sp>
        <p:nvSpPr>
          <p:cNvPr id="47107" name="Rectangle 2"/>
          <p:cNvSpPr>
            <a:spLocks noGrp="1" noRot="1" noChangeAspect="1" noChangeArrowheads="1" noTextEdit="1"/>
          </p:cNvSpPr>
          <p:nvPr>
            <p:ph type="sldImg"/>
          </p:nvPr>
        </p:nvSpPr>
        <p:spPr>
          <a:ln cap="flat"/>
        </p:spPr>
      </p:sp>
      <p:sp>
        <p:nvSpPr>
          <p:cNvPr id="47108" name="Rectangle 3"/>
          <p:cNvSpPr>
            <a:spLocks noGrp="1" noChangeArrowheads="1"/>
          </p:cNvSpPr>
          <p:nvPr>
            <p:ph type="body" idx="1"/>
          </p:nvPr>
        </p:nvSpPr>
        <p:spPr>
          <a:noFill/>
          <a:ln/>
        </p:spPr>
        <p:txBody>
          <a:bodyPr/>
          <a:lstStyle/>
          <a:p>
            <a:pPr eaLnBrk="1" hangingPunct="1"/>
            <a:r>
              <a:rPr lang="en-US" smtClean="0"/>
              <a:t>Ekinciler Iron &amp; Steel Ind. Inc. (Ekdemir) was founded in Iskenderun Bay, which is a strategic location,  on a 240.000 m² parcel of land.  </a:t>
            </a:r>
            <a:br>
              <a:rPr lang="en-US" smtClean="0"/>
            </a:br>
            <a:r>
              <a:rPr lang="en-US" smtClean="0"/>
              <a:t/>
            </a:r>
            <a:br>
              <a:rPr lang="en-US" smtClean="0"/>
            </a:b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D3D26C4-E45B-47C3-96FF-E3420277F175}" type="slidenum">
              <a:rPr lang="en-US" smtClean="0"/>
              <a:pPr/>
              <a:t>6</a:t>
            </a:fld>
            <a:endParaRPr lang="en-US" smtClean="0"/>
          </a:p>
        </p:txBody>
      </p:sp>
      <p:sp>
        <p:nvSpPr>
          <p:cNvPr id="47107" name="Rectangle 2"/>
          <p:cNvSpPr>
            <a:spLocks noGrp="1" noRot="1" noChangeAspect="1" noChangeArrowheads="1" noTextEdit="1"/>
          </p:cNvSpPr>
          <p:nvPr>
            <p:ph type="sldImg"/>
          </p:nvPr>
        </p:nvSpPr>
        <p:spPr>
          <a:ln cap="flat"/>
        </p:spPr>
      </p:sp>
      <p:sp>
        <p:nvSpPr>
          <p:cNvPr id="47108" name="Rectangle 3"/>
          <p:cNvSpPr>
            <a:spLocks noGrp="1" noChangeArrowheads="1"/>
          </p:cNvSpPr>
          <p:nvPr>
            <p:ph type="body" idx="1"/>
          </p:nvPr>
        </p:nvSpPr>
        <p:spPr>
          <a:noFill/>
          <a:ln/>
        </p:spPr>
        <p:txBody>
          <a:bodyPr/>
          <a:lstStyle/>
          <a:p>
            <a:pPr eaLnBrk="1" hangingPunct="1"/>
            <a:r>
              <a:rPr lang="en-US" smtClean="0"/>
              <a:t>Ekinciler Iron &amp; Steel Ind. Inc. (Ekdemir) was founded in Iskenderun Bay, which is a strategic location,  on a 240.000 m² parcel of land.  </a:t>
            </a:r>
            <a:br>
              <a:rPr lang="en-US" smtClean="0"/>
            </a:br>
            <a:r>
              <a:rPr lang="en-US" smtClean="0"/>
              <a:t/>
            </a:r>
            <a:br>
              <a:rPr lang="en-US" smtClean="0"/>
            </a:b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5F1F42CE-A4B7-4B82-BFD1-2E81B75A5C03}" type="slidenum">
              <a:rPr lang="en-US" smtClean="0"/>
              <a:pPr/>
              <a:t>7</a:t>
            </a:fld>
            <a:endParaRPr lang="en-US" smtClean="0"/>
          </a:p>
        </p:txBody>
      </p:sp>
      <p:sp>
        <p:nvSpPr>
          <p:cNvPr id="48131" name="Rectangle 2"/>
          <p:cNvSpPr>
            <a:spLocks noGrp="1" noRot="1" noChangeAspect="1" noChangeArrowheads="1" noTextEdit="1"/>
          </p:cNvSpPr>
          <p:nvPr>
            <p:ph type="sldImg"/>
          </p:nvPr>
        </p:nvSpPr>
        <p:spPr>
          <a:ln cap="flat"/>
        </p:spPr>
      </p:sp>
      <p:sp>
        <p:nvSpPr>
          <p:cNvPr id="48132" name="Rectangle 3"/>
          <p:cNvSpPr>
            <a:spLocks noGrp="1" noChangeArrowheads="1"/>
          </p:cNvSpPr>
          <p:nvPr>
            <p:ph type="body" idx="1"/>
          </p:nvPr>
        </p:nvSpPr>
        <p:spPr>
          <a:noFill/>
          <a:ln/>
        </p:spPr>
        <p:txBody>
          <a:bodyPr/>
          <a:lstStyle/>
          <a:p>
            <a:pPr eaLnBrk="1" hangingPunct="1"/>
            <a:r>
              <a:rPr lang="en-US" smtClean="0"/>
              <a:t>Ekdemir’s products are manufactured in compliance with numerous international standards. Ekdemir’s products, which have high tensile strength, ductility, weldability and conformity for bending and folding that sophisticate designs and advanced structures required, holds quality certificates such as ISO 9001-2000, UK Cares from 11 different countries. </a:t>
            </a:r>
            <a:endParaRPr lang="tr-TR" smtClean="0"/>
          </a:p>
          <a:p>
            <a:pPr eaLnBrk="1" hangingPunct="1"/>
            <a:endParaRPr lang="tr-TR" smtClean="0"/>
          </a:p>
          <a:p>
            <a:pPr eaLnBrk="1" hangingPunct="1"/>
            <a:r>
              <a:rPr lang="en-US" smtClean="0"/>
              <a:t>Skyscrapers, highways, metro systems, dams and office plazas are just a few examples of demanding projects that call for the superior physical attributes of Ekdemir’s products.</a:t>
            </a:r>
            <a:br>
              <a:rPr lang="en-US" smtClean="0"/>
            </a:br>
            <a:r>
              <a:rPr lang="en-US" smtClean="0"/>
              <a:t/>
            </a:r>
            <a:br>
              <a:rPr lang="en-US" smtClean="0"/>
            </a:br>
            <a:r>
              <a:rPr lang="en-US" smtClean="0"/>
              <a:t>Ekdemir’s products are widely used in the Turkish domestic market and exported to North and South America, Europe, North Africa, the Middle and Far East. </a:t>
            </a:r>
            <a:br>
              <a:rPr lang="en-US" smtClean="0"/>
            </a:br>
            <a:r>
              <a:rPr lang="en-US" smtClean="0"/>
              <a:t/>
            </a:r>
            <a:br>
              <a:rPr lang="en-US" smtClean="0"/>
            </a:b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4C73D709-55E7-41FA-8ECE-0A249635A61E}" type="slidenum">
              <a:rPr lang="en-US" smtClean="0"/>
              <a:pPr/>
              <a:t>8</a:t>
            </a:fld>
            <a:endParaRPr lang="en-US" smtClean="0"/>
          </a:p>
        </p:txBody>
      </p:sp>
      <p:sp>
        <p:nvSpPr>
          <p:cNvPr id="49155" name="Rectangle 2"/>
          <p:cNvSpPr>
            <a:spLocks noGrp="1" noRot="1" noChangeAspect="1" noChangeArrowheads="1" noTextEdit="1"/>
          </p:cNvSpPr>
          <p:nvPr>
            <p:ph type="sldImg"/>
          </p:nvPr>
        </p:nvSpPr>
        <p:spPr>
          <a:ln cap="flat"/>
        </p:spPr>
      </p:sp>
      <p:sp>
        <p:nvSpPr>
          <p:cNvPr id="49156" name="Rectangle 3"/>
          <p:cNvSpPr>
            <a:spLocks noGrp="1" noChangeArrowheads="1"/>
          </p:cNvSpPr>
          <p:nvPr>
            <p:ph type="body" idx="1"/>
          </p:nvPr>
        </p:nvSpPr>
        <p:spPr>
          <a:noFill/>
          <a:ln/>
        </p:spPr>
        <p:txBody>
          <a:bodyPr/>
          <a:lstStyle/>
          <a:p>
            <a:pPr eaLnBrk="1" hangingPunct="1"/>
            <a:r>
              <a:rPr lang="en-US" smtClean="0"/>
              <a:t>Ekdemir’s products are manufactured in compliance with numerous international standards. Ekdemir’s products, which have high tensile strength, ductility, weldability and conformity for bending and folding that sophisticate designs and advanced structures required, holds quality certificates such as ISO 9001-2000, UK Cares from 11 different countries. </a:t>
            </a:r>
            <a:endParaRPr lang="tr-TR" smtClean="0"/>
          </a:p>
          <a:p>
            <a:pPr eaLnBrk="1" hangingPunct="1"/>
            <a:endParaRPr lang="tr-TR" smtClean="0"/>
          </a:p>
          <a:p>
            <a:pPr eaLnBrk="1" hangingPunct="1"/>
            <a:r>
              <a:rPr lang="en-US" smtClean="0"/>
              <a:t>Skyscrapers, highways, metro systems, dams and office plazas are just a few examples of demanding projects that call for the superior physical attributes of Ekdemir’s products.</a:t>
            </a:r>
            <a:br>
              <a:rPr lang="en-US" smtClean="0"/>
            </a:br>
            <a:r>
              <a:rPr lang="en-US" smtClean="0"/>
              <a:t/>
            </a:r>
            <a:br>
              <a:rPr lang="en-US" smtClean="0"/>
            </a:br>
            <a:r>
              <a:rPr lang="en-US" smtClean="0"/>
              <a:t>Ekdemir’s products are widely used in the Turkish domestic market and exported to North and South America, Europe, North Africa, the Middle and Far East. </a:t>
            </a:r>
            <a:br>
              <a:rPr lang="en-US" smtClean="0"/>
            </a:br>
            <a:r>
              <a:rPr lang="en-US" smtClean="0"/>
              <a:t/>
            </a:r>
            <a:br>
              <a:rPr lang="en-US" smtClean="0"/>
            </a:b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4C73D709-55E7-41FA-8ECE-0A249635A61E}" type="slidenum">
              <a:rPr lang="en-US" smtClean="0"/>
              <a:pPr/>
              <a:t>9</a:t>
            </a:fld>
            <a:endParaRPr lang="en-US" smtClean="0"/>
          </a:p>
        </p:txBody>
      </p:sp>
      <p:sp>
        <p:nvSpPr>
          <p:cNvPr id="49155" name="Rectangle 2"/>
          <p:cNvSpPr>
            <a:spLocks noGrp="1" noRot="1" noChangeAspect="1" noChangeArrowheads="1" noTextEdit="1"/>
          </p:cNvSpPr>
          <p:nvPr>
            <p:ph type="sldImg"/>
          </p:nvPr>
        </p:nvSpPr>
        <p:spPr>
          <a:ln cap="flat"/>
        </p:spPr>
      </p:sp>
      <p:sp>
        <p:nvSpPr>
          <p:cNvPr id="49156" name="Rectangle 3"/>
          <p:cNvSpPr>
            <a:spLocks noGrp="1" noChangeArrowheads="1"/>
          </p:cNvSpPr>
          <p:nvPr>
            <p:ph type="body" idx="1"/>
          </p:nvPr>
        </p:nvSpPr>
        <p:spPr>
          <a:noFill/>
          <a:ln/>
        </p:spPr>
        <p:txBody>
          <a:bodyPr/>
          <a:lstStyle/>
          <a:p>
            <a:pPr eaLnBrk="1" hangingPunct="1"/>
            <a:r>
              <a:rPr lang="en-US" smtClean="0"/>
              <a:t>Ekdemir’s products are manufactured in compliance with numerous international standards. Ekdemir’s products, which have high tensile strength, ductility, weldability and conformity for bending and folding that sophisticate designs and advanced structures required, holds quality certificates such as ISO 9001-2000, UK Cares from 11 different countries. </a:t>
            </a:r>
            <a:endParaRPr lang="tr-TR" smtClean="0"/>
          </a:p>
          <a:p>
            <a:pPr eaLnBrk="1" hangingPunct="1"/>
            <a:endParaRPr lang="tr-TR" smtClean="0"/>
          </a:p>
          <a:p>
            <a:pPr eaLnBrk="1" hangingPunct="1"/>
            <a:r>
              <a:rPr lang="en-US" smtClean="0"/>
              <a:t>Skyscrapers, highways, metro systems, dams and office plazas are just a few examples of demanding projects that call for the superior physical attributes of Ekdemir’s products.</a:t>
            </a:r>
            <a:br>
              <a:rPr lang="en-US" smtClean="0"/>
            </a:br>
            <a:r>
              <a:rPr lang="en-US" smtClean="0"/>
              <a:t/>
            </a:r>
            <a:br>
              <a:rPr lang="en-US" smtClean="0"/>
            </a:br>
            <a:r>
              <a:rPr lang="en-US" smtClean="0"/>
              <a:t>Ekdemir’s products are widely used in the Turkish domestic market and exported to North and South America, Europe, North Africa, the Middle and Far East. </a:t>
            </a:r>
            <a:br>
              <a:rPr lang="en-US" smtClean="0"/>
            </a:br>
            <a:r>
              <a:rPr lang="en-US" smtClean="0"/>
              <a:t/>
            </a:r>
            <a:br>
              <a:rPr lang="en-US" smtClean="0"/>
            </a:b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D90AB18-DEB7-4C64-8373-B9731C2C5379}" type="slidenum">
              <a:rPr lang="en-US"/>
              <a:pPr>
                <a:defRPr/>
              </a:pPr>
              <a:t>‹#›</a:t>
            </a:fld>
            <a:endParaRPr lang="en-US"/>
          </a:p>
        </p:txBody>
      </p:sp>
    </p:spTree>
  </p:cSld>
  <p:clrMapOvr>
    <a:masterClrMapping/>
  </p:clrMapOvr>
  <p:transition advClick="0">
    <p:cu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DA27014-ECB4-4339-BC04-DD6F246A881A}" type="slidenum">
              <a:rPr lang="en-US"/>
              <a:pPr>
                <a:defRPr/>
              </a:pPr>
              <a:t>‹#›</a:t>
            </a:fld>
            <a:endParaRPr lang="en-US"/>
          </a:p>
        </p:txBody>
      </p:sp>
    </p:spTree>
  </p:cSld>
  <p:clrMapOvr>
    <a:masterClrMapping/>
  </p:clrMapOvr>
  <p:transition advClick="0">
    <p:cu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15100" y="609600"/>
            <a:ext cx="1943100" cy="54864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685800" y="609600"/>
            <a:ext cx="5676900" cy="54864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86285C-7085-48AA-AC0E-CF572B901700}" type="slidenum">
              <a:rPr lang="en-US"/>
              <a:pPr>
                <a:defRPr/>
              </a:pPr>
              <a:t>‹#›</a:t>
            </a:fld>
            <a:endParaRPr lang="en-US"/>
          </a:p>
        </p:txBody>
      </p:sp>
    </p:spTree>
  </p:cSld>
  <p:clrMapOvr>
    <a:masterClrMapping/>
  </p:clrMapOvr>
  <p:transition advClick="0">
    <p:cu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Başlık ve Metin Üzerind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609600"/>
            <a:ext cx="7772400" cy="1143000"/>
          </a:xfrm>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685800" y="1981200"/>
            <a:ext cx="7772400" cy="1981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685800" y="4114800"/>
            <a:ext cx="7772400" cy="1981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344CCB5-3A13-48B8-AECC-34DAE61B865D}" type="slidenum">
              <a:rPr lang="en-US"/>
              <a:pPr>
                <a:defRPr/>
              </a:pPr>
              <a:t>‹#›</a:t>
            </a:fld>
            <a:endParaRPr lang="en-US"/>
          </a:p>
        </p:txBody>
      </p:sp>
    </p:spTree>
  </p:cSld>
  <p:clrMapOvr>
    <a:masterClrMapping/>
  </p:clrMapOvr>
  <p:transition advClick="0">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Başlık ve Graf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609600"/>
            <a:ext cx="7772400" cy="1143000"/>
          </a:xfrm>
        </p:spPr>
        <p:txBody>
          <a:bodyPr/>
          <a:lstStyle/>
          <a:p>
            <a:r>
              <a:rPr lang="tr-TR" smtClean="0"/>
              <a:t>Asıl başlık stili için tıklatın</a:t>
            </a:r>
            <a:endParaRPr lang="tr-TR"/>
          </a:p>
        </p:txBody>
      </p:sp>
      <p:sp>
        <p:nvSpPr>
          <p:cNvPr id="3" name="2 Grafik Yer Tutucusu"/>
          <p:cNvSpPr>
            <a:spLocks noGrp="1"/>
          </p:cNvSpPr>
          <p:nvPr>
            <p:ph type="chart" idx="1"/>
          </p:nvPr>
        </p:nvSpPr>
        <p:spPr>
          <a:xfrm>
            <a:off x="685800" y="1981200"/>
            <a:ext cx="7772400" cy="4114800"/>
          </a:xfrm>
        </p:spPr>
        <p:txBody>
          <a:bodyPr/>
          <a:lstStyle/>
          <a:p>
            <a:pPr lvl="0"/>
            <a:endParaRPr lang="tr-TR"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0F2AB95-3DE7-46F6-849B-7DA9D94805C9}" type="slidenum">
              <a:rPr lang="en-US"/>
              <a:pPr>
                <a:defRPr/>
              </a:pPr>
              <a:t>‹#›</a:t>
            </a:fld>
            <a:endParaRPr lang="en-US"/>
          </a:p>
        </p:txBody>
      </p:sp>
    </p:spTree>
  </p:cSld>
  <p:clrMapOvr>
    <a:masterClrMapping/>
  </p:clrMapOvr>
  <p:transition advClick="0">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İçerik">
    <p:spTree>
      <p:nvGrpSpPr>
        <p:cNvPr id="1" name=""/>
        <p:cNvGrpSpPr/>
        <p:nvPr/>
      </p:nvGrpSpPr>
      <p:grpSpPr>
        <a:xfrm>
          <a:off x="0" y="0"/>
          <a:ext cx="0" cy="0"/>
          <a:chOff x="0" y="0"/>
          <a:chExt cx="0" cy="0"/>
        </a:xfrm>
      </p:grpSpPr>
      <p:sp>
        <p:nvSpPr>
          <p:cNvPr id="2" name="1 İçerik Yer Tutucusu"/>
          <p:cNvSpPr>
            <a:spLocks noGrp="1"/>
          </p:cNvSpPr>
          <p:nvPr>
            <p:ph/>
          </p:nvPr>
        </p:nvSpPr>
        <p:spPr>
          <a:xfrm>
            <a:off x="685800" y="609600"/>
            <a:ext cx="7772400" cy="54864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125CFD5-09F6-4363-9F47-4A31B5C26026}" type="slidenum">
              <a:rPr lang="en-US"/>
              <a:pPr>
                <a:defRPr/>
              </a:pPr>
              <a:t>‹#›</a:t>
            </a:fld>
            <a:endParaRPr lang="en-US"/>
          </a:p>
        </p:txBody>
      </p:sp>
    </p:spTree>
  </p:cSld>
  <p:clrMapOvr>
    <a:masterClrMapping/>
  </p:clrMapOvr>
  <p:transition advClick="0">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reserve="1">
  <p:cSld name="Başlık, Küçük Resim ve Metin">
    <p:spTree>
      <p:nvGrpSpPr>
        <p:cNvPr id="1" name=""/>
        <p:cNvGrpSpPr/>
        <p:nvPr/>
      </p:nvGrpSpPr>
      <p:grpSpPr>
        <a:xfrm>
          <a:off x="0" y="0"/>
          <a:ext cx="0" cy="0"/>
          <a:chOff x="0" y="0"/>
          <a:chExt cx="0" cy="0"/>
        </a:xfrm>
      </p:grpSpPr>
      <p:sp>
        <p:nvSpPr>
          <p:cNvPr id="2" name="1 Başlık"/>
          <p:cNvSpPr>
            <a:spLocks noGrp="1"/>
          </p:cNvSpPr>
          <p:nvPr>
            <p:ph type="title"/>
          </p:nvPr>
        </p:nvSpPr>
        <p:spPr>
          <a:xfrm>
            <a:off x="685800" y="609600"/>
            <a:ext cx="7772400" cy="1143000"/>
          </a:xfrm>
        </p:spPr>
        <p:txBody>
          <a:bodyPr/>
          <a:lstStyle/>
          <a:p>
            <a:r>
              <a:rPr lang="tr-TR" smtClean="0"/>
              <a:t>Asıl başlık stili için tıklatın</a:t>
            </a:r>
            <a:endParaRPr lang="tr-TR"/>
          </a:p>
        </p:txBody>
      </p:sp>
      <p:sp>
        <p:nvSpPr>
          <p:cNvPr id="3" name="2 Küçük Resim Yer Tutucusu"/>
          <p:cNvSpPr>
            <a:spLocks noGrp="1"/>
          </p:cNvSpPr>
          <p:nvPr>
            <p:ph type="clipArt" sz="half" idx="1"/>
          </p:nvPr>
        </p:nvSpPr>
        <p:spPr>
          <a:xfrm>
            <a:off x="685800" y="1981200"/>
            <a:ext cx="3810000" cy="4114800"/>
          </a:xfrm>
        </p:spPr>
        <p:txBody>
          <a:bodyPr/>
          <a:lstStyle/>
          <a:p>
            <a:pPr lvl="0"/>
            <a:endParaRPr lang="tr-TR" noProof="0"/>
          </a:p>
        </p:txBody>
      </p:sp>
      <p:sp>
        <p:nvSpPr>
          <p:cNvPr id="4" name="3 Metin Yer Tutucusu"/>
          <p:cNvSpPr>
            <a:spLocks noGrp="1"/>
          </p:cNvSpPr>
          <p:nvPr>
            <p:ph type="body" sz="half" idx="2"/>
          </p:nvPr>
        </p:nvSpPr>
        <p:spPr>
          <a:xfrm>
            <a:off x="4648200" y="1981200"/>
            <a:ext cx="3810000" cy="4114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38B4427-858D-45BF-B042-753367113EF4}" type="slidenum">
              <a:rPr lang="en-US"/>
              <a:pPr>
                <a:defRPr/>
              </a:pPr>
              <a:t>‹#›</a:t>
            </a:fld>
            <a:endParaRPr lang="en-US"/>
          </a:p>
        </p:txBody>
      </p:sp>
    </p:spTree>
  </p:cSld>
  <p:clrMapOvr>
    <a:masterClrMapping/>
  </p:clrMapOvr>
  <p:transition advClick="0">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aşlık ve Metin Üzerinde İçerik">
    <p:spTree>
      <p:nvGrpSpPr>
        <p:cNvPr id="1" name=""/>
        <p:cNvGrpSpPr/>
        <p:nvPr/>
      </p:nvGrpSpPr>
      <p:grpSpPr>
        <a:xfrm>
          <a:off x="0" y="0"/>
          <a:ext cx="0" cy="0"/>
          <a:chOff x="0" y="0"/>
          <a:chExt cx="0" cy="0"/>
        </a:xfrm>
      </p:grpSpPr>
    </p:spTree>
  </p:cSld>
  <p:clrMapOvr>
    <a:masterClrMapping/>
  </p:clrMapOvr>
  <p:transition advClick="0">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İçerik">
    <p:spTree>
      <p:nvGrpSpPr>
        <p:cNvPr id="1" name=""/>
        <p:cNvGrpSpPr/>
        <p:nvPr/>
      </p:nvGrpSpPr>
      <p:grpSpPr>
        <a:xfrm>
          <a:off x="0" y="0"/>
          <a:ext cx="0" cy="0"/>
          <a:chOff x="0" y="0"/>
          <a:chExt cx="0" cy="0"/>
        </a:xfrm>
      </p:grpSpPr>
    </p:spTree>
  </p:cSld>
  <p:clrMapOvr>
    <a:masterClrMapping/>
  </p:clrMapOvr>
  <p:transition advClick="0">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İçerik">
    <p:spTree>
      <p:nvGrpSpPr>
        <p:cNvPr id="1" name=""/>
        <p:cNvGrpSpPr/>
        <p:nvPr/>
      </p:nvGrpSpPr>
      <p:grpSpPr>
        <a:xfrm>
          <a:off x="0" y="0"/>
          <a:ext cx="0" cy="0"/>
          <a:chOff x="0" y="0"/>
          <a:chExt cx="0" cy="0"/>
        </a:xfrm>
      </p:grpSpPr>
    </p:spTree>
  </p:cSld>
  <p:clrMapOvr>
    <a:masterClrMapping/>
  </p:clrMapOvr>
  <p:transition advClick="0">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İçerik">
    <p:spTree>
      <p:nvGrpSpPr>
        <p:cNvPr id="1" name=""/>
        <p:cNvGrpSpPr/>
        <p:nvPr/>
      </p:nvGrpSpPr>
      <p:grpSpPr>
        <a:xfrm>
          <a:off x="0" y="0"/>
          <a:ext cx="0" cy="0"/>
          <a:chOff x="0" y="0"/>
          <a:chExt cx="0" cy="0"/>
        </a:xfrm>
      </p:grpSpPr>
    </p:spTree>
  </p:cSld>
  <p:clrMapOvr>
    <a:masterClrMapping/>
  </p:clrMapOvr>
  <p:transition advClick="0">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E9513C8-220D-48CE-95DF-8EAB85B59AA6}" type="slidenum">
              <a:rPr lang="en-US"/>
              <a:pPr>
                <a:defRPr/>
              </a:pPr>
              <a:t>‹#›</a:t>
            </a:fld>
            <a:endParaRPr lang="en-US"/>
          </a:p>
        </p:txBody>
      </p:sp>
    </p:spTree>
  </p:cSld>
  <p:clrMapOvr>
    <a:masterClrMapping/>
  </p:clrMapOvr>
  <p:transition advClick="0">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A6AE2D6-5CCE-45C7-B978-8FE9D4961201}" type="slidenum">
              <a:rPr lang="en-US"/>
              <a:pPr>
                <a:defRPr/>
              </a:pPr>
              <a:t>‹#›</a:t>
            </a:fld>
            <a:endParaRPr lang="en-US"/>
          </a:p>
        </p:txBody>
      </p:sp>
    </p:spTree>
  </p:cSld>
  <p:clrMapOvr>
    <a:masterClrMapping/>
  </p:clrMapOvr>
  <p:transition advClick="0">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7D112B1-52D3-4749-BB09-F662EFAE2355}" type="slidenum">
              <a:rPr lang="en-US"/>
              <a:pPr>
                <a:defRPr/>
              </a:pPr>
              <a:t>‹#›</a:t>
            </a:fld>
            <a:endParaRPr lang="en-US"/>
          </a:p>
        </p:txBody>
      </p:sp>
    </p:spTree>
  </p:cSld>
  <p:clrMapOvr>
    <a:masterClrMapping/>
  </p:clrMapOvr>
  <p:transition advClick="0">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8DEE8B1-C540-44E8-BBC8-3C516D9621C8}" type="slidenum">
              <a:rPr lang="en-US"/>
              <a:pPr>
                <a:defRPr/>
              </a:pPr>
              <a:t>‹#›</a:t>
            </a:fld>
            <a:endParaRPr lang="en-US"/>
          </a:p>
        </p:txBody>
      </p:sp>
    </p:spTree>
  </p:cSld>
  <p:clrMapOvr>
    <a:masterClrMapping/>
  </p:clrMapOvr>
  <p:transition advClick="0">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1559838-161C-4ACE-BD87-0F3E1E00ED24}" type="slidenum">
              <a:rPr lang="en-US"/>
              <a:pPr>
                <a:defRPr/>
              </a:pPr>
              <a:t>‹#›</a:t>
            </a:fld>
            <a:endParaRPr lang="en-US"/>
          </a:p>
        </p:txBody>
      </p:sp>
    </p:spTree>
  </p:cSld>
  <p:clrMapOvr>
    <a:masterClrMapping/>
  </p:clrMapOvr>
  <p:transition advClick="0">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053ED24-AA92-4EAF-A6FB-A1452580F7F5}" type="slidenum">
              <a:rPr lang="en-US"/>
              <a:pPr>
                <a:defRPr/>
              </a:pPr>
              <a:t>‹#›</a:t>
            </a:fld>
            <a:endParaRPr lang="en-US"/>
          </a:p>
        </p:txBody>
      </p:sp>
    </p:spTree>
  </p:cSld>
  <p:clrMapOvr>
    <a:masterClrMapping/>
  </p:clrMapOvr>
  <p:transition advClick="0">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DD9AE9-6F05-4194-82EA-A96D36E84BBC}" type="slidenum">
              <a:rPr lang="en-US"/>
              <a:pPr>
                <a:defRPr/>
              </a:pPr>
              <a:t>‹#›</a:t>
            </a:fld>
            <a:endParaRPr lang="en-US"/>
          </a:p>
        </p:txBody>
      </p:sp>
    </p:spTree>
  </p:cSld>
  <p:clrMapOvr>
    <a:masterClrMapping/>
  </p:clrMapOvr>
  <p:transition advClick="0">
    <p:cu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B53D025-0D9A-4533-AEE3-3B994629E868}" type="slidenum">
              <a:rPr lang="en-US"/>
              <a:pPr>
                <a:defRPr/>
              </a:pPr>
              <a:t>‹#›</a:t>
            </a:fld>
            <a:endParaRPr lang="en-US"/>
          </a:p>
        </p:txBody>
      </p:sp>
    </p:spTree>
  </p:cSld>
  <p:clrMapOvr>
    <a:masterClrMapping/>
  </p:clrMapOvr>
  <p:transition advClick="0">
    <p:cu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tr-TR" smtClean="0"/>
              <a:t>Click to edit Master title style</a:t>
            </a:r>
          </a:p>
        </p:txBody>
      </p:sp>
      <p:sp>
        <p:nvSpPr>
          <p:cNvPr id="614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eaLnBrk="0" hangingPunct="0">
              <a:defRPr sz="1400" b="0">
                <a:solidFill>
                  <a:schemeClr val="tx1"/>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ctr" eaLnBrk="0" hangingPunct="0">
              <a:defRPr sz="1400" b="0">
                <a:solidFill>
                  <a:schemeClr val="tx1"/>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r" eaLnBrk="0" hangingPunct="0">
              <a:defRPr sz="1400" b="0">
                <a:solidFill>
                  <a:schemeClr val="tx1"/>
                </a:solidFill>
                <a:latin typeface="Arial" charset="0"/>
              </a:defRPr>
            </a:lvl1pPr>
          </a:lstStyle>
          <a:p>
            <a:pPr>
              <a:defRPr/>
            </a:pPr>
            <a:fld id="{FC77EE94-9D54-4886-AB13-1066D922D6E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6" r:id="rId18"/>
    <p:sldLayoutId id="2147483710" r:id="rId19"/>
  </p:sldLayoutIdLst>
  <p:transition advClick="0">
    <p:cu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9.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image" Target="../media/image30.jpeg"/><Relationship Id="rId5" Type="http://schemas.openxmlformats.org/officeDocument/2006/relationships/hyperlink" Target="http://www.dcud.org.tr/public/UserFiles/Untitled-1.jpg" TargetMode="Externa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10.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Excel__al__ma_Sayfas_1.xlsx"/><Relationship Id="rId2" Type="http://schemas.openxmlformats.org/officeDocument/2006/relationships/slideLayout" Target="../slideLayouts/slideLayout19.xml"/><Relationship Id="rId1" Type="http://schemas.openxmlformats.org/officeDocument/2006/relationships/vmlDrawing" Target="../drawings/vmlDrawing1.vml"/><Relationship Id="rId5" Type="http://schemas.openxmlformats.org/officeDocument/2006/relationships/image" Target="../media/image10.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8" Type="http://schemas.openxmlformats.org/officeDocument/2006/relationships/image" Target="../media/image37.jpeg"/><Relationship Id="rId13" Type="http://schemas.openxmlformats.org/officeDocument/2006/relationships/image" Target="../media/image42.jpeg"/><Relationship Id="rId3" Type="http://schemas.openxmlformats.org/officeDocument/2006/relationships/image" Target="../media/image10.png"/><Relationship Id="rId7" Type="http://schemas.openxmlformats.org/officeDocument/2006/relationships/image" Target="../media/image36.jpeg"/><Relationship Id="rId12" Type="http://schemas.openxmlformats.org/officeDocument/2006/relationships/image" Target="../media/image41.jpeg"/><Relationship Id="rId2" Type="http://schemas.openxmlformats.org/officeDocument/2006/relationships/image" Target="../media/image11.png"/><Relationship Id="rId1" Type="http://schemas.openxmlformats.org/officeDocument/2006/relationships/slideLayout" Target="../slideLayouts/slideLayout19.xml"/><Relationship Id="rId6" Type="http://schemas.openxmlformats.org/officeDocument/2006/relationships/image" Target="../media/image35.jpeg"/><Relationship Id="rId11" Type="http://schemas.openxmlformats.org/officeDocument/2006/relationships/image" Target="../media/image40.jpeg"/><Relationship Id="rId5" Type="http://schemas.openxmlformats.org/officeDocument/2006/relationships/image" Target="../media/image34.jpeg"/><Relationship Id="rId10" Type="http://schemas.openxmlformats.org/officeDocument/2006/relationships/image" Target="../media/image39.png"/><Relationship Id="rId4" Type="http://schemas.openxmlformats.org/officeDocument/2006/relationships/image" Target="../media/image33.jpeg"/><Relationship Id="rId9" Type="http://schemas.openxmlformats.org/officeDocument/2006/relationships/image" Target="../media/image3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5.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49.jpeg"/><Relationship Id="rId4" Type="http://schemas.openxmlformats.org/officeDocument/2006/relationships/image" Target="../media/image11.pn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3.jpe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53.jpe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 Id="rId9"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11.png"/><Relationship Id="rId3" Type="http://schemas.openxmlformats.org/officeDocument/2006/relationships/image" Target="../media/image17.jpeg"/><Relationship Id="rId7" Type="http://schemas.openxmlformats.org/officeDocument/2006/relationships/image" Target="../media/image20.jpeg"/><Relationship Id="rId12"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9.jpeg"/><Relationship Id="rId11" Type="http://schemas.openxmlformats.org/officeDocument/2006/relationships/image" Target="../media/image24.png"/><Relationship Id="rId5" Type="http://schemas.openxmlformats.org/officeDocument/2006/relationships/hyperlink" Target="http://www.npu.demiri.gen.tr/npu_demiri_cesitleri_npu_demir_cesitleri_npu_demiri_cesidi.html" TargetMode="External"/><Relationship Id="rId10" Type="http://schemas.openxmlformats.org/officeDocument/2006/relationships/image" Target="../media/image23.jpeg"/><Relationship Id="rId4" Type="http://schemas.openxmlformats.org/officeDocument/2006/relationships/image" Target="../media/image18.jpeg"/><Relationship Id="rId9"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7.emf"/><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28.emf"/><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13 Dikdörtgen"/>
          <p:cNvSpPr>
            <a:spLocks noChangeArrowheads="1"/>
          </p:cNvSpPr>
          <p:nvPr/>
        </p:nvSpPr>
        <p:spPr bwMode="auto">
          <a:xfrm>
            <a:off x="0" y="1557338"/>
            <a:ext cx="8893175" cy="4967287"/>
          </a:xfrm>
          <a:prstGeom prst="rect">
            <a:avLst/>
          </a:prstGeom>
          <a:solidFill>
            <a:schemeClr val="tx1"/>
          </a:solidFill>
          <a:ln w="12700" algn="ctr">
            <a:solidFill>
              <a:schemeClr val="tx1"/>
            </a:solidFill>
            <a:round/>
            <a:headEnd type="none" w="sm" len="sm"/>
            <a:tailEnd type="triangle" w="sm" len="sm"/>
          </a:ln>
        </p:spPr>
        <p:txBody>
          <a:bodyPr/>
          <a:lstStyle/>
          <a:p>
            <a:pPr algn="ctr"/>
            <a:endParaRPr lang="tr-TR" dirty="0"/>
          </a:p>
        </p:txBody>
      </p:sp>
      <p:pic>
        <p:nvPicPr>
          <p:cNvPr id="10243" name="Picture 185"/>
          <p:cNvPicPr>
            <a:picLocks noChangeAspect="1" noChangeArrowheads="1"/>
          </p:cNvPicPr>
          <p:nvPr/>
        </p:nvPicPr>
        <p:blipFill>
          <a:blip r:embed="rId3" cstate="print"/>
          <a:srcRect b="9230"/>
          <a:stretch>
            <a:fillRect/>
          </a:stretch>
        </p:blipFill>
        <p:spPr bwMode="auto">
          <a:xfrm>
            <a:off x="6983413" y="4581128"/>
            <a:ext cx="2160587" cy="2276872"/>
          </a:xfrm>
          <a:prstGeom prst="rect">
            <a:avLst/>
          </a:prstGeom>
          <a:noFill/>
          <a:ln w="1">
            <a:noFill/>
            <a:miter lim="800000"/>
            <a:headEnd/>
            <a:tailEnd/>
          </a:ln>
        </p:spPr>
      </p:pic>
      <p:pic>
        <p:nvPicPr>
          <p:cNvPr id="10244" name="Picture 13" descr="http://www.supplierlist.com/photo_images/23128/Hot-rolled_steel_coil.jpg"/>
          <p:cNvPicPr>
            <a:picLocks noChangeAspect="1" noChangeArrowheads="1"/>
          </p:cNvPicPr>
          <p:nvPr/>
        </p:nvPicPr>
        <p:blipFill>
          <a:blip r:embed="rId4" cstate="print"/>
          <a:srcRect/>
          <a:stretch>
            <a:fillRect/>
          </a:stretch>
        </p:blipFill>
        <p:spPr bwMode="auto">
          <a:xfrm>
            <a:off x="0" y="4509120"/>
            <a:ext cx="2492375" cy="2348880"/>
          </a:xfrm>
          <a:prstGeom prst="rect">
            <a:avLst/>
          </a:prstGeom>
          <a:noFill/>
          <a:ln w="9525">
            <a:noFill/>
            <a:miter lim="800000"/>
            <a:headEnd/>
            <a:tailEnd/>
          </a:ln>
        </p:spPr>
      </p:pic>
      <p:sp>
        <p:nvSpPr>
          <p:cNvPr id="10245" name="11 Dikdörtgen"/>
          <p:cNvSpPr>
            <a:spLocks noChangeArrowheads="1"/>
          </p:cNvSpPr>
          <p:nvPr/>
        </p:nvSpPr>
        <p:spPr bwMode="auto">
          <a:xfrm>
            <a:off x="8786813" y="0"/>
            <a:ext cx="357187" cy="6858000"/>
          </a:xfrm>
          <a:prstGeom prst="rect">
            <a:avLst/>
          </a:prstGeom>
          <a:solidFill>
            <a:schemeClr val="tx1"/>
          </a:solidFill>
          <a:ln w="12700" algn="ctr">
            <a:noFill/>
            <a:round/>
            <a:headEnd type="none" w="sm" len="sm"/>
            <a:tailEnd type="triangle" w="sm" len="sm"/>
          </a:ln>
        </p:spPr>
        <p:txBody>
          <a:bodyPr/>
          <a:lstStyle/>
          <a:p>
            <a:pPr algn="ctr"/>
            <a:endParaRPr lang="tr-TR" dirty="0"/>
          </a:p>
        </p:txBody>
      </p:sp>
      <p:pic>
        <p:nvPicPr>
          <p:cNvPr id="10246" name="Picture 15" descr="Steel Manufacturing Process"/>
          <p:cNvPicPr>
            <a:picLocks noChangeAspect="1" noChangeArrowheads="1"/>
          </p:cNvPicPr>
          <p:nvPr/>
        </p:nvPicPr>
        <p:blipFill>
          <a:blip r:embed="rId5" cstate="print"/>
          <a:srcRect r="77017"/>
          <a:stretch>
            <a:fillRect/>
          </a:stretch>
        </p:blipFill>
        <p:spPr bwMode="auto">
          <a:xfrm>
            <a:off x="244475" y="3175"/>
            <a:ext cx="2095500" cy="2881313"/>
          </a:xfrm>
          <a:prstGeom prst="rect">
            <a:avLst/>
          </a:prstGeom>
          <a:noFill/>
          <a:ln w="9525">
            <a:noFill/>
            <a:miter lim="800000"/>
            <a:headEnd/>
            <a:tailEnd/>
          </a:ln>
        </p:spPr>
      </p:pic>
      <p:pic>
        <p:nvPicPr>
          <p:cNvPr id="10247" name="Picture 2" descr="Steel Manufacturing Process"/>
          <p:cNvPicPr>
            <a:picLocks noChangeAspect="1" noChangeArrowheads="1"/>
          </p:cNvPicPr>
          <p:nvPr/>
        </p:nvPicPr>
        <p:blipFill>
          <a:blip r:embed="rId6" cstate="print"/>
          <a:srcRect/>
          <a:stretch>
            <a:fillRect/>
          </a:stretch>
        </p:blipFill>
        <p:spPr bwMode="auto">
          <a:xfrm>
            <a:off x="4572000" y="333375"/>
            <a:ext cx="2520950" cy="1655763"/>
          </a:xfrm>
          <a:prstGeom prst="rect">
            <a:avLst/>
          </a:prstGeom>
          <a:noFill/>
          <a:ln w="9525">
            <a:noFill/>
            <a:miter lim="800000"/>
            <a:headEnd/>
            <a:tailEnd/>
          </a:ln>
        </p:spPr>
      </p:pic>
      <p:sp>
        <p:nvSpPr>
          <p:cNvPr id="10248" name="7 Dikdörtgen"/>
          <p:cNvSpPr>
            <a:spLocks noChangeArrowheads="1"/>
          </p:cNvSpPr>
          <p:nvPr/>
        </p:nvSpPr>
        <p:spPr bwMode="auto">
          <a:xfrm>
            <a:off x="0" y="0"/>
            <a:ext cx="9144000" cy="357188"/>
          </a:xfrm>
          <a:prstGeom prst="rect">
            <a:avLst/>
          </a:prstGeom>
          <a:solidFill>
            <a:schemeClr val="tx1"/>
          </a:solidFill>
          <a:ln w="12700" algn="ctr">
            <a:noFill/>
            <a:round/>
            <a:headEnd type="none" w="sm" len="sm"/>
            <a:tailEnd type="triangle" w="sm" len="sm"/>
          </a:ln>
        </p:spPr>
        <p:txBody>
          <a:bodyPr/>
          <a:lstStyle/>
          <a:p>
            <a:pPr algn="ctr"/>
            <a:endParaRPr lang="tr-TR" dirty="0"/>
          </a:p>
        </p:txBody>
      </p:sp>
      <p:sp>
        <p:nvSpPr>
          <p:cNvPr id="10249" name="9 Dikdörtgen"/>
          <p:cNvSpPr>
            <a:spLocks noChangeArrowheads="1"/>
          </p:cNvSpPr>
          <p:nvPr/>
        </p:nvSpPr>
        <p:spPr bwMode="auto">
          <a:xfrm>
            <a:off x="0" y="0"/>
            <a:ext cx="357188" cy="6858000"/>
          </a:xfrm>
          <a:prstGeom prst="rect">
            <a:avLst/>
          </a:prstGeom>
          <a:solidFill>
            <a:schemeClr val="tx1"/>
          </a:solidFill>
          <a:ln w="12700" algn="ctr">
            <a:noFill/>
            <a:round/>
            <a:headEnd type="none" w="sm" len="sm"/>
            <a:tailEnd type="triangle" w="sm" len="sm"/>
          </a:ln>
        </p:spPr>
        <p:txBody>
          <a:bodyPr/>
          <a:lstStyle/>
          <a:p>
            <a:pPr algn="ctr"/>
            <a:endParaRPr lang="tr-TR" dirty="0"/>
          </a:p>
        </p:txBody>
      </p:sp>
      <p:pic>
        <p:nvPicPr>
          <p:cNvPr id="10250" name="Picture 6" descr="Steel Manufacturing Process"/>
          <p:cNvPicPr>
            <a:picLocks noChangeAspect="1" noChangeArrowheads="1"/>
          </p:cNvPicPr>
          <p:nvPr/>
        </p:nvPicPr>
        <p:blipFill>
          <a:blip r:embed="rId7" cstate="print"/>
          <a:srcRect/>
          <a:stretch>
            <a:fillRect/>
          </a:stretch>
        </p:blipFill>
        <p:spPr bwMode="auto">
          <a:xfrm>
            <a:off x="2339975" y="260350"/>
            <a:ext cx="2582863" cy="1728788"/>
          </a:xfrm>
          <a:prstGeom prst="rect">
            <a:avLst/>
          </a:prstGeom>
          <a:noFill/>
          <a:ln w="9525">
            <a:noFill/>
            <a:miter lim="800000"/>
            <a:headEnd/>
            <a:tailEnd/>
          </a:ln>
        </p:spPr>
      </p:pic>
      <p:sp>
        <p:nvSpPr>
          <p:cNvPr id="10251" name="20 Dikdörtgen"/>
          <p:cNvSpPr>
            <a:spLocks noChangeArrowheads="1"/>
          </p:cNvSpPr>
          <p:nvPr/>
        </p:nvSpPr>
        <p:spPr bwMode="auto">
          <a:xfrm>
            <a:off x="2484438" y="4365625"/>
            <a:ext cx="431800" cy="2087563"/>
          </a:xfrm>
          <a:prstGeom prst="rect">
            <a:avLst/>
          </a:prstGeom>
          <a:solidFill>
            <a:schemeClr val="tx1"/>
          </a:solidFill>
          <a:ln w="12700" algn="ctr">
            <a:noFill/>
            <a:round/>
            <a:headEnd type="none" w="sm" len="sm"/>
            <a:tailEnd type="triangle" w="sm" len="sm"/>
          </a:ln>
        </p:spPr>
        <p:txBody>
          <a:bodyPr/>
          <a:lstStyle/>
          <a:p>
            <a:pPr algn="ctr"/>
            <a:endParaRPr lang="tr-TR" dirty="0"/>
          </a:p>
        </p:txBody>
      </p:sp>
      <p:pic>
        <p:nvPicPr>
          <p:cNvPr id="10252" name="Picture 8" descr="Bar &amp; Rod Mills"/>
          <p:cNvPicPr>
            <a:picLocks noChangeAspect="1" noChangeArrowheads="1"/>
          </p:cNvPicPr>
          <p:nvPr/>
        </p:nvPicPr>
        <p:blipFill>
          <a:blip r:embed="rId8" cstate="print"/>
          <a:srcRect l="1448" t="1303" r="1448" b="1303"/>
          <a:stretch>
            <a:fillRect/>
          </a:stretch>
        </p:blipFill>
        <p:spPr bwMode="auto">
          <a:xfrm>
            <a:off x="2790825" y="5300663"/>
            <a:ext cx="1317625" cy="1152525"/>
          </a:xfrm>
          <a:prstGeom prst="rect">
            <a:avLst/>
          </a:prstGeom>
          <a:noFill/>
          <a:ln w="9525">
            <a:noFill/>
            <a:miter lim="800000"/>
            <a:headEnd/>
            <a:tailEnd/>
          </a:ln>
        </p:spPr>
      </p:pic>
      <p:pic>
        <p:nvPicPr>
          <p:cNvPr id="10253" name="Picture 10" descr="Rolled in a rolling mill"/>
          <p:cNvPicPr>
            <a:picLocks noChangeAspect="1" noChangeArrowheads="1"/>
          </p:cNvPicPr>
          <p:nvPr/>
        </p:nvPicPr>
        <p:blipFill>
          <a:blip r:embed="rId9" cstate="print"/>
          <a:srcRect r="6810" b="10374"/>
          <a:stretch>
            <a:fillRect/>
          </a:stretch>
        </p:blipFill>
        <p:spPr bwMode="auto">
          <a:xfrm>
            <a:off x="4095750" y="5287963"/>
            <a:ext cx="1252538" cy="1223962"/>
          </a:xfrm>
          <a:prstGeom prst="rect">
            <a:avLst/>
          </a:prstGeom>
          <a:noFill/>
          <a:ln w="9525">
            <a:noFill/>
            <a:miter lim="800000"/>
            <a:headEnd/>
            <a:tailEnd/>
          </a:ln>
        </p:spPr>
      </p:pic>
      <p:pic>
        <p:nvPicPr>
          <p:cNvPr id="10254" name="Picture 16" descr="http://www.theis.co.in/images/i-profile-facility.jpg"/>
          <p:cNvPicPr>
            <a:picLocks noChangeAspect="1" noChangeArrowheads="1"/>
          </p:cNvPicPr>
          <p:nvPr/>
        </p:nvPicPr>
        <p:blipFill>
          <a:blip r:embed="rId10" cstate="print"/>
          <a:srcRect l="3175" t="2020" r="3175" b="2020"/>
          <a:stretch>
            <a:fillRect/>
          </a:stretch>
        </p:blipFill>
        <p:spPr bwMode="auto">
          <a:xfrm>
            <a:off x="7092950" y="333375"/>
            <a:ext cx="1727200" cy="2447925"/>
          </a:xfrm>
          <a:prstGeom prst="rect">
            <a:avLst/>
          </a:prstGeom>
          <a:noFill/>
          <a:ln w="9525">
            <a:noFill/>
            <a:miter lim="800000"/>
            <a:headEnd/>
            <a:tailEnd/>
          </a:ln>
        </p:spPr>
      </p:pic>
      <p:pic>
        <p:nvPicPr>
          <p:cNvPr id="10255" name="Picture 18" descr="http://www.ozgurpaslanmazmetal.com/img/kosebent2.jpg"/>
          <p:cNvPicPr>
            <a:picLocks noChangeAspect="1" noChangeArrowheads="1"/>
          </p:cNvPicPr>
          <p:nvPr/>
        </p:nvPicPr>
        <p:blipFill>
          <a:blip r:embed="rId11" cstate="print"/>
          <a:srcRect l="945" t="945" r="945" b="945"/>
          <a:stretch>
            <a:fillRect/>
          </a:stretch>
        </p:blipFill>
        <p:spPr bwMode="auto">
          <a:xfrm>
            <a:off x="5364163" y="5373688"/>
            <a:ext cx="1484312" cy="1123950"/>
          </a:xfrm>
          <a:prstGeom prst="rect">
            <a:avLst/>
          </a:prstGeom>
          <a:noFill/>
          <a:ln w="9525">
            <a:noFill/>
            <a:miter lim="800000"/>
            <a:headEnd/>
            <a:tailEnd/>
          </a:ln>
        </p:spPr>
      </p:pic>
      <p:sp>
        <p:nvSpPr>
          <p:cNvPr id="10256" name="10 Dikdörtgen"/>
          <p:cNvSpPr>
            <a:spLocks noChangeArrowheads="1"/>
          </p:cNvSpPr>
          <p:nvPr/>
        </p:nvSpPr>
        <p:spPr bwMode="auto">
          <a:xfrm>
            <a:off x="0" y="6429375"/>
            <a:ext cx="9144000" cy="428625"/>
          </a:xfrm>
          <a:prstGeom prst="rect">
            <a:avLst/>
          </a:prstGeom>
          <a:solidFill>
            <a:schemeClr val="tx1"/>
          </a:solidFill>
          <a:ln w="12700" algn="ctr">
            <a:noFill/>
            <a:round/>
            <a:headEnd type="none" w="sm" len="sm"/>
            <a:tailEnd type="triangle" w="sm" len="sm"/>
          </a:ln>
        </p:spPr>
        <p:txBody>
          <a:bodyPr/>
          <a:lstStyle/>
          <a:p>
            <a:pPr algn="ctr"/>
            <a:endParaRPr lang="tr-TR" dirty="0"/>
          </a:p>
        </p:txBody>
      </p:sp>
      <p:sp>
        <p:nvSpPr>
          <p:cNvPr id="13" name="12 Dikdörtgen"/>
          <p:cNvSpPr/>
          <p:nvPr/>
        </p:nvSpPr>
        <p:spPr>
          <a:xfrm>
            <a:off x="323528" y="6488668"/>
            <a:ext cx="7715409" cy="369332"/>
          </a:xfrm>
          <a:prstGeom prst="rect">
            <a:avLst/>
          </a:prstGeom>
          <a:noFill/>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defRPr/>
            </a:pPr>
            <a:r>
              <a:rPr lang="tr-TR" sz="1800" dirty="0">
                <a:ln>
                  <a:prstDash val="solid"/>
                </a:ln>
                <a:solidFill>
                  <a:schemeClr val="bg1"/>
                </a:solidFill>
                <a:effectLst>
                  <a:outerShdw blurRad="88000" dist="50800" dir="5040000" algn="tl">
                    <a:schemeClr val="accent4">
                      <a:tint val="80000"/>
                      <a:satMod val="250000"/>
                      <a:alpha val="45000"/>
                    </a:schemeClr>
                  </a:outerShdw>
                </a:effectLst>
                <a:latin typeface="Arial" pitchFamily="34" charset="0"/>
              </a:rPr>
              <a:t>YOLBULAN BAŞTUĞ METALURJİ SAN. A.Ş.</a:t>
            </a:r>
          </a:p>
        </p:txBody>
      </p:sp>
      <p:sp>
        <p:nvSpPr>
          <p:cNvPr id="7" name="6 Dikdörtgen"/>
          <p:cNvSpPr/>
          <p:nvPr/>
        </p:nvSpPr>
        <p:spPr>
          <a:xfrm>
            <a:off x="251520" y="1779781"/>
            <a:ext cx="8855968" cy="2585323"/>
          </a:xfrm>
          <a:prstGeom prst="rect">
            <a:avLst/>
          </a:prstGeom>
          <a:noFill/>
        </p:spPr>
        <p:txBody>
          <a:bodyPr wrap="square">
            <a:spAutoFit/>
          </a:bodyPr>
          <a:lstStyle/>
          <a:p>
            <a:pPr algn="ctr">
              <a:defRPr/>
            </a:pPr>
            <a:r>
              <a:rPr lang="tr-TR" sz="5400" dirty="0" smtClean="0">
                <a:ln w="12700">
                  <a:solidFill>
                    <a:schemeClr val="tx2">
                      <a:satMod val="155000"/>
                    </a:schemeClr>
                  </a:solidFill>
                  <a:prstDash val="solid"/>
                </a:ln>
                <a:solidFill>
                  <a:srgbClr val="FFFFCC"/>
                </a:solidFill>
                <a:effectLst>
                  <a:outerShdw blurRad="41275" dist="20320" dir="1800000" algn="tl" rotWithShape="0">
                    <a:srgbClr val="000000">
                      <a:alpha val="40000"/>
                    </a:srgbClr>
                  </a:outerShdw>
                </a:effectLst>
              </a:rPr>
              <a:t>Bölge Demir Çelik Sektörü &amp; </a:t>
            </a:r>
          </a:p>
          <a:p>
            <a:pPr algn="ctr">
              <a:defRPr/>
            </a:pPr>
            <a:r>
              <a:rPr lang="tr-TR" sz="5400" dirty="0" smtClean="0">
                <a:ln w="12700">
                  <a:solidFill>
                    <a:schemeClr val="tx2">
                      <a:satMod val="155000"/>
                    </a:schemeClr>
                  </a:solidFill>
                  <a:prstDash val="solid"/>
                </a:ln>
                <a:solidFill>
                  <a:srgbClr val="FFFFCC"/>
                </a:solidFill>
                <a:effectLst>
                  <a:outerShdw blurRad="41275" dist="20320" dir="1800000" algn="tl" rotWithShape="0">
                    <a:srgbClr val="000000">
                      <a:alpha val="40000"/>
                    </a:srgbClr>
                  </a:outerShdw>
                </a:effectLst>
              </a:rPr>
              <a:t>Gelişim Fırsatları</a:t>
            </a:r>
            <a:endParaRPr lang="tr-TR" sz="5400" dirty="0">
              <a:ln w="12700">
                <a:solidFill>
                  <a:schemeClr val="tx2">
                    <a:satMod val="155000"/>
                  </a:schemeClr>
                </a:solidFill>
                <a:prstDash val="solid"/>
              </a:ln>
              <a:solidFill>
                <a:srgbClr val="FFFFCC"/>
              </a:solidFill>
              <a:effectLst>
                <a:outerShdw blurRad="41275" dist="20320" dir="1800000" algn="tl" rotWithShape="0">
                  <a:srgbClr val="000000">
                    <a:alpha val="40000"/>
                  </a:srgbClr>
                </a:outerShdw>
              </a:effectLst>
            </a:endParaRPr>
          </a:p>
        </p:txBody>
      </p:sp>
      <p:sp>
        <p:nvSpPr>
          <p:cNvPr id="19" name="18 Dikdörtgen"/>
          <p:cNvSpPr/>
          <p:nvPr/>
        </p:nvSpPr>
        <p:spPr>
          <a:xfrm>
            <a:off x="217040" y="4720599"/>
            <a:ext cx="9035480" cy="508601"/>
          </a:xfrm>
          <a:prstGeom prst="rect">
            <a:avLst/>
          </a:prstGeom>
          <a:noFill/>
        </p:spPr>
        <p:txBody>
          <a:bodyPr wrap="square">
            <a:spAutoFit/>
          </a:bodyPr>
          <a:lstStyle/>
          <a:p>
            <a:pPr algn="ctr">
              <a:lnSpc>
                <a:spcPct val="125000"/>
              </a:lnSpc>
              <a:defRPr/>
            </a:pPr>
            <a:r>
              <a:rPr lang="tr-TR" sz="2400" i="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OSMANİYE DEMİRÇELİK PANELİ</a:t>
            </a:r>
            <a:endParaRPr lang="tr-TR" sz="2400" i="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Tree>
  </p:cSld>
  <p:clrMapOvr>
    <a:masterClrMapping/>
  </p:clrMapOvr>
  <p:transition advClick="0">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4 Dikdörtgen"/>
          <p:cNvSpPr/>
          <p:nvPr/>
        </p:nvSpPr>
        <p:spPr>
          <a:xfrm>
            <a:off x="1188150" y="1844824"/>
            <a:ext cx="6955750" cy="3416320"/>
          </a:xfrm>
          <a:prstGeom prst="rect">
            <a:avLst/>
          </a:prstGeom>
          <a:noFill/>
        </p:spPr>
        <p:txBody>
          <a:bodyPr wrap="none">
            <a:spAutoFit/>
          </a:bodyPr>
          <a:lstStyle/>
          <a:p>
            <a:pPr algn="ctr">
              <a:defRPr/>
            </a:pPr>
            <a:r>
              <a:rPr lang="tr-TR" sz="5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rPr>
              <a:t>Bölge </a:t>
            </a:r>
          </a:p>
          <a:p>
            <a:pPr algn="ctr">
              <a:defRPr/>
            </a:pPr>
            <a:r>
              <a:rPr lang="tr-TR" sz="5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rPr>
              <a:t>Demir Çelik Sektörü </a:t>
            </a:r>
          </a:p>
          <a:p>
            <a:pPr algn="ctr">
              <a:defRPr/>
            </a:pPr>
            <a:r>
              <a:rPr lang="tr-TR" sz="5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rPr>
              <a:t>&amp;</a:t>
            </a:r>
          </a:p>
          <a:p>
            <a:pPr algn="ctr">
              <a:defRPr/>
            </a:pPr>
            <a:r>
              <a:rPr lang="tr-TR" sz="5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rPr>
              <a:t>Ülke İçin Önemi</a:t>
            </a:r>
            <a:endParaRPr lang="tr-TR"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endParaRPr>
          </a:p>
        </p:txBody>
      </p:sp>
      <p:sp>
        <p:nvSpPr>
          <p:cNvPr id="6" name="5 Ay"/>
          <p:cNvSpPr/>
          <p:nvPr/>
        </p:nvSpPr>
        <p:spPr bwMode="auto">
          <a:xfrm rot="2427972">
            <a:off x="-473075" y="-1125538"/>
            <a:ext cx="1993900" cy="3951288"/>
          </a:xfrm>
          <a:prstGeom prst="moon">
            <a:avLst>
              <a:gd name="adj" fmla="val 67154"/>
            </a:avLst>
          </a:prstGeom>
          <a:solidFill>
            <a:schemeClr val="accent6">
              <a:lumMod val="75000"/>
            </a:schemeClr>
          </a:solidFill>
          <a:ln w="12700" cap="flat" cmpd="sng" algn="ctr">
            <a:noFill/>
            <a:prstDash val="solid"/>
            <a:round/>
            <a:headEnd type="none" w="sm" len="sm"/>
            <a:tailEnd type="none" w="sm" len="sm"/>
          </a:ln>
          <a:effectLst/>
        </p:spPr>
        <p:txBody>
          <a:bodyPr/>
          <a:lstStyle/>
          <a:p>
            <a:pPr algn="ctr">
              <a:defRPr/>
            </a:pPr>
            <a:endParaRPr lang="tr-TR" dirty="0"/>
          </a:p>
        </p:txBody>
      </p:sp>
      <p:sp>
        <p:nvSpPr>
          <p:cNvPr id="16388" name="6 Ay"/>
          <p:cNvSpPr>
            <a:spLocks noChangeArrowheads="1"/>
          </p:cNvSpPr>
          <p:nvPr/>
        </p:nvSpPr>
        <p:spPr bwMode="auto">
          <a:xfrm rot="-8331798">
            <a:off x="7588250" y="4014788"/>
            <a:ext cx="2011363" cy="3997325"/>
          </a:xfrm>
          <a:prstGeom prst="moon">
            <a:avLst>
              <a:gd name="adj" fmla="val 67153"/>
            </a:avLst>
          </a:prstGeom>
          <a:solidFill>
            <a:srgbClr val="FF0000"/>
          </a:solidFill>
          <a:ln w="12700" algn="ctr">
            <a:noFill/>
            <a:round/>
            <a:headEnd type="none" w="sm" len="sm"/>
            <a:tailEnd type="none" w="sm" len="sm"/>
          </a:ln>
        </p:spPr>
        <p:txBody>
          <a:bodyPr/>
          <a:lstStyle/>
          <a:p>
            <a:pPr algn="ctr"/>
            <a:endParaRPr lang="tr-TR"/>
          </a:p>
        </p:txBody>
      </p:sp>
    </p:spTree>
  </p:cSld>
  <p:clrMapOvr>
    <a:masterClrMapping/>
  </p:clrMapOvr>
  <p:transition advClick="0">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o 3"/>
          <p:cNvGraphicFramePr>
            <a:graphicFrameLocks noGrp="1"/>
          </p:cNvGraphicFramePr>
          <p:nvPr>
            <p:extLst>
              <p:ext uri="{D42A27DB-BD31-4B8C-83A1-F6EECF244321}">
                <p14:modId xmlns:p14="http://schemas.microsoft.com/office/powerpoint/2010/main" xmlns="" val="831446299"/>
              </p:ext>
            </p:extLst>
          </p:nvPr>
        </p:nvGraphicFramePr>
        <p:xfrm>
          <a:off x="611560" y="4797152"/>
          <a:ext cx="7818063" cy="1440160"/>
        </p:xfrm>
        <a:graphic>
          <a:graphicData uri="http://schemas.openxmlformats.org/drawingml/2006/table">
            <a:tbl>
              <a:tblPr>
                <a:tableStyleId>{0E3FDE45-AF77-4B5C-9715-49D594BDF05E}</a:tableStyleId>
              </a:tblPr>
              <a:tblGrid>
                <a:gridCol w="1373570"/>
                <a:gridCol w="776162"/>
                <a:gridCol w="809090"/>
                <a:gridCol w="776162"/>
                <a:gridCol w="715009"/>
                <a:gridCol w="733826"/>
                <a:gridCol w="827906"/>
                <a:gridCol w="903169"/>
                <a:gridCol w="903169"/>
              </a:tblGrid>
              <a:tr h="288032">
                <a:tc>
                  <a:txBody>
                    <a:bodyPr/>
                    <a:lstStyle/>
                    <a:p>
                      <a:pPr algn="l" fontAlgn="b"/>
                      <a:r>
                        <a:rPr lang="tr-TR" sz="1600" u="none" strike="noStrike" dirty="0">
                          <a:effectLst/>
                        </a:rPr>
                        <a:t> </a:t>
                      </a:r>
                      <a:endParaRPr lang="tr-TR" sz="1600" b="0" i="0" u="none" strike="noStrike" dirty="0">
                        <a:solidFill>
                          <a:srgbClr val="000000"/>
                        </a:solidFill>
                        <a:effectLst/>
                        <a:latin typeface="Calibri"/>
                      </a:endParaRPr>
                    </a:p>
                  </a:txBody>
                  <a:tcPr marL="0" marR="0" marT="0" marB="0" anchor="b"/>
                </a:tc>
                <a:tc>
                  <a:txBody>
                    <a:bodyPr/>
                    <a:lstStyle/>
                    <a:p>
                      <a:pPr algn="r" fontAlgn="b"/>
                      <a:r>
                        <a:rPr lang="tr-TR" sz="1600" b="1" u="none" strike="noStrike" dirty="0">
                          <a:effectLst/>
                        </a:rPr>
                        <a:t>2005</a:t>
                      </a:r>
                      <a:endParaRPr lang="tr-TR" sz="1600" b="1" i="0" u="none" strike="noStrike" dirty="0">
                        <a:solidFill>
                          <a:srgbClr val="000000"/>
                        </a:solidFill>
                        <a:effectLst/>
                        <a:latin typeface="Calibri"/>
                      </a:endParaRPr>
                    </a:p>
                  </a:txBody>
                  <a:tcPr marL="0" marR="0" marT="0" marB="0" anchor="b"/>
                </a:tc>
                <a:tc>
                  <a:txBody>
                    <a:bodyPr/>
                    <a:lstStyle/>
                    <a:p>
                      <a:pPr algn="r" fontAlgn="b"/>
                      <a:r>
                        <a:rPr lang="tr-TR" sz="1600" b="1" u="none" strike="noStrike" dirty="0">
                          <a:effectLst/>
                        </a:rPr>
                        <a:t>2006</a:t>
                      </a:r>
                      <a:endParaRPr lang="tr-TR" sz="1600" b="1" i="0" u="none" strike="noStrike" dirty="0">
                        <a:solidFill>
                          <a:srgbClr val="000000"/>
                        </a:solidFill>
                        <a:effectLst/>
                        <a:latin typeface="Calibri"/>
                      </a:endParaRPr>
                    </a:p>
                  </a:txBody>
                  <a:tcPr marL="0" marR="0" marT="0" marB="0" anchor="b"/>
                </a:tc>
                <a:tc>
                  <a:txBody>
                    <a:bodyPr/>
                    <a:lstStyle/>
                    <a:p>
                      <a:pPr algn="r" fontAlgn="b"/>
                      <a:r>
                        <a:rPr lang="tr-TR" sz="1600" b="1" u="none" strike="noStrike" dirty="0">
                          <a:effectLst/>
                        </a:rPr>
                        <a:t>2007</a:t>
                      </a:r>
                      <a:endParaRPr lang="tr-TR" sz="1600" b="1" i="0" u="none" strike="noStrike" dirty="0">
                        <a:solidFill>
                          <a:srgbClr val="000000"/>
                        </a:solidFill>
                        <a:effectLst/>
                        <a:latin typeface="Calibri"/>
                      </a:endParaRPr>
                    </a:p>
                  </a:txBody>
                  <a:tcPr marL="0" marR="0" marT="0" marB="0" anchor="b"/>
                </a:tc>
                <a:tc>
                  <a:txBody>
                    <a:bodyPr/>
                    <a:lstStyle/>
                    <a:p>
                      <a:pPr algn="r" fontAlgn="b"/>
                      <a:r>
                        <a:rPr lang="tr-TR" sz="1600" b="1" u="none" strike="noStrike" dirty="0">
                          <a:effectLst/>
                        </a:rPr>
                        <a:t>2008</a:t>
                      </a:r>
                      <a:endParaRPr lang="tr-TR" sz="1600" b="1" i="0" u="none" strike="noStrike" dirty="0">
                        <a:solidFill>
                          <a:srgbClr val="000000"/>
                        </a:solidFill>
                        <a:effectLst/>
                        <a:latin typeface="Calibri"/>
                      </a:endParaRPr>
                    </a:p>
                  </a:txBody>
                  <a:tcPr marL="0" marR="0" marT="0" marB="0" anchor="b"/>
                </a:tc>
                <a:tc>
                  <a:txBody>
                    <a:bodyPr/>
                    <a:lstStyle/>
                    <a:p>
                      <a:pPr algn="r" fontAlgn="b"/>
                      <a:r>
                        <a:rPr lang="tr-TR" sz="1600" b="1" u="none" strike="noStrike">
                          <a:effectLst/>
                        </a:rPr>
                        <a:t>2009</a:t>
                      </a:r>
                      <a:endParaRPr lang="tr-TR" sz="1600" b="1" i="0" u="none" strike="noStrike">
                        <a:solidFill>
                          <a:srgbClr val="000000"/>
                        </a:solidFill>
                        <a:effectLst/>
                        <a:latin typeface="Calibri"/>
                      </a:endParaRPr>
                    </a:p>
                  </a:txBody>
                  <a:tcPr marL="0" marR="0" marT="0" marB="0" anchor="b"/>
                </a:tc>
                <a:tc>
                  <a:txBody>
                    <a:bodyPr/>
                    <a:lstStyle/>
                    <a:p>
                      <a:pPr algn="r" fontAlgn="b"/>
                      <a:r>
                        <a:rPr lang="tr-TR" sz="1600" b="1" u="none" strike="noStrike">
                          <a:effectLst/>
                        </a:rPr>
                        <a:t>2010</a:t>
                      </a:r>
                      <a:endParaRPr lang="tr-TR" sz="1600" b="1" i="0" u="none" strike="noStrike">
                        <a:solidFill>
                          <a:srgbClr val="000000"/>
                        </a:solidFill>
                        <a:effectLst/>
                        <a:latin typeface="Calibri"/>
                      </a:endParaRPr>
                    </a:p>
                  </a:txBody>
                  <a:tcPr marL="0" marR="0" marT="0" marB="0" anchor="b"/>
                </a:tc>
                <a:tc>
                  <a:txBody>
                    <a:bodyPr/>
                    <a:lstStyle/>
                    <a:p>
                      <a:pPr algn="r" fontAlgn="b"/>
                      <a:r>
                        <a:rPr lang="tr-TR" sz="1600" b="1" u="none" strike="noStrike">
                          <a:effectLst/>
                        </a:rPr>
                        <a:t>2011</a:t>
                      </a:r>
                      <a:endParaRPr lang="tr-TR" sz="1600" b="1" i="0" u="none" strike="noStrike">
                        <a:solidFill>
                          <a:srgbClr val="000000"/>
                        </a:solidFill>
                        <a:effectLst/>
                        <a:latin typeface="Calibri"/>
                      </a:endParaRPr>
                    </a:p>
                  </a:txBody>
                  <a:tcPr marL="0" marR="0" marT="0" marB="0" anchor="b"/>
                </a:tc>
                <a:tc>
                  <a:txBody>
                    <a:bodyPr/>
                    <a:lstStyle/>
                    <a:p>
                      <a:pPr algn="r" fontAlgn="b"/>
                      <a:r>
                        <a:rPr lang="tr-TR" sz="1600" b="1" u="none" strike="noStrike" dirty="0">
                          <a:effectLst/>
                        </a:rPr>
                        <a:t>2012-H1</a:t>
                      </a:r>
                      <a:endParaRPr lang="tr-TR" sz="1600" b="1" i="0" u="none" strike="noStrike" dirty="0">
                        <a:solidFill>
                          <a:srgbClr val="000000"/>
                        </a:solidFill>
                        <a:effectLst/>
                        <a:latin typeface="Calibri"/>
                      </a:endParaRPr>
                    </a:p>
                  </a:txBody>
                  <a:tcPr marL="0" marR="0" marT="0" marB="0" anchor="b"/>
                </a:tc>
              </a:tr>
              <a:tr h="288032">
                <a:tc>
                  <a:txBody>
                    <a:bodyPr/>
                    <a:lstStyle/>
                    <a:p>
                      <a:pPr algn="l" fontAlgn="b"/>
                      <a:r>
                        <a:rPr lang="tr-TR" sz="1600" u="none" strike="noStrike" dirty="0" smtClean="0">
                          <a:effectLst/>
                        </a:rPr>
                        <a:t>GSMH</a:t>
                      </a:r>
                      <a:endParaRPr lang="tr-TR" sz="1600" b="0" i="0" u="none" strike="noStrike" dirty="0">
                        <a:solidFill>
                          <a:srgbClr val="000000"/>
                        </a:solidFill>
                        <a:effectLst/>
                        <a:latin typeface="Calibri"/>
                      </a:endParaRPr>
                    </a:p>
                  </a:txBody>
                  <a:tcPr marL="0" marR="0" marT="0" marB="0" anchor="b"/>
                </a:tc>
                <a:tc>
                  <a:txBody>
                    <a:bodyPr/>
                    <a:lstStyle/>
                    <a:p>
                      <a:pPr algn="r" fontAlgn="b"/>
                      <a:r>
                        <a:rPr lang="tr-TR" sz="1600" u="none" strike="noStrike">
                          <a:effectLst/>
                        </a:rPr>
                        <a:t>8,4</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6,9</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dirty="0">
                          <a:effectLst/>
                        </a:rPr>
                        <a:t>4,7</a:t>
                      </a:r>
                      <a:endParaRPr lang="tr-TR" sz="1600" b="0" i="0" u="none" strike="noStrike" dirty="0">
                        <a:solidFill>
                          <a:srgbClr val="000000"/>
                        </a:solidFill>
                        <a:effectLst/>
                        <a:latin typeface="Calibri"/>
                      </a:endParaRPr>
                    </a:p>
                  </a:txBody>
                  <a:tcPr marL="0" marR="0" marT="0" marB="0" anchor="b"/>
                </a:tc>
                <a:tc>
                  <a:txBody>
                    <a:bodyPr/>
                    <a:lstStyle/>
                    <a:p>
                      <a:pPr algn="r" fontAlgn="b"/>
                      <a:r>
                        <a:rPr lang="tr-TR" sz="1600" u="none" strike="noStrike" dirty="0">
                          <a:effectLst/>
                        </a:rPr>
                        <a:t>0,7</a:t>
                      </a:r>
                      <a:endParaRPr lang="tr-TR" sz="1600" b="0" i="0" u="none" strike="noStrike" dirty="0">
                        <a:solidFill>
                          <a:srgbClr val="000000"/>
                        </a:solidFill>
                        <a:effectLst/>
                        <a:latin typeface="Calibri"/>
                      </a:endParaRPr>
                    </a:p>
                  </a:txBody>
                  <a:tcPr marL="0" marR="0" marT="0" marB="0" anchor="b"/>
                </a:tc>
                <a:tc>
                  <a:txBody>
                    <a:bodyPr/>
                    <a:lstStyle/>
                    <a:p>
                      <a:pPr algn="r" fontAlgn="b"/>
                      <a:r>
                        <a:rPr lang="tr-TR" sz="1600" u="none" strike="noStrike" dirty="0">
                          <a:effectLst/>
                        </a:rPr>
                        <a:t>-4,7</a:t>
                      </a:r>
                      <a:endParaRPr lang="tr-TR" sz="1600" b="0" i="0" u="none" strike="noStrike" dirty="0">
                        <a:solidFill>
                          <a:srgbClr val="000000"/>
                        </a:solidFill>
                        <a:effectLst/>
                        <a:latin typeface="Calibri"/>
                      </a:endParaRPr>
                    </a:p>
                  </a:txBody>
                  <a:tcPr marL="0" marR="0" marT="0" marB="0" anchor="b"/>
                </a:tc>
                <a:tc>
                  <a:txBody>
                    <a:bodyPr/>
                    <a:lstStyle/>
                    <a:p>
                      <a:pPr algn="r" fontAlgn="b"/>
                      <a:r>
                        <a:rPr lang="tr-TR" sz="1600" u="none" strike="noStrike" dirty="0">
                          <a:effectLst/>
                        </a:rPr>
                        <a:t>9,0</a:t>
                      </a:r>
                      <a:endParaRPr lang="tr-TR" sz="1600" b="0" i="0" u="none" strike="noStrike" dirty="0">
                        <a:solidFill>
                          <a:srgbClr val="000000"/>
                        </a:solidFill>
                        <a:effectLst/>
                        <a:latin typeface="Calibri"/>
                      </a:endParaRPr>
                    </a:p>
                  </a:txBody>
                  <a:tcPr marL="0" marR="0" marT="0" marB="0" anchor="b"/>
                </a:tc>
                <a:tc>
                  <a:txBody>
                    <a:bodyPr/>
                    <a:lstStyle/>
                    <a:p>
                      <a:pPr algn="r" rtl="0" fontAlgn="b"/>
                      <a:r>
                        <a:rPr lang="tr-TR" sz="1600" u="none" strike="noStrike" dirty="0">
                          <a:effectLst/>
                        </a:rPr>
                        <a:t>8,5</a:t>
                      </a:r>
                      <a:endParaRPr lang="tr-TR" sz="1600" b="0" i="0" u="none" strike="noStrike" dirty="0">
                        <a:solidFill>
                          <a:srgbClr val="000000"/>
                        </a:solidFill>
                        <a:effectLst/>
                        <a:latin typeface="Calibri"/>
                      </a:endParaRPr>
                    </a:p>
                  </a:txBody>
                  <a:tcPr marL="0" marR="0" marT="0" marB="0" anchor="b"/>
                </a:tc>
                <a:tc>
                  <a:txBody>
                    <a:bodyPr/>
                    <a:lstStyle/>
                    <a:p>
                      <a:pPr algn="r" fontAlgn="b"/>
                      <a:r>
                        <a:rPr lang="tr-TR" sz="1600" u="none" strike="noStrike" dirty="0">
                          <a:effectLst/>
                        </a:rPr>
                        <a:t>3,1</a:t>
                      </a:r>
                      <a:endParaRPr lang="tr-TR" sz="1600" b="0" i="0" u="none" strike="noStrike" dirty="0">
                        <a:solidFill>
                          <a:srgbClr val="000000"/>
                        </a:solidFill>
                        <a:effectLst/>
                        <a:latin typeface="Calibri"/>
                      </a:endParaRPr>
                    </a:p>
                  </a:txBody>
                  <a:tcPr marL="0" marR="0" marT="0" marB="0" anchor="b"/>
                </a:tc>
              </a:tr>
              <a:tr h="288032">
                <a:tc>
                  <a:txBody>
                    <a:bodyPr/>
                    <a:lstStyle/>
                    <a:p>
                      <a:pPr algn="l" fontAlgn="b"/>
                      <a:r>
                        <a:rPr lang="tr-TR" sz="1600" u="none" strike="noStrike" dirty="0" smtClean="0">
                          <a:effectLst/>
                        </a:rPr>
                        <a:t>İnşaat</a:t>
                      </a:r>
                      <a:endParaRPr lang="tr-TR" sz="1600" b="0" i="0" u="none" strike="noStrike" dirty="0">
                        <a:solidFill>
                          <a:srgbClr val="000000"/>
                        </a:solidFill>
                        <a:effectLst/>
                        <a:latin typeface="Calibri"/>
                      </a:endParaRPr>
                    </a:p>
                  </a:txBody>
                  <a:tcPr marL="0" marR="0" marT="0" marB="0" anchor="b"/>
                </a:tc>
                <a:tc>
                  <a:txBody>
                    <a:bodyPr/>
                    <a:lstStyle/>
                    <a:p>
                      <a:pPr algn="r" fontAlgn="b"/>
                      <a:r>
                        <a:rPr lang="tr-TR" sz="1600" u="none" strike="noStrike">
                          <a:effectLst/>
                        </a:rPr>
                        <a:t>21,5</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19,4</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5,7</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-8,1</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-16,3</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dirty="0">
                          <a:effectLst/>
                        </a:rPr>
                        <a:t>17,1</a:t>
                      </a:r>
                      <a:endParaRPr lang="tr-TR" sz="1600" b="0" i="0" u="none" strike="noStrike" dirty="0">
                        <a:solidFill>
                          <a:srgbClr val="000000"/>
                        </a:solidFill>
                        <a:effectLst/>
                        <a:latin typeface="Calibri"/>
                      </a:endParaRPr>
                    </a:p>
                  </a:txBody>
                  <a:tcPr marL="0" marR="0" marT="0" marB="0" anchor="b"/>
                </a:tc>
                <a:tc>
                  <a:txBody>
                    <a:bodyPr/>
                    <a:lstStyle/>
                    <a:p>
                      <a:pPr algn="r" rtl="0" fontAlgn="b"/>
                      <a:r>
                        <a:rPr lang="tr-TR" sz="1600" u="none" strike="noStrike" dirty="0">
                          <a:effectLst/>
                        </a:rPr>
                        <a:t>11,3</a:t>
                      </a:r>
                      <a:endParaRPr lang="tr-TR" sz="1600" b="0" i="0" u="none" strike="noStrike" dirty="0">
                        <a:solidFill>
                          <a:srgbClr val="000000"/>
                        </a:solidFill>
                        <a:effectLst/>
                        <a:latin typeface="Calibri"/>
                      </a:endParaRPr>
                    </a:p>
                  </a:txBody>
                  <a:tcPr marL="0" marR="0" marT="0" marB="0" anchor="b"/>
                </a:tc>
                <a:tc>
                  <a:txBody>
                    <a:bodyPr/>
                    <a:lstStyle/>
                    <a:p>
                      <a:pPr algn="r" fontAlgn="b"/>
                      <a:r>
                        <a:rPr lang="tr-TR" sz="1600" u="none" strike="noStrike" dirty="0">
                          <a:effectLst/>
                        </a:rPr>
                        <a:t>1,5</a:t>
                      </a:r>
                      <a:endParaRPr lang="tr-TR" sz="1600" b="0" i="0" u="none" strike="noStrike" dirty="0">
                        <a:solidFill>
                          <a:srgbClr val="000000"/>
                        </a:solidFill>
                        <a:effectLst/>
                        <a:latin typeface="Calibri"/>
                      </a:endParaRPr>
                    </a:p>
                  </a:txBody>
                  <a:tcPr marL="0" marR="0" marT="0" marB="0" anchor="b"/>
                </a:tc>
              </a:tr>
              <a:tr h="288032">
                <a:tc>
                  <a:txBody>
                    <a:bodyPr/>
                    <a:lstStyle/>
                    <a:p>
                      <a:pPr algn="l" fontAlgn="b"/>
                      <a:r>
                        <a:rPr lang="tr-TR" sz="1600" u="none" strike="noStrike" dirty="0" smtClean="0">
                          <a:effectLst/>
                        </a:rPr>
                        <a:t>İmalat</a:t>
                      </a:r>
                      <a:endParaRPr lang="tr-TR" sz="1600" b="0" i="0" u="none" strike="noStrike" dirty="0">
                        <a:solidFill>
                          <a:srgbClr val="000000"/>
                        </a:solidFill>
                        <a:effectLst/>
                        <a:latin typeface="Calibri"/>
                      </a:endParaRPr>
                    </a:p>
                  </a:txBody>
                  <a:tcPr marL="0" marR="0" marT="0" marB="0" anchor="b"/>
                </a:tc>
                <a:tc>
                  <a:txBody>
                    <a:bodyPr/>
                    <a:lstStyle/>
                    <a:p>
                      <a:pPr algn="r" fontAlgn="b"/>
                      <a:r>
                        <a:rPr lang="tr-TR" sz="1600" u="none" strike="noStrike">
                          <a:effectLst/>
                        </a:rPr>
                        <a:t>8,2</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8,4</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5,6</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-0,1</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-7</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13,3</a:t>
                      </a:r>
                      <a:endParaRPr lang="tr-TR" sz="1600" b="0" i="0" u="none" strike="noStrike">
                        <a:solidFill>
                          <a:srgbClr val="000000"/>
                        </a:solidFill>
                        <a:effectLst/>
                        <a:latin typeface="Calibri"/>
                      </a:endParaRPr>
                    </a:p>
                  </a:txBody>
                  <a:tcPr marL="0" marR="0" marT="0" marB="0" anchor="b"/>
                </a:tc>
                <a:tc>
                  <a:txBody>
                    <a:bodyPr/>
                    <a:lstStyle/>
                    <a:p>
                      <a:pPr algn="r" rtl="0" fontAlgn="b"/>
                      <a:r>
                        <a:rPr lang="tr-TR" sz="1600" u="none" strike="noStrike">
                          <a:effectLst/>
                        </a:rPr>
                        <a:t>9,6</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3,1</a:t>
                      </a:r>
                      <a:endParaRPr lang="tr-TR" sz="1600" b="0" i="0" u="none" strike="noStrike">
                        <a:solidFill>
                          <a:srgbClr val="000000"/>
                        </a:solidFill>
                        <a:effectLst/>
                        <a:latin typeface="Calibri"/>
                      </a:endParaRPr>
                    </a:p>
                  </a:txBody>
                  <a:tcPr marL="0" marR="0" marT="0" marB="0" anchor="b"/>
                </a:tc>
              </a:tr>
              <a:tr h="288032">
                <a:tc>
                  <a:txBody>
                    <a:bodyPr/>
                    <a:lstStyle/>
                    <a:p>
                      <a:pPr algn="l" fontAlgn="b"/>
                      <a:r>
                        <a:rPr lang="tr-TR" sz="1600" u="none" strike="noStrike" dirty="0" smtClean="0">
                          <a:effectLst/>
                        </a:rPr>
                        <a:t>Çelik Sektörü*</a:t>
                      </a:r>
                      <a:endParaRPr lang="tr-TR" sz="1600" b="0" i="0" u="none" strike="noStrike" dirty="0">
                        <a:solidFill>
                          <a:srgbClr val="000000"/>
                        </a:solidFill>
                        <a:effectLst/>
                        <a:latin typeface="Calibri"/>
                      </a:endParaRPr>
                    </a:p>
                  </a:txBody>
                  <a:tcPr marL="0" marR="0" marT="0" marB="0" anchor="b"/>
                </a:tc>
                <a:tc>
                  <a:txBody>
                    <a:bodyPr/>
                    <a:lstStyle/>
                    <a:p>
                      <a:pPr algn="r" fontAlgn="b"/>
                      <a:r>
                        <a:rPr lang="tr-TR" sz="1600" u="none" strike="noStrike">
                          <a:effectLst/>
                        </a:rPr>
                        <a:t>2,4</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11,8</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9,9</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4,1</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-5,6</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a:effectLst/>
                        </a:rPr>
                        <a:t>15,2</a:t>
                      </a:r>
                      <a:endParaRPr lang="tr-TR" sz="1600" b="0" i="0" u="none" strike="noStrike">
                        <a:solidFill>
                          <a:srgbClr val="000000"/>
                        </a:solidFill>
                        <a:effectLst/>
                        <a:latin typeface="Calibri"/>
                      </a:endParaRPr>
                    </a:p>
                  </a:txBody>
                  <a:tcPr marL="0" marR="0" marT="0" marB="0" anchor="b"/>
                </a:tc>
                <a:tc>
                  <a:txBody>
                    <a:bodyPr/>
                    <a:lstStyle/>
                    <a:p>
                      <a:pPr algn="r" rtl="0" fontAlgn="b"/>
                      <a:r>
                        <a:rPr lang="tr-TR" sz="1600" u="none" strike="noStrike">
                          <a:effectLst/>
                        </a:rPr>
                        <a:t>17,0</a:t>
                      </a:r>
                      <a:endParaRPr lang="tr-TR" sz="1600" b="0" i="0" u="none" strike="noStrike">
                        <a:solidFill>
                          <a:srgbClr val="000000"/>
                        </a:solidFill>
                        <a:effectLst/>
                        <a:latin typeface="Calibri"/>
                      </a:endParaRPr>
                    </a:p>
                  </a:txBody>
                  <a:tcPr marL="0" marR="0" marT="0" marB="0" anchor="b"/>
                </a:tc>
                <a:tc>
                  <a:txBody>
                    <a:bodyPr/>
                    <a:lstStyle/>
                    <a:p>
                      <a:pPr algn="r" fontAlgn="b"/>
                      <a:r>
                        <a:rPr lang="tr-TR" sz="1600" u="none" strike="noStrike" dirty="0">
                          <a:effectLst/>
                        </a:rPr>
                        <a:t>8,4</a:t>
                      </a:r>
                      <a:endParaRPr lang="tr-TR" sz="1600" b="0" i="0" u="none" strike="noStrike" dirty="0">
                        <a:solidFill>
                          <a:srgbClr val="000000"/>
                        </a:solidFill>
                        <a:effectLst/>
                        <a:latin typeface="Calibri"/>
                      </a:endParaRPr>
                    </a:p>
                  </a:txBody>
                  <a:tcPr marL="0" marR="0" marT="0" marB="0" anchor="b"/>
                </a:tc>
              </a:tr>
            </a:tbl>
          </a:graphicData>
        </a:graphic>
      </p:graphicFrame>
      <p:pic>
        <p:nvPicPr>
          <p:cNvPr id="107522" name="Picture 2"/>
          <p:cNvPicPr>
            <a:picLocks noChangeAspect="1" noChangeArrowheads="1"/>
          </p:cNvPicPr>
          <p:nvPr/>
        </p:nvPicPr>
        <p:blipFill>
          <a:blip r:embed="rId2" cstate="print"/>
          <a:srcRect/>
          <a:stretch>
            <a:fillRect/>
          </a:stretch>
        </p:blipFill>
        <p:spPr bwMode="auto">
          <a:xfrm>
            <a:off x="0" y="980728"/>
            <a:ext cx="9144000" cy="3756025"/>
          </a:xfrm>
          <a:prstGeom prst="rect">
            <a:avLst/>
          </a:prstGeom>
          <a:noFill/>
          <a:ln w="9525">
            <a:noFill/>
            <a:miter lim="800000"/>
            <a:headEnd/>
            <a:tailEnd/>
          </a:ln>
          <a:effectLst/>
        </p:spPr>
      </p:pic>
      <p:sp>
        <p:nvSpPr>
          <p:cNvPr id="11" name="Rectangle 22"/>
          <p:cNvSpPr>
            <a:spLocks noChangeArrowheads="1"/>
          </p:cNvSpPr>
          <p:nvPr/>
        </p:nvSpPr>
        <p:spPr bwMode="auto">
          <a:xfrm>
            <a:off x="1619672" y="0"/>
            <a:ext cx="7524328"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2" name="Rectangle 4"/>
          <p:cNvSpPr>
            <a:spLocks noChangeArrowheads="1"/>
          </p:cNvSpPr>
          <p:nvPr/>
        </p:nvSpPr>
        <p:spPr bwMode="auto">
          <a:xfrm>
            <a:off x="1476375" y="-71438"/>
            <a:ext cx="766762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TÜRKİYE EKONOMİ DİNAMİKLERİ…</a:t>
            </a:r>
            <a:endParaRPr lang="en-US" sz="2800" dirty="0">
              <a:solidFill>
                <a:srgbClr val="FFC000"/>
              </a:solidFill>
            </a:endParaRPr>
          </a:p>
        </p:txBody>
      </p:sp>
      <p:sp>
        <p:nvSpPr>
          <p:cNvPr id="13" name="12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dirty="0"/>
          </a:p>
        </p:txBody>
      </p:sp>
      <p:pic>
        <p:nvPicPr>
          <p:cNvPr id="14" name="10 Resim" descr="logo.png"/>
          <p:cNvPicPr>
            <a:picLocks noChangeAspect="1"/>
          </p:cNvPicPr>
          <p:nvPr/>
        </p:nvPicPr>
        <p:blipFill>
          <a:blip r:embed="rId3" cstate="print"/>
          <a:srcRect/>
          <a:stretch>
            <a:fillRect/>
          </a:stretch>
        </p:blipFill>
        <p:spPr bwMode="auto">
          <a:xfrm>
            <a:off x="0" y="0"/>
            <a:ext cx="1685925" cy="719138"/>
          </a:xfrm>
          <a:prstGeom prst="rect">
            <a:avLst/>
          </a:prstGeom>
          <a:noFill/>
          <a:ln w="9525">
            <a:noFill/>
            <a:miter lim="800000"/>
            <a:headEnd/>
            <a:tailEnd/>
          </a:ln>
        </p:spPr>
      </p:pic>
      <p:sp>
        <p:nvSpPr>
          <p:cNvPr id="9" name="Rectangle 44"/>
          <p:cNvSpPr>
            <a:spLocks noChangeArrowheads="1"/>
          </p:cNvSpPr>
          <p:nvPr/>
        </p:nvSpPr>
        <p:spPr bwMode="auto">
          <a:xfrm>
            <a:off x="2411760" y="768473"/>
            <a:ext cx="3888432" cy="1016305"/>
          </a:xfrm>
          <a:prstGeom prst="rect">
            <a:avLst/>
          </a:prstGeom>
          <a:solidFill>
            <a:schemeClr val="accent3">
              <a:lumMod val="85000"/>
            </a:schemeClr>
          </a:solidFill>
          <a:ln w="9525">
            <a:noFill/>
            <a:miter lim="800000"/>
            <a:headEnd/>
            <a:tailEnd/>
          </a:ln>
        </p:spPr>
        <p:txBody>
          <a:bodyPr wrap="square" lIns="92075" tIns="46038" rIns="92075" bIns="46038">
            <a:spAutoFit/>
          </a:bodyPr>
          <a:lstStyle/>
          <a:p>
            <a:pPr algn="ctr" eaLnBrk="0" hangingPunct="0"/>
            <a:r>
              <a:rPr lang="tr-TR" sz="1500" dirty="0" smtClean="0"/>
              <a:t>Özellikle 2008 Krizinden sonra Çelik Sektörümüz sadece Türkiye’de değil dünya’da en hızlı büyüyen sektör olmuştur.</a:t>
            </a:r>
            <a:endParaRPr lang="en-US" sz="1500" dirty="0"/>
          </a:p>
        </p:txBody>
      </p:sp>
      <p:pic>
        <p:nvPicPr>
          <p:cNvPr id="10" name="Picture 2"/>
          <p:cNvPicPr>
            <a:picLocks noChangeAspect="1" noChangeArrowheads="1"/>
          </p:cNvPicPr>
          <p:nvPr/>
        </p:nvPicPr>
        <p:blipFill>
          <a:blip r:embed="rId4" cstate="print"/>
          <a:srcRect/>
          <a:stretch>
            <a:fillRect/>
          </a:stretch>
        </p:blipFill>
        <p:spPr bwMode="auto">
          <a:xfrm>
            <a:off x="0" y="6419850"/>
            <a:ext cx="9144000" cy="438150"/>
          </a:xfrm>
          <a:prstGeom prst="rect">
            <a:avLst/>
          </a:prstGeom>
          <a:noFill/>
          <a:ln w="9525">
            <a:noFill/>
            <a:miter lim="800000"/>
            <a:headEnd/>
            <a:tailEnd/>
          </a:ln>
        </p:spPr>
      </p:pic>
      <p:sp>
        <p:nvSpPr>
          <p:cNvPr id="15" name="Metin kutusu 8"/>
          <p:cNvSpPr txBox="1">
            <a:spLocks noChangeArrowheads="1"/>
          </p:cNvSpPr>
          <p:nvPr/>
        </p:nvSpPr>
        <p:spPr bwMode="auto">
          <a:xfrm>
            <a:off x="34925" y="6524625"/>
            <a:ext cx="2449513" cy="247650"/>
          </a:xfrm>
          <a:prstGeom prst="rect">
            <a:avLst/>
          </a:prstGeom>
          <a:noFill/>
          <a:ln w="9525">
            <a:noFill/>
            <a:miter lim="800000"/>
            <a:headEnd/>
            <a:tailEnd/>
          </a:ln>
        </p:spPr>
        <p:txBody>
          <a:bodyPr>
            <a:spAutoFit/>
          </a:bodyPr>
          <a:lstStyle/>
          <a:p>
            <a:r>
              <a:rPr lang="tr-TR" sz="1000" i="1" dirty="0">
                <a:solidFill>
                  <a:schemeClr val="bg1"/>
                </a:solidFill>
                <a:latin typeface="Calibri" pitchFamily="34" charset="0"/>
              </a:rPr>
              <a:t>Kaynak: </a:t>
            </a:r>
            <a:r>
              <a:rPr lang="tr-TR" sz="1000" i="1" dirty="0" smtClean="0">
                <a:solidFill>
                  <a:schemeClr val="bg1"/>
                </a:solidFill>
                <a:latin typeface="Calibri" pitchFamily="34" charset="0"/>
              </a:rPr>
              <a:t>DÇÜD</a:t>
            </a:r>
            <a:endParaRPr lang="tr-TR" sz="1000" i="1" dirty="0">
              <a:solidFill>
                <a:schemeClr val="bg1"/>
              </a:solidFill>
              <a:latin typeface="Calibri" pitchFamily="34" charset="0"/>
            </a:endParaRPr>
          </a:p>
        </p:txBody>
      </p:sp>
    </p:spTree>
    <p:extLst>
      <p:ext uri="{BB962C8B-B14F-4D97-AF65-F5344CB8AC3E}">
        <p14:creationId xmlns:p14="http://schemas.microsoft.com/office/powerpoint/2010/main" xmlns="" val="843702972"/>
      </p:ext>
    </p:extLst>
  </p:cSld>
  <p:clrMapOvr>
    <a:masterClrMapping/>
  </p:clrMapOvr>
  <p:transition advClick="0">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24578"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8" name="7 Dikdörtgen"/>
          <p:cNvSpPr/>
          <p:nvPr/>
        </p:nvSpPr>
        <p:spPr bwMode="auto">
          <a:xfrm>
            <a:off x="36512" y="62125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24582" name="Rectangle 4"/>
          <p:cNvSpPr>
            <a:spLocks noChangeArrowheads="1"/>
          </p:cNvSpPr>
          <p:nvPr/>
        </p:nvSpPr>
        <p:spPr bwMode="auto">
          <a:xfrm>
            <a:off x="1619250" y="-71438"/>
            <a:ext cx="7453313"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SEKTÖRÜMÜZ DÜNYA SEKİZİNCİSİ…</a:t>
            </a:r>
            <a:endParaRPr lang="en-US" sz="2800" dirty="0">
              <a:solidFill>
                <a:srgbClr val="FFC000"/>
              </a:solidFill>
            </a:endParaRPr>
          </a:p>
        </p:txBody>
      </p:sp>
      <p:sp>
        <p:nvSpPr>
          <p:cNvPr id="59" name="Rectangle 13"/>
          <p:cNvSpPr>
            <a:spLocks noChangeArrowheads="1"/>
          </p:cNvSpPr>
          <p:nvPr/>
        </p:nvSpPr>
        <p:spPr bwMode="auto">
          <a:xfrm>
            <a:off x="395536" y="980728"/>
            <a:ext cx="8352928" cy="1200971"/>
          </a:xfrm>
          <a:prstGeom prst="rect">
            <a:avLst/>
          </a:prstGeom>
          <a:noFill/>
          <a:ln w="9525">
            <a:noFill/>
            <a:miter lim="800000"/>
            <a:headEnd/>
            <a:tailEnd/>
          </a:ln>
        </p:spPr>
        <p:txBody>
          <a:bodyPr wrap="square" lIns="92075" tIns="46038" rIns="92075" bIns="46038">
            <a:spAutoFit/>
          </a:bodyPr>
          <a:lstStyle/>
          <a:p>
            <a:pPr algn="just" eaLnBrk="0" hangingPunct="0">
              <a:lnSpc>
                <a:spcPct val="120000"/>
              </a:lnSpc>
            </a:pPr>
            <a:r>
              <a:rPr lang="tr-TR" sz="2000" dirty="0" smtClean="0"/>
              <a:t>Özellikle ekonomik istikrar sonucu yatırım ortamına bağlı bu büyüme trendi ile Türkiye, 2012 yılı itibari ile dünya sıralamasındaki yerini </a:t>
            </a:r>
            <a:r>
              <a:rPr lang="tr-TR" sz="2000" u="sng" dirty="0" smtClean="0">
                <a:solidFill>
                  <a:srgbClr val="FF0000"/>
                </a:solidFill>
              </a:rPr>
              <a:t>10. </a:t>
            </a:r>
            <a:r>
              <a:rPr lang="tr-TR" sz="2000" u="sng" dirty="0" err="1" smtClean="0">
                <a:solidFill>
                  <a:srgbClr val="FF0000"/>
                </a:solidFill>
              </a:rPr>
              <a:t>luktan</a:t>
            </a:r>
            <a:r>
              <a:rPr lang="tr-TR" sz="2000" u="sng" dirty="0" smtClean="0">
                <a:solidFill>
                  <a:srgbClr val="FF0000"/>
                </a:solidFill>
              </a:rPr>
              <a:t> 8. </a:t>
            </a:r>
            <a:r>
              <a:rPr lang="tr-TR" sz="2000" u="sng" dirty="0" err="1" smtClean="0">
                <a:solidFill>
                  <a:srgbClr val="FF0000"/>
                </a:solidFill>
              </a:rPr>
              <a:t>liğe</a:t>
            </a:r>
            <a:r>
              <a:rPr lang="tr-TR" sz="2000" u="sng" dirty="0" smtClean="0">
                <a:solidFill>
                  <a:srgbClr val="FF0000"/>
                </a:solidFill>
              </a:rPr>
              <a:t> </a:t>
            </a:r>
            <a:r>
              <a:rPr lang="tr-TR" sz="2000" dirty="0" smtClean="0"/>
              <a:t>taşıması beklenmektedir. </a:t>
            </a:r>
            <a:endParaRPr lang="en-US" sz="2000" dirty="0"/>
          </a:p>
        </p:txBody>
      </p:sp>
      <p:sp>
        <p:nvSpPr>
          <p:cNvPr id="24589" name="Metin kutusu 8"/>
          <p:cNvSpPr txBox="1">
            <a:spLocks noChangeArrowheads="1"/>
          </p:cNvSpPr>
          <p:nvPr/>
        </p:nvSpPr>
        <p:spPr bwMode="auto">
          <a:xfrm>
            <a:off x="34925" y="6524625"/>
            <a:ext cx="2449513" cy="247650"/>
          </a:xfrm>
          <a:prstGeom prst="rect">
            <a:avLst/>
          </a:prstGeom>
          <a:noFill/>
          <a:ln w="9525">
            <a:noFill/>
            <a:miter lim="800000"/>
            <a:headEnd/>
            <a:tailEnd/>
          </a:ln>
        </p:spPr>
        <p:txBody>
          <a:bodyPr>
            <a:spAutoFit/>
          </a:bodyPr>
          <a:lstStyle/>
          <a:p>
            <a:r>
              <a:rPr lang="tr-TR" sz="1000" i="1" dirty="0">
                <a:solidFill>
                  <a:schemeClr val="bg1"/>
                </a:solidFill>
                <a:latin typeface="Calibri" pitchFamily="34" charset="0"/>
              </a:rPr>
              <a:t>Kaynak: </a:t>
            </a:r>
            <a:r>
              <a:rPr lang="tr-TR" sz="1000" i="1" dirty="0" err="1">
                <a:solidFill>
                  <a:schemeClr val="bg1"/>
                </a:solidFill>
                <a:latin typeface="Calibri" pitchFamily="34" charset="0"/>
              </a:rPr>
              <a:t>WorldSteel</a:t>
            </a:r>
            <a:endParaRPr lang="tr-TR" sz="1000" i="1" dirty="0">
              <a:solidFill>
                <a:schemeClr val="bg1"/>
              </a:solidFill>
              <a:latin typeface="Calibri" pitchFamily="34" charset="0"/>
            </a:endParaRPr>
          </a:p>
        </p:txBody>
      </p:sp>
      <p:sp>
        <p:nvSpPr>
          <p:cNvPr id="24591" name="18 Oval"/>
          <p:cNvSpPr>
            <a:spLocks noChangeArrowheads="1"/>
          </p:cNvSpPr>
          <p:nvPr/>
        </p:nvSpPr>
        <p:spPr bwMode="auto">
          <a:xfrm>
            <a:off x="4716463" y="5084763"/>
            <a:ext cx="215900" cy="338137"/>
          </a:xfrm>
          <a:prstGeom prst="ellipse">
            <a:avLst/>
          </a:prstGeom>
          <a:noFill/>
          <a:ln w="12700" algn="ctr">
            <a:noFill/>
            <a:round/>
            <a:headEnd type="none" w="sm" len="sm"/>
            <a:tailEnd type="triangle" w="sm" len="sm"/>
          </a:ln>
        </p:spPr>
        <p:txBody>
          <a:bodyPr/>
          <a:lstStyle/>
          <a:p>
            <a:pPr algn="ctr"/>
            <a:endParaRPr lang="tr-TR"/>
          </a:p>
        </p:txBody>
      </p:sp>
      <p:pic>
        <p:nvPicPr>
          <p:cNvPr id="24593" name="10 Resim" descr="logo.png"/>
          <p:cNvPicPr>
            <a:picLocks noChangeAspect="1"/>
          </p:cNvPicPr>
          <p:nvPr/>
        </p:nvPicPr>
        <p:blipFill>
          <a:blip r:embed="rId4" cstate="print"/>
          <a:srcRect/>
          <a:stretch>
            <a:fillRect/>
          </a:stretch>
        </p:blipFill>
        <p:spPr bwMode="auto">
          <a:xfrm>
            <a:off x="0" y="0"/>
            <a:ext cx="1685925" cy="719138"/>
          </a:xfrm>
          <a:prstGeom prst="rect">
            <a:avLst/>
          </a:prstGeom>
          <a:noFill/>
          <a:ln w="9525">
            <a:noFill/>
            <a:miter lim="800000"/>
            <a:headEnd/>
            <a:tailEnd/>
          </a:ln>
        </p:spPr>
      </p:pic>
      <p:graphicFrame>
        <p:nvGraphicFramePr>
          <p:cNvPr id="21" name="2 Grafik"/>
          <p:cNvGraphicFramePr/>
          <p:nvPr/>
        </p:nvGraphicFramePr>
        <p:xfrm>
          <a:off x="467544" y="2420888"/>
          <a:ext cx="8496944" cy="3744416"/>
        </p:xfrm>
        <a:graphic>
          <a:graphicData uri="http://schemas.openxmlformats.org/drawingml/2006/chart">
            <c:chart xmlns:c="http://schemas.openxmlformats.org/drawingml/2006/chart" xmlns:r="http://schemas.openxmlformats.org/officeDocument/2006/relationships" r:id="rId5"/>
          </a:graphicData>
        </a:graphic>
      </p:graphicFrame>
      <p:sp>
        <p:nvSpPr>
          <p:cNvPr id="22" name="Rectangle 13"/>
          <p:cNvSpPr>
            <a:spLocks noChangeArrowheads="1"/>
          </p:cNvSpPr>
          <p:nvPr/>
        </p:nvSpPr>
        <p:spPr bwMode="auto">
          <a:xfrm rot="-5400000">
            <a:off x="-556418" y="3913411"/>
            <a:ext cx="1439862" cy="327025"/>
          </a:xfrm>
          <a:prstGeom prst="rect">
            <a:avLst/>
          </a:prstGeom>
          <a:noFill/>
          <a:ln w="9525">
            <a:noFill/>
            <a:miter lim="800000"/>
            <a:headEnd/>
            <a:tailEnd/>
          </a:ln>
        </p:spPr>
        <p:txBody>
          <a:bodyPr lIns="92075" tIns="46038" rIns="92075" bIns="46038">
            <a:spAutoFit/>
          </a:bodyPr>
          <a:lstStyle/>
          <a:p>
            <a:pPr algn="just" eaLnBrk="0" hangingPunct="0">
              <a:lnSpc>
                <a:spcPct val="120000"/>
              </a:lnSpc>
            </a:pPr>
            <a:r>
              <a:rPr lang="tr-TR" sz="1400" u="sng" dirty="0"/>
              <a:t>milyon ton</a:t>
            </a:r>
            <a:endParaRPr lang="en-US" sz="1400" u="sng" dirty="0"/>
          </a:p>
        </p:txBody>
      </p:sp>
      <p:sp>
        <p:nvSpPr>
          <p:cNvPr id="12" name="11 Metin kutusu"/>
          <p:cNvSpPr txBox="1"/>
          <p:nvPr/>
        </p:nvSpPr>
        <p:spPr>
          <a:xfrm>
            <a:off x="2771800" y="2420888"/>
            <a:ext cx="4320480" cy="307777"/>
          </a:xfrm>
          <a:prstGeom prst="rect">
            <a:avLst/>
          </a:prstGeom>
          <a:noFill/>
        </p:spPr>
        <p:txBody>
          <a:bodyPr wrap="square" rtlCol="0">
            <a:spAutoFit/>
          </a:bodyPr>
          <a:lstStyle/>
          <a:p>
            <a:r>
              <a:rPr lang="tr-TR" sz="1400" dirty="0" smtClean="0"/>
              <a:t>2012 Tahmini Ham Çelik Üretim Tahminleri</a:t>
            </a:r>
            <a:endParaRPr lang="tr-TR" sz="1400" dirty="0"/>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2"/>
          <p:cNvSpPr>
            <a:spLocks noChangeArrowheads="1"/>
          </p:cNvSpPr>
          <p:nvPr/>
        </p:nvSpPr>
        <p:spPr bwMode="auto">
          <a:xfrm>
            <a:off x="755576" y="0"/>
            <a:ext cx="8388424"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graphicFrame>
        <p:nvGraphicFramePr>
          <p:cNvPr id="9" name="3 Grafik"/>
          <p:cNvGraphicFramePr/>
          <p:nvPr/>
        </p:nvGraphicFramePr>
        <p:xfrm>
          <a:off x="2147468400" y="2147468400"/>
          <a:ext cx="0" cy="0"/>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Rectangle 44"/>
          <p:cNvSpPr>
            <a:spLocks noChangeArrowheads="1"/>
          </p:cNvSpPr>
          <p:nvPr/>
        </p:nvSpPr>
        <p:spPr bwMode="auto">
          <a:xfrm>
            <a:off x="179512" y="4286256"/>
            <a:ext cx="8713787" cy="1570303"/>
          </a:xfrm>
          <a:prstGeom prst="rect">
            <a:avLst/>
          </a:prstGeom>
          <a:noFill/>
          <a:ln w="9525">
            <a:noFill/>
            <a:miter lim="800000"/>
            <a:headEnd/>
            <a:tailEnd/>
          </a:ln>
        </p:spPr>
        <p:txBody>
          <a:bodyPr wrap="square" lIns="92075" tIns="46038" rIns="92075" bIns="46038">
            <a:spAutoFit/>
          </a:bodyPr>
          <a:lstStyle/>
          <a:p>
            <a:pPr algn="just" eaLnBrk="0" hangingPunct="0">
              <a:lnSpc>
                <a:spcPct val="120000"/>
              </a:lnSpc>
            </a:pPr>
            <a:endParaRPr lang="en-US" sz="1600" dirty="0"/>
          </a:p>
          <a:p>
            <a:pPr algn="just" eaLnBrk="0" hangingPunct="0">
              <a:lnSpc>
                <a:spcPct val="120000"/>
              </a:lnSpc>
            </a:pPr>
            <a:r>
              <a:rPr lang="tr-TR" sz="1600" dirty="0" smtClean="0"/>
              <a:t>Bu hızlı büyümede yatırım maliyeti, devreye alınması ve yer ihtiyacı </a:t>
            </a:r>
            <a:r>
              <a:rPr lang="tr-TR" sz="1600" i="1" dirty="0" smtClean="0"/>
              <a:t>İSDEMİR gibi </a:t>
            </a:r>
            <a:r>
              <a:rPr lang="tr-TR" sz="1600" dirty="0" smtClean="0"/>
              <a:t>Entegre Tesislere göre daha düşük olan ARK OCAKLI tesislerin payı oldukça önemlidir</a:t>
            </a:r>
            <a:r>
              <a:rPr lang="en-US" sz="1600" dirty="0" smtClean="0"/>
              <a:t>.</a:t>
            </a:r>
            <a:endParaRPr lang="tr-TR" sz="1600" dirty="0" smtClean="0"/>
          </a:p>
          <a:p>
            <a:pPr algn="just" eaLnBrk="0" hangingPunct="0">
              <a:lnSpc>
                <a:spcPct val="120000"/>
              </a:lnSpc>
            </a:pPr>
            <a:endParaRPr lang="tr-TR" sz="1600" dirty="0" smtClean="0"/>
          </a:p>
          <a:p>
            <a:pPr algn="just" eaLnBrk="0" hangingPunct="0">
              <a:lnSpc>
                <a:spcPct val="120000"/>
              </a:lnSpc>
            </a:pPr>
            <a:r>
              <a:rPr lang="tr-TR" sz="1600" dirty="0" smtClean="0"/>
              <a:t>Tüm bu gelişmelerle son 12 yıldaki kapasite artışı </a:t>
            </a:r>
            <a:r>
              <a:rPr lang="tr-TR" sz="1600" u="sng" dirty="0" smtClean="0">
                <a:solidFill>
                  <a:srgbClr val="FF0000"/>
                </a:solidFill>
              </a:rPr>
              <a:t>30 milyon ton </a:t>
            </a:r>
            <a:r>
              <a:rPr lang="tr-TR" sz="1600" dirty="0" smtClean="0"/>
              <a:t>ile </a:t>
            </a:r>
            <a:r>
              <a:rPr lang="tr-TR" sz="1600" u="sng" dirty="0" smtClean="0">
                <a:solidFill>
                  <a:srgbClr val="FF0000"/>
                </a:solidFill>
              </a:rPr>
              <a:t>2,5 katına </a:t>
            </a:r>
            <a:r>
              <a:rPr lang="tr-TR" sz="1600" dirty="0" smtClean="0"/>
              <a:t>ulaşmıştır.</a:t>
            </a:r>
            <a:endParaRPr lang="en-US" sz="1600" dirty="0"/>
          </a:p>
        </p:txBody>
      </p:sp>
      <p:graphicFrame>
        <p:nvGraphicFramePr>
          <p:cNvPr id="10" name="3 Grafik"/>
          <p:cNvGraphicFramePr/>
          <p:nvPr/>
        </p:nvGraphicFramePr>
        <p:xfrm>
          <a:off x="179512" y="1124744"/>
          <a:ext cx="8568952" cy="3096344"/>
        </p:xfrm>
        <a:graphic>
          <a:graphicData uri="http://schemas.openxmlformats.org/drawingml/2006/chart">
            <c:chart xmlns:c="http://schemas.openxmlformats.org/drawingml/2006/chart" xmlns:r="http://schemas.openxmlformats.org/officeDocument/2006/relationships" r:id="rId4"/>
          </a:graphicData>
        </a:graphic>
      </p:graphicFrame>
      <p:pic>
        <p:nvPicPr>
          <p:cNvPr id="12" name="Picture 2"/>
          <p:cNvPicPr>
            <a:picLocks noChangeAspect="1" noChangeArrowheads="1"/>
          </p:cNvPicPr>
          <p:nvPr/>
        </p:nvPicPr>
        <p:blipFill>
          <a:blip r:embed="rId5" cstate="print"/>
          <a:srcRect/>
          <a:stretch>
            <a:fillRect/>
          </a:stretch>
        </p:blipFill>
        <p:spPr bwMode="auto">
          <a:xfrm>
            <a:off x="0" y="6419850"/>
            <a:ext cx="9144000" cy="438150"/>
          </a:xfrm>
          <a:prstGeom prst="rect">
            <a:avLst/>
          </a:prstGeom>
          <a:noFill/>
          <a:ln w="9525">
            <a:noFill/>
            <a:miter lim="800000"/>
            <a:headEnd/>
            <a:tailEnd/>
          </a:ln>
        </p:spPr>
      </p:pic>
      <p:sp>
        <p:nvSpPr>
          <p:cNvPr id="14" name="13 Dikdörtgen"/>
          <p:cNvSpPr/>
          <p:nvPr/>
        </p:nvSpPr>
        <p:spPr bwMode="auto">
          <a:xfrm>
            <a:off x="36512" y="62125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15" name="Rectangle 4"/>
          <p:cNvSpPr>
            <a:spLocks noChangeArrowheads="1"/>
          </p:cNvSpPr>
          <p:nvPr/>
        </p:nvSpPr>
        <p:spPr bwMode="auto">
          <a:xfrm>
            <a:off x="1691680" y="-94258"/>
            <a:ext cx="7380312"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BÜYÜMEDEKİ PAY ARK OCAKLARININ…</a:t>
            </a:r>
            <a:endParaRPr lang="en-US" sz="2800" dirty="0">
              <a:solidFill>
                <a:srgbClr val="FFC000"/>
              </a:solidFill>
            </a:endParaRPr>
          </a:p>
        </p:txBody>
      </p:sp>
      <p:sp>
        <p:nvSpPr>
          <p:cNvPr id="16" name="Metin kutusu 8"/>
          <p:cNvSpPr txBox="1">
            <a:spLocks noChangeArrowheads="1"/>
          </p:cNvSpPr>
          <p:nvPr/>
        </p:nvSpPr>
        <p:spPr bwMode="auto">
          <a:xfrm>
            <a:off x="34925" y="6524625"/>
            <a:ext cx="2449513" cy="247650"/>
          </a:xfrm>
          <a:prstGeom prst="rect">
            <a:avLst/>
          </a:prstGeom>
          <a:noFill/>
          <a:ln w="9525">
            <a:noFill/>
            <a:miter lim="800000"/>
            <a:headEnd/>
            <a:tailEnd/>
          </a:ln>
        </p:spPr>
        <p:txBody>
          <a:bodyPr>
            <a:spAutoFit/>
          </a:bodyPr>
          <a:lstStyle/>
          <a:p>
            <a:r>
              <a:rPr lang="tr-TR" sz="1000" i="1" dirty="0" smtClean="0">
                <a:solidFill>
                  <a:schemeClr val="bg1"/>
                </a:solidFill>
                <a:latin typeface="Calibri" pitchFamily="34" charset="0"/>
              </a:rPr>
              <a:t>Kaynak: DÇÜD</a:t>
            </a:r>
            <a:endParaRPr lang="tr-TR" sz="1000" i="1" dirty="0">
              <a:solidFill>
                <a:schemeClr val="bg1"/>
              </a:solidFill>
              <a:latin typeface="Calibri" pitchFamily="34" charset="0"/>
            </a:endParaRPr>
          </a:p>
        </p:txBody>
      </p:sp>
      <p:pic>
        <p:nvPicPr>
          <p:cNvPr id="17" name="10 Resim" descr="logo.png"/>
          <p:cNvPicPr>
            <a:picLocks noChangeAspect="1"/>
          </p:cNvPicPr>
          <p:nvPr/>
        </p:nvPicPr>
        <p:blipFill>
          <a:blip r:embed="rId6" cstate="print"/>
          <a:srcRect/>
          <a:stretch>
            <a:fillRect/>
          </a:stretch>
        </p:blipFill>
        <p:spPr bwMode="auto">
          <a:xfrm>
            <a:off x="0" y="0"/>
            <a:ext cx="1685925" cy="719138"/>
          </a:xfrm>
          <a:prstGeom prst="rect">
            <a:avLst/>
          </a:prstGeom>
          <a:noFill/>
          <a:ln w="9525">
            <a:noFill/>
            <a:miter lim="800000"/>
            <a:headEnd/>
            <a:tailEnd/>
          </a:ln>
        </p:spPr>
      </p:pic>
    </p:spTree>
  </p:cSld>
  <p:clrMapOvr>
    <a:masterClrMapping/>
  </p:clrMapOvr>
  <p:transition>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37891"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25" name="24 Dikdörtgen"/>
          <p:cNvSpPr/>
          <p:nvPr/>
        </p:nvSpPr>
        <p:spPr bwMode="auto">
          <a:xfrm>
            <a:off x="108520" y="642918"/>
            <a:ext cx="9035480" cy="4977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24" name="Rectangle 43"/>
          <p:cNvSpPr>
            <a:spLocks noChangeArrowheads="1"/>
          </p:cNvSpPr>
          <p:nvPr/>
        </p:nvSpPr>
        <p:spPr bwMode="auto">
          <a:xfrm>
            <a:off x="0" y="692697"/>
            <a:ext cx="9144000" cy="1200971"/>
          </a:xfrm>
          <a:prstGeom prst="rect">
            <a:avLst/>
          </a:prstGeom>
          <a:solidFill>
            <a:srgbClr val="FFFFCC"/>
          </a:solidFill>
          <a:ln w="12700">
            <a:noFill/>
            <a:miter lim="800000"/>
            <a:headEnd/>
            <a:tailEnd/>
          </a:ln>
        </p:spPr>
        <p:txBody>
          <a:bodyPr wrap="square" lIns="92075" tIns="46038" rIns="92075" bIns="46038">
            <a:spAutoFit/>
          </a:bodyPr>
          <a:lstStyle/>
          <a:p>
            <a:pPr algn="just">
              <a:lnSpc>
                <a:spcPct val="150000"/>
              </a:lnSpc>
            </a:pPr>
            <a:r>
              <a:rPr lang="tr-TR" sz="1600" dirty="0" smtClean="0"/>
              <a:t>ISKENDERUN-OSMANİYE </a:t>
            </a:r>
            <a:r>
              <a:rPr lang="tr-TR" sz="1600" dirty="0"/>
              <a:t>Bölgesi </a:t>
            </a:r>
            <a:r>
              <a:rPr lang="tr-TR" sz="1600" dirty="0" smtClean="0"/>
              <a:t>ise; Türkiye kapasite artışının %40’nı (12 milyon ton) sağlayarak bu büyümedeki lokomotif gücünü oluşturmuştur. Özellikle bölgemiz son 5 yıldaki yatırım atağı ile Türkiye’nin en büyük </a:t>
            </a:r>
            <a:r>
              <a:rPr lang="tr-TR" sz="1600" u="sng" dirty="0" smtClean="0">
                <a:solidFill>
                  <a:srgbClr val="FF0000"/>
                </a:solidFill>
              </a:rPr>
              <a:t>DEMİR ÇELİK ÜRETİM ÜSSÜ </a:t>
            </a:r>
            <a:r>
              <a:rPr lang="tr-TR" sz="1600" dirty="0" smtClean="0"/>
              <a:t>haline gelmiştir.</a:t>
            </a:r>
            <a:endParaRPr lang="en-US" sz="800" b="0" dirty="0"/>
          </a:p>
        </p:txBody>
      </p:sp>
      <p:sp>
        <p:nvSpPr>
          <p:cNvPr id="37906" name="Metin kutusu 8"/>
          <p:cNvSpPr txBox="1">
            <a:spLocks noChangeArrowheads="1"/>
          </p:cNvSpPr>
          <p:nvPr/>
        </p:nvSpPr>
        <p:spPr bwMode="auto">
          <a:xfrm>
            <a:off x="34925" y="6567488"/>
            <a:ext cx="2449513" cy="246062"/>
          </a:xfrm>
          <a:prstGeom prst="rect">
            <a:avLst/>
          </a:prstGeom>
          <a:noFill/>
          <a:ln w="9525">
            <a:noFill/>
            <a:miter lim="800000"/>
            <a:headEnd/>
            <a:tailEnd/>
          </a:ln>
        </p:spPr>
        <p:txBody>
          <a:bodyPr>
            <a:spAutoFit/>
          </a:bodyPr>
          <a:lstStyle/>
          <a:p>
            <a:r>
              <a:rPr lang="tr-TR" sz="1000" i="1">
                <a:solidFill>
                  <a:schemeClr val="bg1"/>
                </a:solidFill>
                <a:latin typeface="Calibri" pitchFamily="34" charset="0"/>
              </a:rPr>
              <a:t>Kaynak: DÇÜD</a:t>
            </a:r>
          </a:p>
        </p:txBody>
      </p:sp>
      <p:pic>
        <p:nvPicPr>
          <p:cNvPr id="37907" name="10 Resim" descr="logo.png"/>
          <p:cNvPicPr>
            <a:picLocks noChangeAspect="1"/>
          </p:cNvPicPr>
          <p:nvPr/>
        </p:nvPicPr>
        <p:blipFill>
          <a:blip r:embed="rId4" cstate="print"/>
          <a:srcRect/>
          <a:stretch>
            <a:fillRect/>
          </a:stretch>
        </p:blipFill>
        <p:spPr bwMode="auto">
          <a:xfrm>
            <a:off x="0" y="0"/>
            <a:ext cx="1685925" cy="719138"/>
          </a:xfrm>
          <a:prstGeom prst="rect">
            <a:avLst/>
          </a:prstGeom>
          <a:noFill/>
          <a:ln w="9525">
            <a:noFill/>
            <a:miter lim="800000"/>
            <a:headEnd/>
            <a:tailEnd/>
          </a:ln>
        </p:spPr>
      </p:pic>
      <p:pic>
        <p:nvPicPr>
          <p:cNvPr id="86018" name="Picture 2" descr="http://www.dcud.org.tr/public/UserFiles/Untitled-1.jpg">
            <a:hlinkClick r:id="rId5"/>
          </p:cNvPr>
          <p:cNvPicPr>
            <a:picLocks noChangeAspect="1" noChangeArrowheads="1"/>
          </p:cNvPicPr>
          <p:nvPr/>
        </p:nvPicPr>
        <p:blipFill>
          <a:blip r:embed="rId6" cstate="print"/>
          <a:srcRect/>
          <a:stretch>
            <a:fillRect/>
          </a:stretch>
        </p:blipFill>
        <p:spPr bwMode="auto">
          <a:xfrm>
            <a:off x="179512" y="1868387"/>
            <a:ext cx="8784976" cy="4512941"/>
          </a:xfrm>
          <a:prstGeom prst="rect">
            <a:avLst/>
          </a:prstGeom>
          <a:noFill/>
        </p:spPr>
      </p:pic>
      <p:sp>
        <p:nvSpPr>
          <p:cNvPr id="20" name="Rectangle 4"/>
          <p:cNvSpPr>
            <a:spLocks noChangeArrowheads="1"/>
          </p:cNvSpPr>
          <p:nvPr/>
        </p:nvSpPr>
        <p:spPr bwMode="auto">
          <a:xfrm>
            <a:off x="1547813" y="-71438"/>
            <a:ext cx="7596187"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BÖLGEMİZ SEKTÖRÜN EN BÜYÜĞÜ …</a:t>
            </a:r>
            <a:endParaRPr lang="en-US" sz="2800" dirty="0">
              <a:solidFill>
                <a:srgbClr val="FFC000"/>
              </a:solidFill>
            </a:endParaRPr>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594957" name="Rectangle 13"/>
          <p:cNvSpPr>
            <a:spLocks noChangeArrowheads="1"/>
          </p:cNvSpPr>
          <p:nvPr/>
        </p:nvSpPr>
        <p:spPr bwMode="auto">
          <a:xfrm>
            <a:off x="0" y="836613"/>
            <a:ext cx="2555776" cy="5209761"/>
          </a:xfrm>
          <a:prstGeom prst="rect">
            <a:avLst/>
          </a:prstGeom>
          <a:noFill/>
          <a:ln w="9525">
            <a:noFill/>
            <a:miter lim="800000"/>
            <a:headEnd/>
            <a:tailEnd/>
          </a:ln>
        </p:spPr>
        <p:txBody>
          <a:bodyPr wrap="square" lIns="92075" tIns="46038" rIns="92075" bIns="46038">
            <a:spAutoFit/>
          </a:bodyPr>
          <a:lstStyle/>
          <a:p>
            <a:pPr algn="just">
              <a:lnSpc>
                <a:spcPct val="125000"/>
              </a:lnSpc>
            </a:pPr>
            <a:r>
              <a:rPr lang="tr-TR" sz="1400" dirty="0"/>
              <a:t>İSKENDERUN-OSMANİYE bölgesinde 2005 yılında yaklaşık 4,2 milyon ton sıvı çelik kapasitesi ile sadece </a:t>
            </a:r>
            <a:r>
              <a:rPr lang="tr-TR" sz="1400" dirty="0" smtClean="0"/>
              <a:t>4 </a:t>
            </a:r>
            <a:r>
              <a:rPr lang="tr-TR" sz="1400" dirty="0"/>
              <a:t>firma faaliyette bulunurken </a:t>
            </a:r>
            <a:r>
              <a:rPr lang="tr-TR" sz="1400" dirty="0" smtClean="0"/>
              <a:t>2012 </a:t>
            </a:r>
            <a:r>
              <a:rPr lang="tr-TR" sz="1400" dirty="0"/>
              <a:t>yılında tamamlanan yatırımlar ile üretici firma sayısı </a:t>
            </a:r>
            <a:r>
              <a:rPr lang="tr-TR" sz="1400" dirty="0" smtClean="0"/>
              <a:t>10 </a:t>
            </a:r>
            <a:r>
              <a:rPr lang="tr-TR" sz="1400" dirty="0"/>
              <a:t>a, toplam sıvı çelik kapasitesi ise 4 kat artarak </a:t>
            </a:r>
            <a:r>
              <a:rPr lang="tr-TR" sz="1400" dirty="0" smtClean="0"/>
              <a:t>16,4 </a:t>
            </a:r>
            <a:r>
              <a:rPr lang="tr-TR" sz="1400" dirty="0"/>
              <a:t>milyon tona çıkmıştır. </a:t>
            </a:r>
          </a:p>
          <a:p>
            <a:pPr algn="just">
              <a:lnSpc>
                <a:spcPct val="125000"/>
              </a:lnSpc>
            </a:pPr>
            <a:endParaRPr lang="tr-TR" sz="1400" dirty="0"/>
          </a:p>
          <a:p>
            <a:pPr algn="just">
              <a:lnSpc>
                <a:spcPct val="125000"/>
              </a:lnSpc>
            </a:pPr>
            <a:r>
              <a:rPr lang="tr-TR" sz="1400" dirty="0" smtClean="0">
                <a:solidFill>
                  <a:srgbClr val="FF0000"/>
                </a:solidFill>
              </a:rPr>
              <a:t>Bölgemiz; </a:t>
            </a:r>
            <a:r>
              <a:rPr lang="tr-TR" sz="1400" dirty="0">
                <a:solidFill>
                  <a:srgbClr val="FF0000"/>
                </a:solidFill>
              </a:rPr>
              <a:t>Enerji’den Demir-Çelik Sektörüne özellikle son 5 yılda yakaladığı yatırım cazibesi ile çok yakında Türkiye’nin gelecekteki Sayılı Sanayi Merkezlerinden biri haline gelecektir.</a:t>
            </a:r>
          </a:p>
        </p:txBody>
      </p:sp>
      <p:sp>
        <p:nvSpPr>
          <p:cNvPr id="38915"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25" name="24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38919" name="Rectangle 4"/>
          <p:cNvSpPr>
            <a:spLocks noChangeArrowheads="1"/>
          </p:cNvSpPr>
          <p:nvPr/>
        </p:nvSpPr>
        <p:spPr bwMode="auto">
          <a:xfrm>
            <a:off x="1547813" y="-71438"/>
            <a:ext cx="7200651"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GELECEĞİN SAYILI SANAYİ MERKEZİ…</a:t>
            </a:r>
            <a:endParaRPr lang="en-US" sz="2800" dirty="0">
              <a:solidFill>
                <a:srgbClr val="FFC000"/>
              </a:solidFill>
            </a:endParaRPr>
          </a:p>
        </p:txBody>
      </p:sp>
      <p:pic>
        <p:nvPicPr>
          <p:cNvPr id="38920" name="Picture 11"/>
          <p:cNvPicPr>
            <a:picLocks noChangeAspect="1" noChangeArrowheads="1"/>
          </p:cNvPicPr>
          <p:nvPr/>
        </p:nvPicPr>
        <p:blipFill>
          <a:blip r:embed="rId4" cstate="print"/>
          <a:srcRect/>
          <a:stretch>
            <a:fillRect/>
          </a:stretch>
        </p:blipFill>
        <p:spPr bwMode="auto">
          <a:xfrm>
            <a:off x="2699792" y="908050"/>
            <a:ext cx="4248696" cy="5400675"/>
          </a:xfrm>
          <a:prstGeom prst="rect">
            <a:avLst/>
          </a:prstGeom>
          <a:noFill/>
          <a:ln w="9525">
            <a:noFill/>
            <a:miter lim="800000"/>
            <a:headEnd/>
            <a:tailEnd/>
          </a:ln>
        </p:spPr>
      </p:pic>
      <p:sp>
        <p:nvSpPr>
          <p:cNvPr id="12" name="Rectangle 13"/>
          <p:cNvSpPr>
            <a:spLocks noChangeArrowheads="1"/>
          </p:cNvSpPr>
          <p:nvPr/>
        </p:nvSpPr>
        <p:spPr bwMode="auto">
          <a:xfrm>
            <a:off x="7092281" y="908050"/>
            <a:ext cx="2051720" cy="631584"/>
          </a:xfrm>
          <a:prstGeom prst="rect">
            <a:avLst/>
          </a:prstGeom>
          <a:noFill/>
          <a:ln w="9525">
            <a:noFill/>
            <a:miter lim="800000"/>
            <a:headEnd/>
            <a:tailEnd/>
          </a:ln>
        </p:spPr>
        <p:txBody>
          <a:bodyPr wrap="square" lIns="92075" tIns="46038" rIns="92075" bIns="46038">
            <a:spAutoFit/>
          </a:bodyPr>
          <a:lstStyle/>
          <a:p>
            <a:pPr>
              <a:lnSpc>
                <a:spcPct val="125000"/>
              </a:lnSpc>
            </a:pPr>
            <a:r>
              <a:rPr lang="en-US" sz="1600" u="sng" dirty="0" smtClean="0"/>
              <a:t>OSMANIYE</a:t>
            </a:r>
            <a:endParaRPr lang="tr-TR" sz="1600" u="sng" dirty="0" smtClean="0"/>
          </a:p>
          <a:p>
            <a:pPr>
              <a:lnSpc>
                <a:spcPct val="125000"/>
              </a:lnSpc>
            </a:pPr>
            <a:r>
              <a:rPr lang="tr-TR" sz="1200" u="sng" dirty="0" smtClean="0"/>
              <a:t>( 4 tesis- 4.9 milyon ton)</a:t>
            </a:r>
            <a:r>
              <a:rPr lang="en-US" sz="1200" u="sng" dirty="0" smtClean="0"/>
              <a:t> </a:t>
            </a:r>
            <a:endParaRPr lang="en-US" sz="1200" u="sng" dirty="0">
              <a:solidFill>
                <a:srgbClr val="FF0000"/>
              </a:solidFill>
            </a:endParaRPr>
          </a:p>
        </p:txBody>
      </p:sp>
      <p:sp>
        <p:nvSpPr>
          <p:cNvPr id="38922" name="12 Oval"/>
          <p:cNvSpPr>
            <a:spLocks noChangeArrowheads="1"/>
          </p:cNvSpPr>
          <p:nvPr/>
        </p:nvSpPr>
        <p:spPr bwMode="auto">
          <a:xfrm>
            <a:off x="5292725" y="4868863"/>
            <a:ext cx="142875" cy="144462"/>
          </a:xfrm>
          <a:prstGeom prst="ellipse">
            <a:avLst/>
          </a:prstGeom>
          <a:solidFill>
            <a:srgbClr val="FFFF00"/>
          </a:solidFill>
          <a:ln w="12700" algn="ctr">
            <a:solidFill>
              <a:schemeClr val="tx1"/>
            </a:solidFill>
            <a:round/>
            <a:headEnd type="none" w="sm" len="sm"/>
            <a:tailEnd type="none" w="sm" len="sm"/>
          </a:ln>
        </p:spPr>
        <p:txBody>
          <a:bodyPr/>
          <a:lstStyle/>
          <a:p>
            <a:pPr algn="ctr"/>
            <a:endParaRPr lang="en-US"/>
          </a:p>
        </p:txBody>
      </p:sp>
      <p:sp>
        <p:nvSpPr>
          <p:cNvPr id="38923" name="13 Metin kutusu"/>
          <p:cNvSpPr txBox="1">
            <a:spLocks noChangeArrowheads="1"/>
          </p:cNvSpPr>
          <p:nvPr/>
        </p:nvSpPr>
        <p:spPr bwMode="auto">
          <a:xfrm>
            <a:off x="7380288" y="4965700"/>
            <a:ext cx="1584325" cy="246063"/>
          </a:xfrm>
          <a:prstGeom prst="rect">
            <a:avLst/>
          </a:prstGeom>
          <a:noFill/>
          <a:ln w="9525">
            <a:noFill/>
            <a:miter lim="800000"/>
            <a:headEnd/>
            <a:tailEnd/>
          </a:ln>
        </p:spPr>
        <p:txBody>
          <a:bodyPr>
            <a:spAutoFit/>
          </a:bodyPr>
          <a:lstStyle/>
          <a:p>
            <a:r>
              <a:rPr lang="en-US" sz="1000"/>
              <a:t>YAZICI</a:t>
            </a:r>
            <a:r>
              <a:rPr lang="tr-TR" sz="1000"/>
              <a:t> (1.2 m ton)</a:t>
            </a:r>
            <a:endParaRPr lang="en-US" sz="1000"/>
          </a:p>
        </p:txBody>
      </p:sp>
      <p:sp>
        <p:nvSpPr>
          <p:cNvPr id="38924" name="14 Metin kutusu"/>
          <p:cNvSpPr txBox="1">
            <a:spLocks noChangeArrowheads="1"/>
          </p:cNvSpPr>
          <p:nvPr/>
        </p:nvSpPr>
        <p:spPr bwMode="auto">
          <a:xfrm>
            <a:off x="7380288" y="4718050"/>
            <a:ext cx="1800225" cy="247650"/>
          </a:xfrm>
          <a:prstGeom prst="rect">
            <a:avLst/>
          </a:prstGeom>
          <a:noFill/>
          <a:ln w="9525">
            <a:noFill/>
            <a:miter lim="800000"/>
            <a:headEnd/>
            <a:tailEnd/>
          </a:ln>
        </p:spPr>
        <p:txBody>
          <a:bodyPr>
            <a:spAutoFit/>
          </a:bodyPr>
          <a:lstStyle/>
          <a:p>
            <a:r>
              <a:rPr lang="en-US" sz="1000"/>
              <a:t>EKİNCİLER</a:t>
            </a:r>
            <a:r>
              <a:rPr lang="tr-TR" sz="1000"/>
              <a:t> (1.2 m ton)</a:t>
            </a:r>
            <a:endParaRPr lang="en-US" sz="1000"/>
          </a:p>
        </p:txBody>
      </p:sp>
      <p:sp>
        <p:nvSpPr>
          <p:cNvPr id="38925" name="15 Oval"/>
          <p:cNvSpPr>
            <a:spLocks noChangeArrowheads="1"/>
          </p:cNvSpPr>
          <p:nvPr/>
        </p:nvSpPr>
        <p:spPr bwMode="auto">
          <a:xfrm>
            <a:off x="5292725" y="4652963"/>
            <a:ext cx="142875" cy="144462"/>
          </a:xfrm>
          <a:prstGeom prst="ellipse">
            <a:avLst/>
          </a:prstGeom>
          <a:solidFill>
            <a:srgbClr val="FFFF00"/>
          </a:solidFill>
          <a:ln w="12700" algn="ctr">
            <a:solidFill>
              <a:schemeClr val="tx1"/>
            </a:solidFill>
            <a:round/>
            <a:headEnd type="none" w="sm" len="sm"/>
            <a:tailEnd type="none" w="sm" len="sm"/>
          </a:ln>
        </p:spPr>
        <p:txBody>
          <a:bodyPr/>
          <a:lstStyle/>
          <a:p>
            <a:pPr algn="ctr"/>
            <a:endParaRPr lang="en-US"/>
          </a:p>
        </p:txBody>
      </p:sp>
      <p:sp>
        <p:nvSpPr>
          <p:cNvPr id="38926" name="16 Oval"/>
          <p:cNvSpPr>
            <a:spLocks noChangeArrowheads="1"/>
          </p:cNvSpPr>
          <p:nvPr/>
        </p:nvSpPr>
        <p:spPr bwMode="auto">
          <a:xfrm>
            <a:off x="5292725" y="4365625"/>
            <a:ext cx="206375" cy="223838"/>
          </a:xfrm>
          <a:prstGeom prst="ellipse">
            <a:avLst/>
          </a:prstGeom>
          <a:solidFill>
            <a:srgbClr val="FF0000"/>
          </a:solidFill>
          <a:ln w="12700" algn="ctr">
            <a:solidFill>
              <a:schemeClr val="tx1"/>
            </a:solidFill>
            <a:round/>
            <a:headEnd type="none" w="sm" len="sm"/>
            <a:tailEnd type="none" w="sm" len="sm"/>
          </a:ln>
        </p:spPr>
        <p:txBody>
          <a:bodyPr/>
          <a:lstStyle/>
          <a:p>
            <a:pPr algn="ctr"/>
            <a:endParaRPr lang="en-US"/>
          </a:p>
        </p:txBody>
      </p:sp>
      <p:sp>
        <p:nvSpPr>
          <p:cNvPr id="38927" name="17 Metin kutusu"/>
          <p:cNvSpPr txBox="1">
            <a:spLocks noChangeArrowheads="1"/>
          </p:cNvSpPr>
          <p:nvPr/>
        </p:nvSpPr>
        <p:spPr bwMode="auto">
          <a:xfrm>
            <a:off x="7380288" y="4437063"/>
            <a:ext cx="1584325" cy="246062"/>
          </a:xfrm>
          <a:prstGeom prst="rect">
            <a:avLst/>
          </a:prstGeom>
          <a:noFill/>
          <a:ln w="9525">
            <a:noFill/>
            <a:miter lim="800000"/>
            <a:headEnd/>
            <a:tailEnd/>
          </a:ln>
        </p:spPr>
        <p:txBody>
          <a:bodyPr>
            <a:spAutoFit/>
          </a:bodyPr>
          <a:lstStyle/>
          <a:p>
            <a:r>
              <a:rPr lang="en-US" sz="1000" dirty="0"/>
              <a:t>ISDEMİR</a:t>
            </a:r>
            <a:r>
              <a:rPr lang="tr-TR" sz="1000" dirty="0"/>
              <a:t> </a:t>
            </a:r>
            <a:r>
              <a:rPr lang="tr-TR" sz="1000" dirty="0" smtClean="0"/>
              <a:t>(5.3 m </a:t>
            </a:r>
            <a:r>
              <a:rPr lang="tr-TR" sz="1000" dirty="0"/>
              <a:t>ton)</a:t>
            </a:r>
            <a:r>
              <a:rPr lang="en-US" sz="1000" dirty="0"/>
              <a:t> </a:t>
            </a:r>
          </a:p>
        </p:txBody>
      </p:sp>
      <p:sp>
        <p:nvSpPr>
          <p:cNvPr id="38928" name="18 Oval"/>
          <p:cNvSpPr>
            <a:spLocks noChangeArrowheads="1"/>
          </p:cNvSpPr>
          <p:nvPr/>
        </p:nvSpPr>
        <p:spPr bwMode="auto">
          <a:xfrm>
            <a:off x="5508625" y="4076700"/>
            <a:ext cx="142875" cy="144463"/>
          </a:xfrm>
          <a:prstGeom prst="ellipse">
            <a:avLst/>
          </a:prstGeom>
          <a:solidFill>
            <a:srgbClr val="FFFF00"/>
          </a:solidFill>
          <a:ln w="12700" algn="ctr">
            <a:solidFill>
              <a:schemeClr val="tx1"/>
            </a:solidFill>
            <a:round/>
            <a:headEnd type="none" w="sm" len="sm"/>
            <a:tailEnd type="none" w="sm" len="sm"/>
          </a:ln>
        </p:spPr>
        <p:txBody>
          <a:bodyPr/>
          <a:lstStyle/>
          <a:p>
            <a:pPr algn="ctr"/>
            <a:endParaRPr lang="en-US"/>
          </a:p>
        </p:txBody>
      </p:sp>
      <p:sp>
        <p:nvSpPr>
          <p:cNvPr id="38929" name="19 Metin kutusu"/>
          <p:cNvSpPr txBox="1">
            <a:spLocks noChangeArrowheads="1"/>
          </p:cNvSpPr>
          <p:nvPr/>
        </p:nvSpPr>
        <p:spPr bwMode="auto">
          <a:xfrm>
            <a:off x="7380288" y="3884613"/>
            <a:ext cx="1584325" cy="246062"/>
          </a:xfrm>
          <a:prstGeom prst="rect">
            <a:avLst/>
          </a:prstGeom>
          <a:noFill/>
          <a:ln w="9525">
            <a:noFill/>
            <a:miter lim="800000"/>
            <a:headEnd/>
            <a:tailEnd/>
          </a:ln>
        </p:spPr>
        <p:txBody>
          <a:bodyPr>
            <a:spAutoFit/>
          </a:bodyPr>
          <a:lstStyle/>
          <a:p>
            <a:r>
              <a:rPr lang="en-US" sz="1000"/>
              <a:t>NURSAN</a:t>
            </a:r>
            <a:r>
              <a:rPr lang="tr-TR" sz="1000"/>
              <a:t> (1.2 m ton)</a:t>
            </a:r>
            <a:endParaRPr lang="en-US" sz="1000"/>
          </a:p>
        </p:txBody>
      </p:sp>
      <p:sp>
        <p:nvSpPr>
          <p:cNvPr id="38930" name="20 Metin kutusu"/>
          <p:cNvSpPr txBox="1">
            <a:spLocks noChangeArrowheads="1"/>
          </p:cNvSpPr>
          <p:nvPr/>
        </p:nvSpPr>
        <p:spPr bwMode="auto">
          <a:xfrm>
            <a:off x="7380288" y="3597275"/>
            <a:ext cx="1800225" cy="246063"/>
          </a:xfrm>
          <a:prstGeom prst="rect">
            <a:avLst/>
          </a:prstGeom>
          <a:noFill/>
          <a:ln w="9525">
            <a:noFill/>
            <a:miter lim="800000"/>
            <a:headEnd/>
            <a:tailEnd/>
          </a:ln>
        </p:spPr>
        <p:txBody>
          <a:bodyPr>
            <a:spAutoFit/>
          </a:bodyPr>
          <a:lstStyle/>
          <a:p>
            <a:r>
              <a:rPr lang="en-US" sz="1000" dirty="0" smtClean="0"/>
              <a:t>MMK</a:t>
            </a:r>
            <a:r>
              <a:rPr lang="tr-TR" sz="1000" dirty="0" smtClean="0"/>
              <a:t> (2.4 </a:t>
            </a:r>
            <a:r>
              <a:rPr lang="tr-TR" sz="1000" dirty="0"/>
              <a:t>m ton)</a:t>
            </a:r>
            <a:r>
              <a:rPr lang="en-US" sz="1000" dirty="0"/>
              <a:t> </a:t>
            </a:r>
          </a:p>
        </p:txBody>
      </p:sp>
      <p:sp>
        <p:nvSpPr>
          <p:cNvPr id="38931" name="21 Oval"/>
          <p:cNvSpPr>
            <a:spLocks noChangeArrowheads="1"/>
          </p:cNvSpPr>
          <p:nvPr/>
        </p:nvSpPr>
        <p:spPr bwMode="auto">
          <a:xfrm>
            <a:off x="5614988" y="4200525"/>
            <a:ext cx="71437" cy="80963"/>
          </a:xfrm>
          <a:prstGeom prst="ellipse">
            <a:avLst/>
          </a:prstGeom>
          <a:solidFill>
            <a:srgbClr val="FF66FF"/>
          </a:solidFill>
          <a:ln w="12700" algn="ctr">
            <a:solidFill>
              <a:schemeClr val="tx1"/>
            </a:solidFill>
            <a:round/>
            <a:headEnd type="none" w="sm" len="sm"/>
            <a:tailEnd type="none" w="sm" len="sm"/>
          </a:ln>
        </p:spPr>
        <p:txBody>
          <a:bodyPr/>
          <a:lstStyle/>
          <a:p>
            <a:pPr algn="ctr"/>
            <a:endParaRPr lang="en-US"/>
          </a:p>
        </p:txBody>
      </p:sp>
      <p:sp>
        <p:nvSpPr>
          <p:cNvPr id="38932" name="22 Metin kutusu"/>
          <p:cNvSpPr txBox="1">
            <a:spLocks noChangeArrowheads="1"/>
          </p:cNvSpPr>
          <p:nvPr/>
        </p:nvSpPr>
        <p:spPr bwMode="auto">
          <a:xfrm>
            <a:off x="7380288" y="4173538"/>
            <a:ext cx="1800225" cy="246062"/>
          </a:xfrm>
          <a:prstGeom prst="rect">
            <a:avLst/>
          </a:prstGeom>
          <a:noFill/>
          <a:ln w="9525">
            <a:noFill/>
            <a:miter lim="800000"/>
            <a:headEnd/>
            <a:tailEnd/>
          </a:ln>
        </p:spPr>
        <p:txBody>
          <a:bodyPr>
            <a:spAutoFit/>
          </a:bodyPr>
          <a:lstStyle/>
          <a:p>
            <a:r>
              <a:rPr lang="en-US" sz="1000"/>
              <a:t>MEGA</a:t>
            </a:r>
            <a:r>
              <a:rPr lang="tr-TR" sz="1000"/>
              <a:t> (0,2 m ton)</a:t>
            </a:r>
            <a:endParaRPr lang="en-US" sz="1000"/>
          </a:p>
        </p:txBody>
      </p:sp>
      <p:sp>
        <p:nvSpPr>
          <p:cNvPr id="38933" name="23 Oval"/>
          <p:cNvSpPr>
            <a:spLocks noChangeArrowheads="1"/>
          </p:cNvSpPr>
          <p:nvPr/>
        </p:nvSpPr>
        <p:spPr bwMode="auto">
          <a:xfrm>
            <a:off x="5292725" y="3860800"/>
            <a:ext cx="206375" cy="225425"/>
          </a:xfrm>
          <a:prstGeom prst="ellipse">
            <a:avLst/>
          </a:prstGeom>
          <a:solidFill>
            <a:srgbClr val="FF0000"/>
          </a:solidFill>
          <a:ln w="12700" algn="ctr">
            <a:solidFill>
              <a:schemeClr val="tx1"/>
            </a:solidFill>
            <a:round/>
            <a:headEnd type="none" w="sm" len="sm"/>
            <a:tailEnd type="none" w="sm" len="sm"/>
          </a:ln>
        </p:spPr>
        <p:txBody>
          <a:bodyPr/>
          <a:lstStyle/>
          <a:p>
            <a:pPr algn="ctr"/>
            <a:endParaRPr lang="en-US"/>
          </a:p>
        </p:txBody>
      </p:sp>
      <p:sp>
        <p:nvSpPr>
          <p:cNvPr id="38935" name="26 Metin kutusu"/>
          <p:cNvSpPr txBox="1">
            <a:spLocks noChangeArrowheads="1"/>
          </p:cNvSpPr>
          <p:nvPr/>
        </p:nvSpPr>
        <p:spPr bwMode="auto">
          <a:xfrm>
            <a:off x="7072330" y="1700213"/>
            <a:ext cx="2286016" cy="246221"/>
          </a:xfrm>
          <a:prstGeom prst="rect">
            <a:avLst/>
          </a:prstGeom>
          <a:noFill/>
          <a:ln w="9525">
            <a:noFill/>
            <a:miter lim="800000"/>
            <a:headEnd/>
            <a:tailEnd/>
          </a:ln>
        </p:spPr>
        <p:txBody>
          <a:bodyPr wrap="square">
            <a:spAutoFit/>
          </a:bodyPr>
          <a:lstStyle/>
          <a:p>
            <a:r>
              <a:rPr lang="en-US" sz="1000" dirty="0" smtClean="0"/>
              <a:t>YOLBULAN</a:t>
            </a:r>
            <a:r>
              <a:rPr lang="tr-TR" sz="1000" dirty="0" smtClean="0"/>
              <a:t> BASTUG </a:t>
            </a:r>
            <a:r>
              <a:rPr lang="tr-TR" sz="1000" dirty="0"/>
              <a:t>(2.0 m ton)</a:t>
            </a:r>
            <a:endParaRPr lang="en-US" sz="1000" dirty="0"/>
          </a:p>
        </p:txBody>
      </p:sp>
      <p:sp>
        <p:nvSpPr>
          <p:cNvPr id="38937" name="28 Metin kutusu"/>
          <p:cNvSpPr txBox="1">
            <a:spLocks noChangeArrowheads="1"/>
          </p:cNvSpPr>
          <p:nvPr/>
        </p:nvSpPr>
        <p:spPr bwMode="auto">
          <a:xfrm>
            <a:off x="7143768" y="1989138"/>
            <a:ext cx="1965307" cy="246221"/>
          </a:xfrm>
          <a:prstGeom prst="rect">
            <a:avLst/>
          </a:prstGeom>
          <a:noFill/>
          <a:ln w="9525">
            <a:noFill/>
            <a:miter lim="800000"/>
            <a:headEnd/>
            <a:tailEnd/>
          </a:ln>
        </p:spPr>
        <p:txBody>
          <a:bodyPr wrap="square">
            <a:spAutoFit/>
          </a:bodyPr>
          <a:lstStyle/>
          <a:p>
            <a:r>
              <a:rPr lang="en-US" sz="1000" dirty="0"/>
              <a:t>TOSYALI</a:t>
            </a:r>
            <a:r>
              <a:rPr lang="tr-TR" sz="1000" dirty="0"/>
              <a:t> (2.0 m ton)</a:t>
            </a:r>
            <a:r>
              <a:rPr lang="en-US" sz="1000" dirty="0"/>
              <a:t> </a:t>
            </a:r>
          </a:p>
        </p:txBody>
      </p:sp>
      <p:sp>
        <p:nvSpPr>
          <p:cNvPr id="38938" name="29 Oval"/>
          <p:cNvSpPr>
            <a:spLocks noChangeArrowheads="1"/>
          </p:cNvSpPr>
          <p:nvPr/>
        </p:nvSpPr>
        <p:spPr bwMode="auto">
          <a:xfrm>
            <a:off x="4282951" y="1628800"/>
            <a:ext cx="73025" cy="80962"/>
          </a:xfrm>
          <a:prstGeom prst="ellipse">
            <a:avLst/>
          </a:prstGeom>
          <a:solidFill>
            <a:srgbClr val="FF66FF"/>
          </a:solidFill>
          <a:ln w="12700" algn="ctr">
            <a:solidFill>
              <a:schemeClr val="tx1"/>
            </a:solidFill>
            <a:round/>
            <a:headEnd type="none" w="sm" len="sm"/>
            <a:tailEnd type="none" w="sm" len="sm"/>
          </a:ln>
        </p:spPr>
        <p:txBody>
          <a:bodyPr/>
          <a:lstStyle/>
          <a:p>
            <a:pPr algn="ctr"/>
            <a:endParaRPr lang="en-US"/>
          </a:p>
        </p:txBody>
      </p:sp>
      <p:sp>
        <p:nvSpPr>
          <p:cNvPr id="38939" name="30 Metin kutusu"/>
          <p:cNvSpPr txBox="1">
            <a:spLocks noChangeArrowheads="1"/>
          </p:cNvSpPr>
          <p:nvPr/>
        </p:nvSpPr>
        <p:spPr bwMode="auto">
          <a:xfrm>
            <a:off x="7215207" y="2492897"/>
            <a:ext cx="1893298" cy="246221"/>
          </a:xfrm>
          <a:prstGeom prst="rect">
            <a:avLst/>
          </a:prstGeom>
          <a:noFill/>
          <a:ln w="9525">
            <a:noFill/>
            <a:miter lim="800000"/>
            <a:headEnd/>
            <a:tailEnd/>
          </a:ln>
        </p:spPr>
        <p:txBody>
          <a:bodyPr wrap="square">
            <a:spAutoFit/>
          </a:bodyPr>
          <a:lstStyle/>
          <a:p>
            <a:r>
              <a:rPr lang="tr-TR" sz="1000" dirty="0" smtClean="0"/>
              <a:t>PLATINUM </a:t>
            </a:r>
            <a:r>
              <a:rPr lang="tr-TR" sz="1000" dirty="0"/>
              <a:t>(0.2 m ton)</a:t>
            </a:r>
            <a:r>
              <a:rPr lang="en-US" sz="1000" dirty="0"/>
              <a:t> </a:t>
            </a:r>
          </a:p>
        </p:txBody>
      </p:sp>
      <p:cxnSp>
        <p:nvCxnSpPr>
          <p:cNvPr id="38941" name="32 Düz Ok Bağlayıcısı"/>
          <p:cNvCxnSpPr>
            <a:cxnSpLocks noChangeShapeType="1"/>
            <a:stCxn id="38934" idx="7"/>
            <a:endCxn id="38935" idx="1"/>
          </p:cNvCxnSpPr>
          <p:nvPr/>
        </p:nvCxnSpPr>
        <p:spPr bwMode="auto">
          <a:xfrm rot="16200000" flipH="1">
            <a:off x="5462760" y="213754"/>
            <a:ext cx="463161" cy="2755978"/>
          </a:xfrm>
          <a:prstGeom prst="straightConnector1">
            <a:avLst/>
          </a:prstGeom>
          <a:noFill/>
          <a:ln w="12700" algn="ctr">
            <a:solidFill>
              <a:srgbClr val="FFC000"/>
            </a:solidFill>
            <a:round/>
            <a:headEnd type="none" w="sm" len="sm"/>
            <a:tailEnd type="triangle" w="med" len="med"/>
          </a:ln>
        </p:spPr>
      </p:cxnSp>
      <p:cxnSp>
        <p:nvCxnSpPr>
          <p:cNvPr id="38942" name="33 Düz Ok Bağlayıcısı"/>
          <p:cNvCxnSpPr>
            <a:cxnSpLocks noChangeShapeType="1"/>
            <a:stCxn id="47" idx="6"/>
            <a:endCxn id="38937" idx="1"/>
          </p:cNvCxnSpPr>
          <p:nvPr/>
        </p:nvCxnSpPr>
        <p:spPr bwMode="auto">
          <a:xfrm>
            <a:off x="4490343" y="1525489"/>
            <a:ext cx="2653425" cy="586760"/>
          </a:xfrm>
          <a:prstGeom prst="straightConnector1">
            <a:avLst/>
          </a:prstGeom>
          <a:noFill/>
          <a:ln w="12700" algn="ctr">
            <a:solidFill>
              <a:srgbClr val="FFC000"/>
            </a:solidFill>
            <a:round/>
            <a:headEnd type="none" w="sm" len="sm"/>
            <a:tailEnd type="triangle" w="med" len="med"/>
          </a:ln>
        </p:spPr>
      </p:cxnSp>
      <p:cxnSp>
        <p:nvCxnSpPr>
          <p:cNvPr id="38943" name="34 Düz Ok Bağlayıcısı"/>
          <p:cNvCxnSpPr>
            <a:cxnSpLocks noChangeShapeType="1"/>
            <a:stCxn id="38938" idx="5"/>
            <a:endCxn id="38939" idx="1"/>
          </p:cNvCxnSpPr>
          <p:nvPr/>
        </p:nvCxnSpPr>
        <p:spPr bwMode="auto">
          <a:xfrm rot="16200000" flipH="1">
            <a:off x="5321193" y="721993"/>
            <a:ext cx="918103" cy="2869925"/>
          </a:xfrm>
          <a:prstGeom prst="straightConnector1">
            <a:avLst/>
          </a:prstGeom>
          <a:noFill/>
          <a:ln w="12700" algn="ctr">
            <a:solidFill>
              <a:srgbClr val="FFC000"/>
            </a:solidFill>
            <a:round/>
            <a:headEnd type="none" w="sm" len="sm"/>
            <a:tailEnd type="triangle" w="med" len="med"/>
          </a:ln>
        </p:spPr>
      </p:cxnSp>
      <p:cxnSp>
        <p:nvCxnSpPr>
          <p:cNvPr id="38944" name="35 Düz Ok Bağlayıcısı"/>
          <p:cNvCxnSpPr>
            <a:cxnSpLocks noChangeShapeType="1"/>
            <a:stCxn id="38933" idx="7"/>
            <a:endCxn id="38930" idx="1"/>
          </p:cNvCxnSpPr>
          <p:nvPr/>
        </p:nvCxnSpPr>
        <p:spPr bwMode="auto">
          <a:xfrm rot="5400000" flipH="1" flipV="1">
            <a:off x="6337300" y="2851151"/>
            <a:ext cx="174625" cy="1911350"/>
          </a:xfrm>
          <a:prstGeom prst="straightConnector1">
            <a:avLst/>
          </a:prstGeom>
          <a:noFill/>
          <a:ln w="12700" algn="ctr">
            <a:solidFill>
              <a:srgbClr val="FFC000"/>
            </a:solidFill>
            <a:round/>
            <a:headEnd type="none" w="sm" len="sm"/>
            <a:tailEnd type="triangle" w="med" len="med"/>
          </a:ln>
        </p:spPr>
      </p:cxnSp>
      <p:cxnSp>
        <p:nvCxnSpPr>
          <p:cNvPr id="38945" name="36 Düz Ok Bağlayıcısı"/>
          <p:cNvCxnSpPr>
            <a:cxnSpLocks noChangeShapeType="1"/>
            <a:stCxn id="38928" idx="7"/>
            <a:endCxn id="38929" idx="1"/>
          </p:cNvCxnSpPr>
          <p:nvPr/>
        </p:nvCxnSpPr>
        <p:spPr bwMode="auto">
          <a:xfrm rot="5400000" flipH="1" flipV="1">
            <a:off x="6460332" y="3178969"/>
            <a:ext cx="90487" cy="1749425"/>
          </a:xfrm>
          <a:prstGeom prst="straightConnector1">
            <a:avLst/>
          </a:prstGeom>
          <a:noFill/>
          <a:ln w="12700" algn="ctr">
            <a:solidFill>
              <a:srgbClr val="FFC000"/>
            </a:solidFill>
            <a:round/>
            <a:headEnd type="none" w="sm" len="sm"/>
            <a:tailEnd type="triangle" w="med" len="med"/>
          </a:ln>
        </p:spPr>
      </p:cxnSp>
      <p:cxnSp>
        <p:nvCxnSpPr>
          <p:cNvPr id="38946" name="37 Düz Ok Bağlayıcısı"/>
          <p:cNvCxnSpPr>
            <a:cxnSpLocks noChangeShapeType="1"/>
            <a:stCxn id="38931" idx="6"/>
            <a:endCxn id="38932" idx="1"/>
          </p:cNvCxnSpPr>
          <p:nvPr/>
        </p:nvCxnSpPr>
        <p:spPr bwMode="auto">
          <a:xfrm>
            <a:off x="5686425" y="4241800"/>
            <a:ext cx="1693863" cy="53975"/>
          </a:xfrm>
          <a:prstGeom prst="straightConnector1">
            <a:avLst/>
          </a:prstGeom>
          <a:noFill/>
          <a:ln w="12700" algn="ctr">
            <a:solidFill>
              <a:srgbClr val="FFC000"/>
            </a:solidFill>
            <a:round/>
            <a:headEnd type="none" w="sm" len="sm"/>
            <a:tailEnd type="triangle" w="med" len="med"/>
          </a:ln>
        </p:spPr>
      </p:cxnSp>
      <p:cxnSp>
        <p:nvCxnSpPr>
          <p:cNvPr id="38947" name="38 Düz Ok Bağlayıcısı"/>
          <p:cNvCxnSpPr>
            <a:cxnSpLocks noChangeShapeType="1"/>
            <a:stCxn id="38926" idx="6"/>
            <a:endCxn id="38927" idx="1"/>
          </p:cNvCxnSpPr>
          <p:nvPr/>
        </p:nvCxnSpPr>
        <p:spPr bwMode="auto">
          <a:xfrm>
            <a:off x="5499100" y="4476750"/>
            <a:ext cx="1881188" cy="82550"/>
          </a:xfrm>
          <a:prstGeom prst="straightConnector1">
            <a:avLst/>
          </a:prstGeom>
          <a:noFill/>
          <a:ln w="12700" algn="ctr">
            <a:solidFill>
              <a:srgbClr val="FFC000"/>
            </a:solidFill>
            <a:round/>
            <a:headEnd type="none" w="sm" len="sm"/>
            <a:tailEnd type="triangle" w="med" len="med"/>
          </a:ln>
        </p:spPr>
      </p:cxnSp>
      <p:cxnSp>
        <p:nvCxnSpPr>
          <p:cNvPr id="38948" name="39 Düz Ok Bağlayıcısı"/>
          <p:cNvCxnSpPr>
            <a:cxnSpLocks noChangeShapeType="1"/>
            <a:stCxn id="38925" idx="6"/>
            <a:endCxn id="38924" idx="1"/>
          </p:cNvCxnSpPr>
          <p:nvPr/>
        </p:nvCxnSpPr>
        <p:spPr bwMode="auto">
          <a:xfrm>
            <a:off x="5435600" y="4724400"/>
            <a:ext cx="1944688" cy="117475"/>
          </a:xfrm>
          <a:prstGeom prst="straightConnector1">
            <a:avLst/>
          </a:prstGeom>
          <a:noFill/>
          <a:ln w="12700" algn="ctr">
            <a:solidFill>
              <a:srgbClr val="FFC000"/>
            </a:solidFill>
            <a:round/>
            <a:headEnd type="none" w="sm" len="sm"/>
            <a:tailEnd type="triangle" w="med" len="med"/>
          </a:ln>
        </p:spPr>
      </p:cxnSp>
      <p:cxnSp>
        <p:nvCxnSpPr>
          <p:cNvPr id="38949" name="40 Düz Ok Bağlayıcısı"/>
          <p:cNvCxnSpPr>
            <a:cxnSpLocks noChangeShapeType="1"/>
            <a:stCxn id="38922" idx="6"/>
            <a:endCxn id="38923" idx="1"/>
          </p:cNvCxnSpPr>
          <p:nvPr/>
        </p:nvCxnSpPr>
        <p:spPr bwMode="auto">
          <a:xfrm>
            <a:off x="5435600" y="4941888"/>
            <a:ext cx="1944688" cy="146050"/>
          </a:xfrm>
          <a:prstGeom prst="straightConnector1">
            <a:avLst/>
          </a:prstGeom>
          <a:noFill/>
          <a:ln w="12700" algn="ctr">
            <a:solidFill>
              <a:srgbClr val="FFC000"/>
            </a:solidFill>
            <a:round/>
            <a:headEnd type="none" w="sm" len="sm"/>
            <a:tailEnd type="triangle" w="med" len="med"/>
          </a:ln>
        </p:spPr>
      </p:cxnSp>
      <p:sp>
        <p:nvSpPr>
          <p:cNvPr id="38950" name="41 Oval"/>
          <p:cNvSpPr>
            <a:spLocks noChangeArrowheads="1"/>
          </p:cNvSpPr>
          <p:nvPr/>
        </p:nvSpPr>
        <p:spPr bwMode="auto">
          <a:xfrm>
            <a:off x="4788024" y="3429000"/>
            <a:ext cx="1081087" cy="1944688"/>
          </a:xfrm>
          <a:prstGeom prst="ellipse">
            <a:avLst/>
          </a:prstGeom>
          <a:solidFill>
            <a:srgbClr val="FFFF00">
              <a:alpha val="34901"/>
            </a:srgbClr>
          </a:solidFill>
          <a:ln w="12700" algn="ctr">
            <a:noFill/>
            <a:round/>
            <a:headEnd type="none" w="sm" len="sm"/>
            <a:tailEnd type="none" w="sm" len="sm"/>
          </a:ln>
        </p:spPr>
        <p:txBody>
          <a:bodyPr/>
          <a:lstStyle/>
          <a:p>
            <a:pPr algn="ctr"/>
            <a:endParaRPr lang="en-US"/>
          </a:p>
        </p:txBody>
      </p:sp>
      <p:sp>
        <p:nvSpPr>
          <p:cNvPr id="43" name="Rectangle 13"/>
          <p:cNvSpPr>
            <a:spLocks noChangeArrowheads="1"/>
          </p:cNvSpPr>
          <p:nvPr/>
        </p:nvSpPr>
        <p:spPr bwMode="auto">
          <a:xfrm>
            <a:off x="7092280" y="2924944"/>
            <a:ext cx="2051720" cy="631584"/>
          </a:xfrm>
          <a:prstGeom prst="rect">
            <a:avLst/>
          </a:prstGeom>
          <a:noFill/>
          <a:ln w="9525">
            <a:noFill/>
            <a:miter lim="800000"/>
            <a:headEnd/>
            <a:tailEnd/>
          </a:ln>
        </p:spPr>
        <p:txBody>
          <a:bodyPr wrap="square" lIns="92075" tIns="46038" rIns="92075" bIns="46038">
            <a:spAutoFit/>
          </a:bodyPr>
          <a:lstStyle/>
          <a:p>
            <a:pPr>
              <a:lnSpc>
                <a:spcPct val="125000"/>
              </a:lnSpc>
            </a:pPr>
            <a:r>
              <a:rPr lang="en-US" sz="1600" u="sng" dirty="0" smtClean="0"/>
              <a:t>ISKENDERUN</a:t>
            </a:r>
            <a:endParaRPr lang="tr-TR" sz="1600" u="sng" dirty="0" smtClean="0"/>
          </a:p>
          <a:p>
            <a:pPr>
              <a:lnSpc>
                <a:spcPct val="125000"/>
              </a:lnSpc>
            </a:pPr>
            <a:r>
              <a:rPr lang="tr-TR" sz="1200" u="sng" dirty="0" smtClean="0"/>
              <a:t>(6 tesis- 11.5 milyon ton)</a:t>
            </a:r>
            <a:r>
              <a:rPr lang="en-US" sz="1200" u="sng" dirty="0" smtClean="0"/>
              <a:t> </a:t>
            </a:r>
            <a:endParaRPr lang="en-US" sz="1200" u="sng" dirty="0">
              <a:solidFill>
                <a:srgbClr val="FF0000"/>
              </a:solidFill>
            </a:endParaRPr>
          </a:p>
        </p:txBody>
      </p:sp>
      <p:sp>
        <p:nvSpPr>
          <p:cNvPr id="38952" name="46 Oval"/>
          <p:cNvSpPr>
            <a:spLocks noChangeArrowheads="1"/>
          </p:cNvSpPr>
          <p:nvPr/>
        </p:nvSpPr>
        <p:spPr bwMode="auto">
          <a:xfrm>
            <a:off x="7235825" y="5661025"/>
            <a:ext cx="207963" cy="223838"/>
          </a:xfrm>
          <a:prstGeom prst="ellipse">
            <a:avLst/>
          </a:prstGeom>
          <a:solidFill>
            <a:srgbClr val="FF0000"/>
          </a:solidFill>
          <a:ln w="12700" algn="ctr">
            <a:solidFill>
              <a:schemeClr val="tx1"/>
            </a:solidFill>
            <a:round/>
            <a:headEnd type="none" w="sm" len="sm"/>
            <a:tailEnd type="none" w="sm" len="sm"/>
          </a:ln>
        </p:spPr>
        <p:txBody>
          <a:bodyPr/>
          <a:lstStyle/>
          <a:p>
            <a:pPr algn="ctr"/>
            <a:endParaRPr lang="en-US"/>
          </a:p>
        </p:txBody>
      </p:sp>
      <p:sp>
        <p:nvSpPr>
          <p:cNvPr id="38953" name="47 Oval"/>
          <p:cNvSpPr>
            <a:spLocks noChangeArrowheads="1"/>
          </p:cNvSpPr>
          <p:nvPr/>
        </p:nvSpPr>
        <p:spPr bwMode="auto">
          <a:xfrm>
            <a:off x="7264400" y="5942013"/>
            <a:ext cx="144463" cy="144462"/>
          </a:xfrm>
          <a:prstGeom prst="ellipse">
            <a:avLst/>
          </a:prstGeom>
          <a:solidFill>
            <a:srgbClr val="FFFF00"/>
          </a:solidFill>
          <a:ln w="12700" algn="ctr">
            <a:solidFill>
              <a:schemeClr val="tx1"/>
            </a:solidFill>
            <a:round/>
            <a:headEnd type="none" w="sm" len="sm"/>
            <a:tailEnd type="none" w="sm" len="sm"/>
          </a:ln>
        </p:spPr>
        <p:txBody>
          <a:bodyPr/>
          <a:lstStyle/>
          <a:p>
            <a:pPr algn="ctr"/>
            <a:endParaRPr lang="en-US"/>
          </a:p>
        </p:txBody>
      </p:sp>
      <p:sp>
        <p:nvSpPr>
          <p:cNvPr id="38954" name="48 Oval"/>
          <p:cNvSpPr>
            <a:spLocks noChangeArrowheads="1"/>
          </p:cNvSpPr>
          <p:nvPr/>
        </p:nvSpPr>
        <p:spPr bwMode="auto">
          <a:xfrm>
            <a:off x="7297738" y="6157913"/>
            <a:ext cx="71437" cy="80962"/>
          </a:xfrm>
          <a:prstGeom prst="ellipse">
            <a:avLst/>
          </a:prstGeom>
          <a:solidFill>
            <a:srgbClr val="FF66FF"/>
          </a:solidFill>
          <a:ln w="12700" algn="ctr">
            <a:solidFill>
              <a:schemeClr val="tx1"/>
            </a:solidFill>
            <a:round/>
            <a:headEnd type="none" w="sm" len="sm"/>
            <a:tailEnd type="none" w="sm" len="sm"/>
          </a:ln>
        </p:spPr>
        <p:txBody>
          <a:bodyPr/>
          <a:lstStyle/>
          <a:p>
            <a:pPr algn="ctr"/>
            <a:endParaRPr lang="en-US"/>
          </a:p>
        </p:txBody>
      </p:sp>
      <p:sp>
        <p:nvSpPr>
          <p:cNvPr id="38955" name="49 Metin kutusu"/>
          <p:cNvSpPr txBox="1">
            <a:spLocks noChangeArrowheads="1"/>
          </p:cNvSpPr>
          <p:nvPr/>
        </p:nvSpPr>
        <p:spPr bwMode="auto">
          <a:xfrm>
            <a:off x="7451725" y="5661025"/>
            <a:ext cx="1800225" cy="246063"/>
          </a:xfrm>
          <a:prstGeom prst="rect">
            <a:avLst/>
          </a:prstGeom>
          <a:noFill/>
          <a:ln w="9525">
            <a:noFill/>
            <a:miter lim="800000"/>
            <a:headEnd/>
            <a:tailEnd/>
          </a:ln>
        </p:spPr>
        <p:txBody>
          <a:bodyPr>
            <a:spAutoFit/>
          </a:bodyPr>
          <a:lstStyle/>
          <a:p>
            <a:r>
              <a:rPr lang="en-US" sz="1000"/>
              <a:t>&gt; 2.0 million tons</a:t>
            </a:r>
          </a:p>
        </p:txBody>
      </p:sp>
      <p:sp>
        <p:nvSpPr>
          <p:cNvPr id="38956" name="50 Metin kutusu"/>
          <p:cNvSpPr txBox="1">
            <a:spLocks noChangeArrowheads="1"/>
          </p:cNvSpPr>
          <p:nvPr/>
        </p:nvSpPr>
        <p:spPr bwMode="auto">
          <a:xfrm>
            <a:off x="7451725" y="5876925"/>
            <a:ext cx="1800225" cy="246063"/>
          </a:xfrm>
          <a:prstGeom prst="rect">
            <a:avLst/>
          </a:prstGeom>
          <a:noFill/>
          <a:ln w="9525">
            <a:noFill/>
            <a:miter lim="800000"/>
            <a:headEnd/>
            <a:tailEnd/>
          </a:ln>
        </p:spPr>
        <p:txBody>
          <a:bodyPr>
            <a:spAutoFit/>
          </a:bodyPr>
          <a:lstStyle/>
          <a:p>
            <a:r>
              <a:rPr lang="en-US" sz="1000"/>
              <a:t>&gt; 1.0 million tons</a:t>
            </a:r>
          </a:p>
        </p:txBody>
      </p:sp>
      <p:sp>
        <p:nvSpPr>
          <p:cNvPr id="38957" name="51 Metin kutusu"/>
          <p:cNvSpPr txBox="1">
            <a:spLocks noChangeArrowheads="1"/>
          </p:cNvSpPr>
          <p:nvPr/>
        </p:nvSpPr>
        <p:spPr bwMode="auto">
          <a:xfrm>
            <a:off x="7451725" y="6075363"/>
            <a:ext cx="1800225" cy="246062"/>
          </a:xfrm>
          <a:prstGeom prst="rect">
            <a:avLst/>
          </a:prstGeom>
          <a:noFill/>
          <a:ln w="9525">
            <a:noFill/>
            <a:miter lim="800000"/>
            <a:headEnd/>
            <a:tailEnd/>
          </a:ln>
        </p:spPr>
        <p:txBody>
          <a:bodyPr>
            <a:spAutoFit/>
          </a:bodyPr>
          <a:lstStyle/>
          <a:p>
            <a:r>
              <a:rPr lang="en-US" sz="1000"/>
              <a:t>&lt; 1.0 million tons</a:t>
            </a:r>
          </a:p>
        </p:txBody>
      </p:sp>
      <p:pic>
        <p:nvPicPr>
          <p:cNvPr id="38959" name="10 Resim" descr="logo.png"/>
          <p:cNvPicPr>
            <a:picLocks noChangeAspect="1"/>
          </p:cNvPicPr>
          <p:nvPr/>
        </p:nvPicPr>
        <p:blipFill>
          <a:blip r:embed="rId5" cstate="print"/>
          <a:srcRect/>
          <a:stretch>
            <a:fillRect/>
          </a:stretch>
        </p:blipFill>
        <p:spPr bwMode="auto">
          <a:xfrm>
            <a:off x="1" y="0"/>
            <a:ext cx="1598138" cy="719138"/>
          </a:xfrm>
          <a:prstGeom prst="rect">
            <a:avLst/>
          </a:prstGeom>
          <a:noFill/>
          <a:ln w="9525">
            <a:noFill/>
            <a:miter lim="800000"/>
            <a:headEnd/>
            <a:tailEnd/>
          </a:ln>
        </p:spPr>
      </p:pic>
      <p:sp>
        <p:nvSpPr>
          <p:cNvPr id="47" name="25 Oval"/>
          <p:cNvSpPr>
            <a:spLocks noChangeArrowheads="1"/>
          </p:cNvSpPr>
          <p:nvPr/>
        </p:nvSpPr>
        <p:spPr bwMode="auto">
          <a:xfrm>
            <a:off x="4283968" y="1412776"/>
            <a:ext cx="206375" cy="225425"/>
          </a:xfrm>
          <a:prstGeom prst="ellipse">
            <a:avLst/>
          </a:prstGeom>
          <a:solidFill>
            <a:srgbClr val="FF0000"/>
          </a:solidFill>
          <a:ln w="12700" algn="ctr">
            <a:solidFill>
              <a:schemeClr val="tx1"/>
            </a:solidFill>
            <a:round/>
            <a:headEnd type="none" w="sm" len="sm"/>
            <a:tailEnd type="none" w="sm" len="sm"/>
          </a:ln>
        </p:spPr>
        <p:txBody>
          <a:bodyPr/>
          <a:lstStyle/>
          <a:p>
            <a:pPr algn="ctr"/>
            <a:endParaRPr lang="en-US"/>
          </a:p>
        </p:txBody>
      </p:sp>
      <p:sp>
        <p:nvSpPr>
          <p:cNvPr id="38934" name="25 Oval"/>
          <p:cNvSpPr>
            <a:spLocks noChangeArrowheads="1"/>
          </p:cNvSpPr>
          <p:nvPr/>
        </p:nvSpPr>
        <p:spPr bwMode="auto">
          <a:xfrm>
            <a:off x="4140200" y="1327150"/>
            <a:ext cx="206375" cy="225425"/>
          </a:xfrm>
          <a:prstGeom prst="ellipse">
            <a:avLst/>
          </a:prstGeom>
          <a:solidFill>
            <a:srgbClr val="FF0000"/>
          </a:solidFill>
          <a:ln w="12700" algn="ctr">
            <a:solidFill>
              <a:schemeClr val="tx1"/>
            </a:solidFill>
            <a:round/>
            <a:headEnd type="none" w="sm" len="sm"/>
            <a:tailEnd type="none" w="sm" len="sm"/>
          </a:ln>
        </p:spPr>
        <p:txBody>
          <a:bodyPr/>
          <a:lstStyle/>
          <a:p>
            <a:pPr algn="ctr"/>
            <a:endParaRPr lang="en-US"/>
          </a:p>
        </p:txBody>
      </p:sp>
      <p:sp>
        <p:nvSpPr>
          <p:cNvPr id="38940" name="31 Oval"/>
          <p:cNvSpPr>
            <a:spLocks noChangeArrowheads="1"/>
          </p:cNvSpPr>
          <p:nvPr/>
        </p:nvSpPr>
        <p:spPr bwMode="auto">
          <a:xfrm>
            <a:off x="3779912" y="1052736"/>
            <a:ext cx="1079500" cy="1008062"/>
          </a:xfrm>
          <a:prstGeom prst="ellipse">
            <a:avLst/>
          </a:prstGeom>
          <a:solidFill>
            <a:srgbClr val="FFFF00">
              <a:alpha val="34901"/>
            </a:srgbClr>
          </a:solidFill>
          <a:ln w="12700" algn="ctr">
            <a:noFill/>
            <a:round/>
            <a:headEnd type="none" w="sm" len="sm"/>
            <a:tailEnd type="none" w="sm" len="sm"/>
          </a:ln>
        </p:spPr>
        <p:txBody>
          <a:bodyPr/>
          <a:lstStyle/>
          <a:p>
            <a:pPr algn="ctr"/>
            <a:endParaRPr lang="en-US"/>
          </a:p>
        </p:txBody>
      </p:sp>
      <p:sp>
        <p:nvSpPr>
          <p:cNvPr id="48" name="15 Oval"/>
          <p:cNvSpPr>
            <a:spLocks noChangeArrowheads="1"/>
          </p:cNvSpPr>
          <p:nvPr/>
        </p:nvSpPr>
        <p:spPr bwMode="auto">
          <a:xfrm>
            <a:off x="4211960" y="1484784"/>
            <a:ext cx="142875" cy="144462"/>
          </a:xfrm>
          <a:prstGeom prst="ellipse">
            <a:avLst/>
          </a:prstGeom>
          <a:solidFill>
            <a:srgbClr val="FFFF00"/>
          </a:solidFill>
          <a:ln w="12700" algn="ctr">
            <a:solidFill>
              <a:schemeClr val="tx1"/>
            </a:solidFill>
            <a:round/>
            <a:headEnd type="none" w="sm" len="sm"/>
            <a:tailEnd type="none" w="sm" len="sm"/>
          </a:ln>
        </p:spPr>
        <p:txBody>
          <a:bodyPr/>
          <a:lstStyle/>
          <a:p>
            <a:pPr algn="ctr"/>
            <a:endParaRPr lang="en-US"/>
          </a:p>
        </p:txBody>
      </p:sp>
      <p:cxnSp>
        <p:nvCxnSpPr>
          <p:cNvPr id="49" name="34 Düz Ok Bağlayıcısı"/>
          <p:cNvCxnSpPr>
            <a:cxnSpLocks noChangeShapeType="1"/>
            <a:endCxn id="51" idx="1"/>
          </p:cNvCxnSpPr>
          <p:nvPr/>
        </p:nvCxnSpPr>
        <p:spPr bwMode="auto">
          <a:xfrm>
            <a:off x="4283968" y="1556792"/>
            <a:ext cx="2931238" cy="813152"/>
          </a:xfrm>
          <a:prstGeom prst="straightConnector1">
            <a:avLst/>
          </a:prstGeom>
          <a:noFill/>
          <a:ln w="12700" algn="ctr">
            <a:solidFill>
              <a:srgbClr val="FFC000"/>
            </a:solidFill>
            <a:round/>
            <a:headEnd type="none" w="sm" len="sm"/>
            <a:tailEnd type="triangle" w="med" len="med"/>
          </a:ln>
        </p:spPr>
      </p:cxnSp>
      <p:sp>
        <p:nvSpPr>
          <p:cNvPr id="51" name="30 Metin kutusu"/>
          <p:cNvSpPr txBox="1">
            <a:spLocks noChangeArrowheads="1"/>
          </p:cNvSpPr>
          <p:nvPr/>
        </p:nvSpPr>
        <p:spPr bwMode="auto">
          <a:xfrm>
            <a:off x="7215206" y="2246833"/>
            <a:ext cx="1893323" cy="246221"/>
          </a:xfrm>
          <a:prstGeom prst="rect">
            <a:avLst/>
          </a:prstGeom>
          <a:noFill/>
          <a:ln w="9525">
            <a:noFill/>
            <a:miter lim="800000"/>
            <a:headEnd/>
            <a:tailEnd/>
          </a:ln>
        </p:spPr>
        <p:txBody>
          <a:bodyPr wrap="square">
            <a:spAutoFit/>
          </a:bodyPr>
          <a:lstStyle/>
          <a:p>
            <a:r>
              <a:rPr lang="tr-TR" sz="1000" dirty="0" smtClean="0"/>
              <a:t>CANSAN </a:t>
            </a:r>
            <a:r>
              <a:rPr lang="tr-TR" sz="1000" dirty="0"/>
              <a:t>(</a:t>
            </a:r>
            <a:r>
              <a:rPr lang="tr-TR" sz="1000" dirty="0" smtClean="0"/>
              <a:t>0.7 </a:t>
            </a:r>
            <a:r>
              <a:rPr lang="tr-TR" sz="1000" dirty="0"/>
              <a:t>m ton)</a:t>
            </a:r>
            <a:r>
              <a:rPr lang="en-US" sz="1000" dirty="0"/>
              <a:t> </a:t>
            </a:r>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94957"/>
                                        </p:tgtEl>
                                        <p:attrNameLst>
                                          <p:attrName>style.visibility</p:attrName>
                                        </p:attrNameLst>
                                      </p:cBhvr>
                                      <p:to>
                                        <p:strVal val="visible"/>
                                      </p:to>
                                    </p:set>
                                    <p:animEffect transition="in" filter="fade">
                                      <p:cBhvr>
                                        <p:cTn id="7" dur="1000"/>
                                        <p:tgtEl>
                                          <p:spTgt spid="5949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957" grpId="0"/>
      <p:bldP spid="12" grpId="0"/>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3"/>
          <p:cNvSpPr>
            <a:spLocks noChangeArrowheads="1"/>
          </p:cNvSpPr>
          <p:nvPr/>
        </p:nvSpPr>
        <p:spPr bwMode="auto">
          <a:xfrm>
            <a:off x="-32" y="1062685"/>
            <a:ext cx="3500430" cy="5194372"/>
          </a:xfrm>
          <a:prstGeom prst="rect">
            <a:avLst/>
          </a:prstGeom>
          <a:noFill/>
          <a:ln w="9525">
            <a:noFill/>
            <a:miter lim="800000"/>
            <a:headEnd/>
            <a:tailEnd/>
          </a:ln>
        </p:spPr>
        <p:txBody>
          <a:bodyPr wrap="square" lIns="92075" tIns="46038" rIns="92075" bIns="46038">
            <a:spAutoFit/>
          </a:bodyPr>
          <a:lstStyle/>
          <a:p>
            <a:pPr lvl="0" algn="just">
              <a:lnSpc>
                <a:spcPct val="125000"/>
              </a:lnSpc>
            </a:pPr>
            <a:r>
              <a:rPr lang="tr-TR" sz="1600" u="sng" dirty="0" smtClean="0">
                <a:solidFill>
                  <a:schemeClr val="accent2"/>
                </a:solidFill>
              </a:rPr>
              <a:t>Osmaniye – İskenderun Bölgesi; </a:t>
            </a:r>
          </a:p>
          <a:p>
            <a:pPr lvl="0" algn="just">
              <a:lnSpc>
                <a:spcPct val="125000"/>
              </a:lnSpc>
            </a:pPr>
            <a:endParaRPr lang="tr-TR" sz="700" dirty="0" smtClean="0"/>
          </a:p>
          <a:p>
            <a:pPr lvl="0" algn="just">
              <a:lnSpc>
                <a:spcPct val="125000"/>
              </a:lnSpc>
            </a:pPr>
            <a:endParaRPr lang="tr-TR" sz="700" dirty="0" smtClean="0"/>
          </a:p>
          <a:p>
            <a:pPr algn="just">
              <a:lnSpc>
                <a:spcPct val="125000"/>
              </a:lnSpc>
              <a:buFont typeface="Arial" pitchFamily="34" charset="0"/>
              <a:buChar char="•"/>
            </a:pPr>
            <a:r>
              <a:rPr lang="tr-TR" sz="1600" dirty="0" smtClean="0"/>
              <a:t> </a:t>
            </a:r>
            <a:r>
              <a:rPr lang="tr-TR" sz="1600" u="sng" dirty="0" smtClean="0"/>
              <a:t>Üretim Teknolojisi bakımından; </a:t>
            </a:r>
          </a:p>
          <a:p>
            <a:pPr algn="just">
              <a:lnSpc>
                <a:spcPct val="125000"/>
              </a:lnSpc>
            </a:pPr>
            <a:r>
              <a:rPr lang="tr-TR" sz="1600" dirty="0" smtClean="0"/>
              <a:t>Ark ve İndüksiyon Ocaklı Tesislerin yanı sıra  Yüksek Fırın üretim teknolojisinin bir arada görülebildiği,</a:t>
            </a:r>
          </a:p>
          <a:p>
            <a:pPr lvl="1" algn="just">
              <a:lnSpc>
                <a:spcPct val="125000"/>
              </a:lnSpc>
            </a:pPr>
            <a:endParaRPr lang="tr-TR" sz="600" dirty="0" smtClean="0"/>
          </a:p>
          <a:p>
            <a:pPr lvl="1" algn="just">
              <a:lnSpc>
                <a:spcPct val="125000"/>
              </a:lnSpc>
            </a:pPr>
            <a:endParaRPr lang="tr-TR" sz="600" dirty="0" smtClean="0"/>
          </a:p>
          <a:p>
            <a:pPr algn="just">
              <a:lnSpc>
                <a:spcPct val="125000"/>
              </a:lnSpc>
              <a:buFont typeface="Arial" pitchFamily="34" charset="0"/>
              <a:buChar char="•"/>
            </a:pPr>
            <a:r>
              <a:rPr lang="tr-TR" sz="1600" dirty="0" smtClean="0"/>
              <a:t> </a:t>
            </a:r>
            <a:r>
              <a:rPr lang="tr-TR" sz="1600" u="sng" dirty="0" smtClean="0"/>
              <a:t>Üretim tipleri bakımından ise; </a:t>
            </a:r>
            <a:r>
              <a:rPr lang="tr-TR" sz="1600" dirty="0" smtClean="0"/>
              <a:t>Yassı, Uzun, Profil ve Boru olarak adlandırılan 4 tip ana çelik ürün grubu üretebilme çeşitliği bakımından,</a:t>
            </a:r>
            <a:endParaRPr lang="tr-TR" sz="1600" dirty="0" smtClean="0">
              <a:solidFill>
                <a:srgbClr val="FF0000"/>
              </a:solidFill>
            </a:endParaRPr>
          </a:p>
          <a:p>
            <a:pPr lvl="1" algn="just">
              <a:lnSpc>
                <a:spcPct val="125000"/>
              </a:lnSpc>
              <a:buFont typeface="Arial" pitchFamily="34" charset="0"/>
              <a:buChar char="•"/>
            </a:pPr>
            <a:endParaRPr lang="tr-TR" sz="600" dirty="0" smtClean="0">
              <a:solidFill>
                <a:srgbClr val="FF0000"/>
              </a:solidFill>
            </a:endParaRPr>
          </a:p>
          <a:p>
            <a:pPr lvl="1" algn="just">
              <a:lnSpc>
                <a:spcPct val="125000"/>
              </a:lnSpc>
              <a:buFont typeface="Arial" pitchFamily="34" charset="0"/>
              <a:buChar char="•"/>
            </a:pPr>
            <a:endParaRPr lang="tr-TR" sz="600" dirty="0" smtClean="0">
              <a:solidFill>
                <a:srgbClr val="FF0000"/>
              </a:solidFill>
            </a:endParaRPr>
          </a:p>
          <a:p>
            <a:pPr algn="just">
              <a:lnSpc>
                <a:spcPct val="125000"/>
              </a:lnSpc>
            </a:pPr>
            <a:r>
              <a:rPr lang="tr-TR" sz="1600" dirty="0" smtClean="0"/>
              <a:t>dünyadaki ender örneklerden </a:t>
            </a:r>
          </a:p>
          <a:p>
            <a:pPr algn="just">
              <a:lnSpc>
                <a:spcPct val="125000"/>
              </a:lnSpc>
            </a:pPr>
            <a:r>
              <a:rPr lang="tr-TR" sz="1600" dirty="0" smtClean="0"/>
              <a:t>biridir.</a:t>
            </a:r>
          </a:p>
          <a:p>
            <a:pPr lvl="0" algn="just"/>
            <a:r>
              <a:rPr lang="tr-TR" sz="800" dirty="0" smtClean="0"/>
              <a:t> </a:t>
            </a:r>
          </a:p>
          <a:p>
            <a:pPr lvl="1" algn="just"/>
            <a:endParaRPr lang="tr-TR" sz="1600" dirty="0" smtClean="0"/>
          </a:p>
        </p:txBody>
      </p:sp>
      <p:sp>
        <p:nvSpPr>
          <p:cNvPr id="2053" name="Rectangle 4"/>
          <p:cNvSpPr>
            <a:spLocks noChangeArrowheads="1"/>
          </p:cNvSpPr>
          <p:nvPr/>
        </p:nvSpPr>
        <p:spPr bwMode="auto">
          <a:xfrm>
            <a:off x="1763713" y="0"/>
            <a:ext cx="7380287" cy="642938"/>
          </a:xfrm>
          <a:prstGeom prst="rect">
            <a:avLst/>
          </a:prstGeom>
          <a:noFill/>
          <a:ln w="9525">
            <a:noFill/>
            <a:miter lim="800000"/>
            <a:headEnd/>
            <a:tailEnd/>
          </a:ln>
        </p:spPr>
        <p:txBody>
          <a:bodyPr/>
          <a:lstStyle/>
          <a:p>
            <a:pPr marL="609600" indent="-609600">
              <a:lnSpc>
                <a:spcPct val="150000"/>
              </a:lnSpc>
              <a:spcBef>
                <a:spcPct val="20000"/>
              </a:spcBef>
            </a:pPr>
            <a:r>
              <a:rPr lang="tr-TR" sz="2400" dirty="0">
                <a:solidFill>
                  <a:schemeClr val="bg1"/>
                </a:solidFill>
              </a:rPr>
              <a:t>    OSMANIYE-ISKENDERUN </a:t>
            </a:r>
            <a:r>
              <a:rPr lang="tr-TR" sz="2400" dirty="0" smtClean="0">
                <a:solidFill>
                  <a:schemeClr val="bg1"/>
                </a:solidFill>
              </a:rPr>
              <a:t>STEEL CAPACITY</a:t>
            </a:r>
            <a:endParaRPr lang="en-US" sz="1800" i="1" dirty="0">
              <a:solidFill>
                <a:schemeClr val="bg1"/>
              </a:solidFill>
            </a:endParaRPr>
          </a:p>
        </p:txBody>
      </p:sp>
      <p:sp>
        <p:nvSpPr>
          <p:cNvPr id="2057"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tr-TR"/>
          </a:p>
        </p:txBody>
      </p:sp>
      <p:graphicFrame>
        <p:nvGraphicFramePr>
          <p:cNvPr id="108547" name="Object 3"/>
          <p:cNvGraphicFramePr>
            <a:graphicFrameLocks noChangeAspect="1"/>
          </p:cNvGraphicFramePr>
          <p:nvPr/>
        </p:nvGraphicFramePr>
        <p:xfrm>
          <a:off x="3500430" y="1052513"/>
          <a:ext cx="5535620" cy="4875212"/>
        </p:xfrm>
        <a:graphic>
          <a:graphicData uri="http://schemas.openxmlformats.org/presentationml/2006/ole">
            <p:oleObj spid="_x0000_s108547" name="Çalışma Sayfası" r:id="rId3" imgW="4162488" imgH="2714722" progId="Excel.Sheet.12">
              <p:embed/>
            </p:oleObj>
          </a:graphicData>
        </a:graphic>
      </p:graphicFrame>
      <p:pic>
        <p:nvPicPr>
          <p:cNvPr id="8" name="Picture 2"/>
          <p:cNvPicPr>
            <a:picLocks noChangeAspect="1" noChangeArrowheads="1"/>
          </p:cNvPicPr>
          <p:nvPr/>
        </p:nvPicPr>
        <p:blipFill>
          <a:blip r:embed="rId4" cstate="print"/>
          <a:srcRect/>
          <a:stretch>
            <a:fillRect/>
          </a:stretch>
        </p:blipFill>
        <p:spPr bwMode="auto">
          <a:xfrm>
            <a:off x="0" y="6419850"/>
            <a:ext cx="9144000" cy="438150"/>
          </a:xfrm>
          <a:prstGeom prst="rect">
            <a:avLst/>
          </a:prstGeom>
          <a:noFill/>
          <a:ln w="9525">
            <a:noFill/>
            <a:miter lim="800000"/>
            <a:headEnd/>
            <a:tailEnd/>
          </a:ln>
        </p:spPr>
      </p:pic>
      <p:sp>
        <p:nvSpPr>
          <p:cNvPr id="9"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0" name="9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11" name="Rectangle 4"/>
          <p:cNvSpPr>
            <a:spLocks noChangeArrowheads="1"/>
          </p:cNvSpPr>
          <p:nvPr/>
        </p:nvSpPr>
        <p:spPr bwMode="auto">
          <a:xfrm>
            <a:off x="1547813" y="-71438"/>
            <a:ext cx="7200651"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TEKNOLOJİ VE ÜRÜN ÇEŞİTLİLİĞİ…</a:t>
            </a:r>
            <a:endParaRPr lang="en-US" sz="2800" dirty="0">
              <a:solidFill>
                <a:srgbClr val="FFC000"/>
              </a:solidFill>
            </a:endParaRPr>
          </a:p>
        </p:txBody>
      </p:sp>
      <p:pic>
        <p:nvPicPr>
          <p:cNvPr id="12" name="10 Resim" descr="logo.png"/>
          <p:cNvPicPr>
            <a:picLocks noChangeAspect="1"/>
          </p:cNvPicPr>
          <p:nvPr/>
        </p:nvPicPr>
        <p:blipFill>
          <a:blip r:embed="rId5" cstate="print"/>
          <a:srcRect/>
          <a:stretch>
            <a:fillRect/>
          </a:stretch>
        </p:blipFill>
        <p:spPr bwMode="auto">
          <a:xfrm>
            <a:off x="1" y="0"/>
            <a:ext cx="1598138" cy="719138"/>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4"/>
          <p:cNvSpPr>
            <a:spLocks noChangeArrowheads="1"/>
          </p:cNvSpPr>
          <p:nvPr/>
        </p:nvSpPr>
        <p:spPr bwMode="auto">
          <a:xfrm>
            <a:off x="1763713" y="0"/>
            <a:ext cx="7380287" cy="642938"/>
          </a:xfrm>
          <a:prstGeom prst="rect">
            <a:avLst/>
          </a:prstGeom>
          <a:noFill/>
          <a:ln w="9525">
            <a:noFill/>
            <a:miter lim="800000"/>
            <a:headEnd/>
            <a:tailEnd/>
          </a:ln>
        </p:spPr>
        <p:txBody>
          <a:bodyPr/>
          <a:lstStyle/>
          <a:p>
            <a:pPr marL="609600" indent="-609600">
              <a:lnSpc>
                <a:spcPct val="150000"/>
              </a:lnSpc>
              <a:spcBef>
                <a:spcPct val="20000"/>
              </a:spcBef>
            </a:pPr>
            <a:r>
              <a:rPr lang="tr-TR" sz="2400" dirty="0">
                <a:solidFill>
                  <a:schemeClr val="bg1"/>
                </a:solidFill>
              </a:rPr>
              <a:t>    OSMANIYE-ISKENDERUN </a:t>
            </a:r>
            <a:r>
              <a:rPr lang="tr-TR" sz="2400" dirty="0" smtClean="0">
                <a:solidFill>
                  <a:schemeClr val="bg1"/>
                </a:solidFill>
              </a:rPr>
              <a:t>STEEL CAPACITY</a:t>
            </a:r>
            <a:endParaRPr lang="en-US" sz="1800" i="1" dirty="0">
              <a:solidFill>
                <a:schemeClr val="bg1"/>
              </a:solidFill>
            </a:endParaRPr>
          </a:p>
        </p:txBody>
      </p:sp>
      <p:sp>
        <p:nvSpPr>
          <p:cNvPr id="2057"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tr-TR"/>
          </a:p>
        </p:txBody>
      </p:sp>
      <p:pic>
        <p:nvPicPr>
          <p:cNvPr id="8" name="Picture 2"/>
          <p:cNvPicPr>
            <a:picLocks noChangeAspect="1" noChangeArrowheads="1"/>
          </p:cNvPicPr>
          <p:nvPr/>
        </p:nvPicPr>
        <p:blipFill>
          <a:blip r:embed="rId2" cstate="print"/>
          <a:srcRect/>
          <a:stretch>
            <a:fillRect/>
          </a:stretch>
        </p:blipFill>
        <p:spPr bwMode="auto">
          <a:xfrm>
            <a:off x="0" y="6419850"/>
            <a:ext cx="9144000" cy="438150"/>
          </a:xfrm>
          <a:prstGeom prst="rect">
            <a:avLst/>
          </a:prstGeom>
          <a:noFill/>
          <a:ln w="9525">
            <a:noFill/>
            <a:miter lim="800000"/>
            <a:headEnd/>
            <a:tailEnd/>
          </a:ln>
        </p:spPr>
      </p:pic>
      <p:sp>
        <p:nvSpPr>
          <p:cNvPr id="9"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0" name="9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11" name="Rectangle 4"/>
          <p:cNvSpPr>
            <a:spLocks noChangeArrowheads="1"/>
          </p:cNvSpPr>
          <p:nvPr/>
        </p:nvSpPr>
        <p:spPr bwMode="auto">
          <a:xfrm>
            <a:off x="1547813" y="-71438"/>
            <a:ext cx="7453343"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BÖLGE İSTİHDAMINDA ÖNCÜ SEKTÖR…</a:t>
            </a:r>
            <a:endParaRPr lang="en-US" sz="2800" dirty="0">
              <a:solidFill>
                <a:srgbClr val="FFC000"/>
              </a:solidFill>
            </a:endParaRPr>
          </a:p>
        </p:txBody>
      </p:sp>
      <p:pic>
        <p:nvPicPr>
          <p:cNvPr id="12" name="10 Resim" descr="logo.png"/>
          <p:cNvPicPr>
            <a:picLocks noChangeAspect="1"/>
          </p:cNvPicPr>
          <p:nvPr/>
        </p:nvPicPr>
        <p:blipFill>
          <a:blip r:embed="rId3" cstate="print"/>
          <a:srcRect/>
          <a:stretch>
            <a:fillRect/>
          </a:stretch>
        </p:blipFill>
        <p:spPr bwMode="auto">
          <a:xfrm>
            <a:off x="0" y="0"/>
            <a:ext cx="1598138" cy="719138"/>
          </a:xfrm>
          <a:prstGeom prst="rect">
            <a:avLst/>
          </a:prstGeom>
          <a:noFill/>
          <a:ln w="9525">
            <a:noFill/>
            <a:miter lim="800000"/>
            <a:headEnd/>
            <a:tailEnd/>
          </a:ln>
        </p:spPr>
      </p:pic>
      <p:pic>
        <p:nvPicPr>
          <p:cNvPr id="128006" name="Picture 6" descr="http://www.dcud.org.tr/thumber.aspx?src=public/users/23_1.jpg&amp;boy=120&amp;genislik=120"/>
          <p:cNvPicPr>
            <a:picLocks noChangeAspect="1" noChangeArrowheads="1"/>
          </p:cNvPicPr>
          <p:nvPr/>
        </p:nvPicPr>
        <p:blipFill>
          <a:blip r:embed="rId4" cstate="print"/>
          <a:srcRect/>
          <a:stretch>
            <a:fillRect/>
          </a:stretch>
        </p:blipFill>
        <p:spPr bwMode="auto">
          <a:xfrm>
            <a:off x="7533456" y="1347613"/>
            <a:ext cx="1143000" cy="857251"/>
          </a:xfrm>
          <a:prstGeom prst="rect">
            <a:avLst/>
          </a:prstGeom>
          <a:noFill/>
        </p:spPr>
      </p:pic>
      <p:pic>
        <p:nvPicPr>
          <p:cNvPr id="128008" name="Picture 8" descr="http://www.dcud.org.tr/thumber.aspx?src=public/users/37_1.jpg&amp;boy=120&amp;genislik=120"/>
          <p:cNvPicPr>
            <a:picLocks noChangeAspect="1" noChangeArrowheads="1"/>
          </p:cNvPicPr>
          <p:nvPr/>
        </p:nvPicPr>
        <p:blipFill>
          <a:blip r:embed="rId5" cstate="print"/>
          <a:srcRect/>
          <a:stretch>
            <a:fillRect/>
          </a:stretch>
        </p:blipFill>
        <p:spPr bwMode="auto">
          <a:xfrm>
            <a:off x="7452320" y="3789040"/>
            <a:ext cx="1143000" cy="857251"/>
          </a:xfrm>
          <a:prstGeom prst="rect">
            <a:avLst/>
          </a:prstGeom>
          <a:noFill/>
        </p:spPr>
      </p:pic>
      <p:pic>
        <p:nvPicPr>
          <p:cNvPr id="128010" name="Picture 10" descr="http://www.dcud.org.tr/thumber.aspx?src=public/users/28_1.jpg&amp;boy=120&amp;genislik=120"/>
          <p:cNvPicPr>
            <a:picLocks noChangeAspect="1" noChangeArrowheads="1"/>
          </p:cNvPicPr>
          <p:nvPr/>
        </p:nvPicPr>
        <p:blipFill>
          <a:blip r:embed="rId6" cstate="print"/>
          <a:srcRect/>
          <a:stretch>
            <a:fillRect/>
          </a:stretch>
        </p:blipFill>
        <p:spPr bwMode="auto">
          <a:xfrm>
            <a:off x="539552" y="2618909"/>
            <a:ext cx="1368152" cy="1026115"/>
          </a:xfrm>
          <a:prstGeom prst="rect">
            <a:avLst/>
          </a:prstGeom>
          <a:noFill/>
        </p:spPr>
      </p:pic>
      <p:pic>
        <p:nvPicPr>
          <p:cNvPr id="128012" name="Picture 12" descr="http://www.dcud.org.tr/thumber.aspx?src=public/users/36_1.jpg&amp;boy=120&amp;genislik=120"/>
          <p:cNvPicPr>
            <a:picLocks noChangeAspect="1" noChangeArrowheads="1"/>
          </p:cNvPicPr>
          <p:nvPr/>
        </p:nvPicPr>
        <p:blipFill>
          <a:blip r:embed="rId7" cstate="print"/>
          <a:srcRect/>
          <a:stretch>
            <a:fillRect/>
          </a:stretch>
        </p:blipFill>
        <p:spPr bwMode="auto">
          <a:xfrm>
            <a:off x="683568" y="5013176"/>
            <a:ext cx="1335021" cy="1001267"/>
          </a:xfrm>
          <a:prstGeom prst="rect">
            <a:avLst/>
          </a:prstGeom>
          <a:noFill/>
        </p:spPr>
      </p:pic>
      <p:pic>
        <p:nvPicPr>
          <p:cNvPr id="128014" name="Picture 14" descr="http://www.dcud.org.tr/thumber.aspx?src=public/users/35_1.jpg&amp;boy=120&amp;genislik=120"/>
          <p:cNvPicPr>
            <a:picLocks noChangeAspect="1" noChangeArrowheads="1"/>
          </p:cNvPicPr>
          <p:nvPr/>
        </p:nvPicPr>
        <p:blipFill>
          <a:blip r:embed="rId8" cstate="print"/>
          <a:srcRect/>
          <a:stretch>
            <a:fillRect/>
          </a:stretch>
        </p:blipFill>
        <p:spPr bwMode="auto">
          <a:xfrm>
            <a:off x="3995936" y="5085184"/>
            <a:ext cx="1527042" cy="1145283"/>
          </a:xfrm>
          <a:prstGeom prst="rect">
            <a:avLst/>
          </a:prstGeom>
          <a:noFill/>
        </p:spPr>
      </p:pic>
      <p:pic>
        <p:nvPicPr>
          <p:cNvPr id="128016" name="Picture 16" descr="http://www.dcud.org.tr/thumber.aspx?src=public/users/32_1.jpg&amp;boy=120&amp;genislik=120"/>
          <p:cNvPicPr>
            <a:picLocks noChangeAspect="1" noChangeArrowheads="1"/>
          </p:cNvPicPr>
          <p:nvPr/>
        </p:nvPicPr>
        <p:blipFill>
          <a:blip r:embed="rId9" cstate="print"/>
          <a:srcRect/>
          <a:stretch>
            <a:fillRect/>
          </a:stretch>
        </p:blipFill>
        <p:spPr bwMode="auto">
          <a:xfrm>
            <a:off x="7452320" y="5085184"/>
            <a:ext cx="1143000" cy="857251"/>
          </a:xfrm>
          <a:prstGeom prst="rect">
            <a:avLst/>
          </a:prstGeom>
          <a:noFill/>
        </p:spPr>
      </p:pic>
      <p:pic>
        <p:nvPicPr>
          <p:cNvPr id="128023" name="Picture 23"/>
          <p:cNvPicPr>
            <a:picLocks noChangeAspect="1" noChangeArrowheads="1"/>
          </p:cNvPicPr>
          <p:nvPr/>
        </p:nvPicPr>
        <p:blipFill>
          <a:blip r:embed="rId10" cstate="print"/>
          <a:srcRect/>
          <a:stretch>
            <a:fillRect/>
          </a:stretch>
        </p:blipFill>
        <p:spPr bwMode="auto">
          <a:xfrm>
            <a:off x="7308304" y="2708920"/>
            <a:ext cx="1488579" cy="436931"/>
          </a:xfrm>
          <a:prstGeom prst="rect">
            <a:avLst/>
          </a:prstGeom>
          <a:noFill/>
          <a:ln w="9525">
            <a:noFill/>
            <a:miter lim="800000"/>
            <a:headEnd/>
            <a:tailEnd/>
          </a:ln>
        </p:spPr>
      </p:pic>
      <p:pic>
        <p:nvPicPr>
          <p:cNvPr id="128025" name="Picture 25" descr="http://www.egemeninsaat.com.tr/participationImages/35/MEGAÇELİK.jpg"/>
          <p:cNvPicPr>
            <a:picLocks noChangeAspect="1" noChangeArrowheads="1"/>
          </p:cNvPicPr>
          <p:nvPr/>
        </p:nvPicPr>
        <p:blipFill>
          <a:blip r:embed="rId11" cstate="print"/>
          <a:srcRect/>
          <a:stretch>
            <a:fillRect/>
          </a:stretch>
        </p:blipFill>
        <p:spPr bwMode="auto">
          <a:xfrm>
            <a:off x="395536" y="3645024"/>
            <a:ext cx="1647825" cy="1171575"/>
          </a:xfrm>
          <a:prstGeom prst="rect">
            <a:avLst/>
          </a:prstGeom>
          <a:noFill/>
        </p:spPr>
      </p:pic>
      <p:sp>
        <p:nvSpPr>
          <p:cNvPr id="128026" name="Rectangle 26"/>
          <p:cNvSpPr>
            <a:spLocks noChangeArrowheads="1"/>
          </p:cNvSpPr>
          <p:nvPr/>
        </p:nvSpPr>
        <p:spPr bwMode="auto">
          <a:xfrm>
            <a:off x="2339752" y="1821735"/>
            <a:ext cx="4680520" cy="38395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lnSpc>
                <a:spcPct val="125000"/>
              </a:lnSpc>
            </a:pPr>
            <a:r>
              <a:rPr lang="tr-TR" sz="1600" dirty="0" smtClean="0"/>
              <a:t>Sosyal anlamda ise; bölgemizde entegre ve haddehane bazlı faaliyet gösteren şirketlerin toplam çalışan sayısı 10.000 civarında iken en direkt olarak 50.000 kişiye istihdam sağlanmaktadır. </a:t>
            </a:r>
          </a:p>
          <a:p>
            <a:pPr algn="just">
              <a:lnSpc>
                <a:spcPct val="125000"/>
              </a:lnSpc>
            </a:pPr>
            <a:endParaRPr lang="tr-TR" sz="600" dirty="0" smtClean="0"/>
          </a:p>
          <a:p>
            <a:pPr algn="just">
              <a:lnSpc>
                <a:spcPct val="125000"/>
              </a:lnSpc>
            </a:pPr>
            <a:r>
              <a:rPr lang="tr-TR" sz="1600" dirty="0" smtClean="0"/>
              <a:t>Bu bağlamda bölgenin ekonomik ve sosyal dengeleri açısından son derece önem arz eden sektörümüz gelecek dönemlerde de gerek yeni yatırmalar gerekse ekonomik anlamında adından sıkça söz ettirmeye devam edecektir.  </a:t>
            </a:r>
          </a:p>
          <a:p>
            <a:pPr marL="0" marR="0" lvl="0" indent="0" algn="just" defTabSz="914400" rtl="0" eaLnBrk="1" fontAlgn="base" latinLnBrk="0" hangingPunct="1">
              <a:lnSpc>
                <a:spcPct val="100000"/>
              </a:lnSpc>
              <a:spcBef>
                <a:spcPct val="0"/>
              </a:spcBef>
              <a:spcAft>
                <a:spcPct val="0"/>
              </a:spcAft>
              <a:buClrTx/>
              <a:buSzTx/>
              <a:buFontTx/>
              <a:buNone/>
              <a:tabLst/>
            </a:pPr>
            <a:endParaRPr lang="tr-TR" sz="1600" dirty="0" smtClean="0"/>
          </a:p>
        </p:txBody>
      </p:sp>
      <p:pic>
        <p:nvPicPr>
          <p:cNvPr id="128028" name="Picture 28" descr="http://demircelik.com.tr/haber_img/yolbulanlogohab05022011.jpg"/>
          <p:cNvPicPr>
            <a:picLocks noChangeAspect="1" noChangeArrowheads="1"/>
          </p:cNvPicPr>
          <p:nvPr/>
        </p:nvPicPr>
        <p:blipFill>
          <a:blip r:embed="rId12" cstate="print"/>
          <a:srcRect/>
          <a:stretch>
            <a:fillRect/>
          </a:stretch>
        </p:blipFill>
        <p:spPr bwMode="auto">
          <a:xfrm>
            <a:off x="3563888" y="764704"/>
            <a:ext cx="2232248" cy="1030645"/>
          </a:xfrm>
          <a:prstGeom prst="rect">
            <a:avLst/>
          </a:prstGeom>
          <a:noFill/>
        </p:spPr>
      </p:pic>
      <p:pic>
        <p:nvPicPr>
          <p:cNvPr id="128030" name="Picture 30" descr="http://www.dcud.org.tr/thumber.aspx?src=public/users/18_1.jpg&amp;boy=120&amp;genislik=200"/>
          <p:cNvPicPr>
            <a:picLocks noChangeAspect="1" noChangeArrowheads="1"/>
          </p:cNvPicPr>
          <p:nvPr/>
        </p:nvPicPr>
        <p:blipFill>
          <a:blip r:embed="rId13" cstate="print"/>
          <a:srcRect/>
          <a:stretch>
            <a:fillRect/>
          </a:stretch>
        </p:blipFill>
        <p:spPr bwMode="auto">
          <a:xfrm>
            <a:off x="179512" y="1052736"/>
            <a:ext cx="1905000" cy="1428750"/>
          </a:xfrm>
          <a:prstGeom prst="rect">
            <a:avLst/>
          </a:prstGeom>
          <a:noFill/>
        </p:spPr>
      </p:pic>
    </p:spTree>
  </p:cSld>
  <p:clrMapOvr>
    <a:masterClrMapping/>
  </p:clrMapOvr>
  <p:transition advClick="0">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0" y="1285860"/>
            <a:ext cx="8786842" cy="4247317"/>
          </a:xfrm>
          <a:prstGeom prst="rect">
            <a:avLst/>
          </a:prstGeom>
          <a:noFill/>
        </p:spPr>
        <p:txBody>
          <a:bodyPr wrap="square">
            <a:spAutoFit/>
          </a:bodyPr>
          <a:lstStyle/>
          <a:p>
            <a:pPr algn="ctr">
              <a:defRPr/>
            </a:pPr>
            <a:r>
              <a:rPr lang="tr-TR" sz="5400" dirty="0" err="1" smtClean="0">
                <a:ln w="17780" cmpd="sng">
                  <a:solidFill>
                    <a:srgbClr val="FFFFFF"/>
                  </a:solidFill>
                  <a:prstDash val="solid"/>
                  <a:miter lim="800000"/>
                </a:ln>
                <a:solidFill>
                  <a:srgbClr val="FF0000"/>
                </a:solidFill>
                <a:effectLst>
                  <a:outerShdw blurRad="50800" algn="tl" rotWithShape="0">
                    <a:srgbClr val="000000"/>
                  </a:outerShdw>
                </a:effectLst>
                <a:latin typeface="Arial" pitchFamily="34" charset="0"/>
              </a:rPr>
              <a:t>Sektörel</a:t>
            </a:r>
            <a:r>
              <a:rPr lang="tr-TR" sz="5400" dirty="0" smtClean="0">
                <a:ln w="17780" cmpd="sng">
                  <a:solidFill>
                    <a:srgbClr val="FFFFFF"/>
                  </a:solidFill>
                  <a:prstDash val="solid"/>
                  <a:miter lim="800000"/>
                </a:ln>
                <a:solidFill>
                  <a:srgbClr val="FF0000"/>
                </a:solidFill>
                <a:effectLst>
                  <a:outerShdw blurRad="50800" algn="tl" rotWithShape="0">
                    <a:srgbClr val="000000"/>
                  </a:outerShdw>
                </a:effectLst>
                <a:latin typeface="Arial" pitchFamily="34" charset="0"/>
              </a:rPr>
              <a:t> Rekabet </a:t>
            </a:r>
          </a:p>
          <a:p>
            <a:pPr algn="ctr">
              <a:defRPr/>
            </a:pPr>
            <a:r>
              <a:rPr lang="tr-TR" sz="5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rPr>
              <a:t>ve </a:t>
            </a:r>
          </a:p>
          <a:p>
            <a:pPr algn="ctr">
              <a:defRPr/>
            </a:pPr>
            <a:r>
              <a:rPr lang="tr-TR" sz="5400" dirty="0" smtClean="0">
                <a:ln w="17780" cmpd="sng">
                  <a:solidFill>
                    <a:srgbClr val="FFFFFF"/>
                  </a:solidFill>
                  <a:prstDash val="solid"/>
                  <a:miter lim="800000"/>
                </a:ln>
                <a:solidFill>
                  <a:schemeClr val="accent2"/>
                </a:solidFill>
                <a:effectLst>
                  <a:outerShdw blurRad="50800" algn="tl" rotWithShape="0">
                    <a:srgbClr val="000000"/>
                  </a:outerShdw>
                </a:effectLst>
                <a:latin typeface="Arial" pitchFamily="34" charset="0"/>
              </a:rPr>
              <a:t>Bölge Demir Çelik </a:t>
            </a:r>
          </a:p>
          <a:p>
            <a:pPr algn="ctr">
              <a:defRPr/>
            </a:pPr>
            <a:r>
              <a:rPr lang="tr-TR" sz="5400" dirty="0" smtClean="0">
                <a:ln w="17780" cmpd="sng">
                  <a:solidFill>
                    <a:srgbClr val="FFFFFF"/>
                  </a:solidFill>
                  <a:prstDash val="solid"/>
                  <a:miter lim="800000"/>
                </a:ln>
                <a:solidFill>
                  <a:schemeClr val="accent2"/>
                </a:solidFill>
                <a:effectLst>
                  <a:outerShdw blurRad="50800" algn="tl" rotWithShape="0">
                    <a:srgbClr val="000000"/>
                  </a:outerShdw>
                </a:effectLst>
                <a:latin typeface="Arial" pitchFamily="34" charset="0"/>
              </a:rPr>
              <a:t>Sektörünün</a:t>
            </a:r>
          </a:p>
          <a:p>
            <a:pPr algn="ctr">
              <a:defRPr/>
            </a:pPr>
            <a:r>
              <a:rPr lang="tr-TR" sz="5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rPr>
              <a:t> </a:t>
            </a:r>
            <a:r>
              <a:rPr lang="tr-TR" sz="5400" dirty="0" smtClean="0">
                <a:ln w="17780" cmpd="sng">
                  <a:solidFill>
                    <a:srgbClr val="FFFFFF"/>
                  </a:solidFill>
                  <a:prstDash val="solid"/>
                  <a:miter lim="800000"/>
                </a:ln>
                <a:solidFill>
                  <a:schemeClr val="accent2"/>
                </a:solidFill>
                <a:effectLst>
                  <a:outerShdw blurRad="50800" algn="tl" rotWithShape="0">
                    <a:srgbClr val="000000"/>
                  </a:outerShdw>
                </a:effectLst>
                <a:latin typeface="Arial" pitchFamily="34" charset="0"/>
              </a:rPr>
              <a:t>Geliştirilmesi</a:t>
            </a:r>
            <a:endParaRPr lang="tr-TR" sz="5400" dirty="0">
              <a:ln w="17780" cmpd="sng">
                <a:solidFill>
                  <a:srgbClr val="FFFFFF"/>
                </a:solidFill>
                <a:prstDash val="solid"/>
                <a:miter lim="800000"/>
              </a:ln>
              <a:solidFill>
                <a:schemeClr val="accent2"/>
              </a:solidFill>
              <a:effectLst>
                <a:outerShdw blurRad="50800" algn="tl" rotWithShape="0">
                  <a:srgbClr val="000000"/>
                </a:outerShdw>
              </a:effectLst>
              <a:latin typeface="Arial" pitchFamily="34" charset="0"/>
            </a:endParaRPr>
          </a:p>
        </p:txBody>
      </p:sp>
      <p:sp>
        <p:nvSpPr>
          <p:cNvPr id="7" name="6 Ay"/>
          <p:cNvSpPr/>
          <p:nvPr/>
        </p:nvSpPr>
        <p:spPr bwMode="auto">
          <a:xfrm rot="2427972">
            <a:off x="-473075" y="-1125538"/>
            <a:ext cx="1993900" cy="3951288"/>
          </a:xfrm>
          <a:prstGeom prst="moon">
            <a:avLst>
              <a:gd name="adj" fmla="val 67154"/>
            </a:avLst>
          </a:prstGeom>
          <a:solidFill>
            <a:schemeClr val="accent6">
              <a:lumMod val="75000"/>
            </a:schemeClr>
          </a:solidFill>
          <a:ln w="12700" cap="flat" cmpd="sng" algn="ctr">
            <a:noFill/>
            <a:prstDash val="solid"/>
            <a:round/>
            <a:headEnd type="none" w="sm" len="sm"/>
            <a:tailEnd type="none" w="sm" len="sm"/>
          </a:ln>
          <a:effectLst/>
        </p:spPr>
        <p:txBody>
          <a:bodyPr/>
          <a:lstStyle/>
          <a:p>
            <a:pPr algn="ctr">
              <a:defRPr/>
            </a:pPr>
            <a:endParaRPr lang="tr-TR" dirty="0"/>
          </a:p>
        </p:txBody>
      </p:sp>
      <p:sp>
        <p:nvSpPr>
          <p:cNvPr id="36868" name="7 Ay"/>
          <p:cNvSpPr>
            <a:spLocks noChangeArrowheads="1"/>
          </p:cNvSpPr>
          <p:nvPr/>
        </p:nvSpPr>
        <p:spPr bwMode="auto">
          <a:xfrm rot="-8331798">
            <a:off x="7588250" y="4014788"/>
            <a:ext cx="2011363" cy="3997325"/>
          </a:xfrm>
          <a:prstGeom prst="moon">
            <a:avLst>
              <a:gd name="adj" fmla="val 67153"/>
            </a:avLst>
          </a:prstGeom>
          <a:solidFill>
            <a:srgbClr val="FF0000"/>
          </a:solidFill>
          <a:ln w="12700" algn="ctr">
            <a:noFill/>
            <a:round/>
            <a:headEnd type="none" w="sm" len="sm"/>
            <a:tailEnd type="none" w="sm" len="sm"/>
          </a:ln>
        </p:spPr>
        <p:txBody>
          <a:bodyPr/>
          <a:lstStyle/>
          <a:p>
            <a:pPr algn="ctr"/>
            <a:endParaRPr lang="tr-TR"/>
          </a:p>
        </p:txBody>
      </p:sp>
    </p:spTree>
  </p:cSld>
  <p:clrMapOvr>
    <a:masterClrMapping/>
  </p:clrMapOvr>
  <p:transition advClick="0">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BÜYÜME ve REKABET EDEBİLİRLİK…..</a:t>
            </a:r>
            <a:endParaRPr lang="en-US" sz="2800" dirty="0">
              <a:solidFill>
                <a:srgbClr val="FFC000"/>
              </a:solidFill>
            </a:endParaRPr>
          </a:p>
        </p:txBody>
      </p:sp>
      <p:sp>
        <p:nvSpPr>
          <p:cNvPr id="14" name="13 Dikdörtgen"/>
          <p:cNvSpPr/>
          <p:nvPr/>
        </p:nvSpPr>
        <p:spPr>
          <a:xfrm>
            <a:off x="357158" y="1000108"/>
            <a:ext cx="8572560" cy="1107996"/>
          </a:xfrm>
          <a:prstGeom prst="rect">
            <a:avLst/>
          </a:prstGeom>
        </p:spPr>
        <p:txBody>
          <a:bodyPr wrap="square">
            <a:spAutoFit/>
          </a:bodyPr>
          <a:lstStyle/>
          <a:p>
            <a:pPr algn="just"/>
            <a:endParaRPr lang="tr-TR" dirty="0" smtClean="0"/>
          </a:p>
          <a:p>
            <a:pPr algn="just"/>
            <a:endParaRPr lang="tr-TR" dirty="0" smtClean="0"/>
          </a:p>
          <a:p>
            <a:pPr algn="just"/>
            <a:r>
              <a:rPr lang="tr-TR" dirty="0" smtClean="0"/>
              <a:t> </a:t>
            </a:r>
            <a:endParaRPr lang="tr-TR" dirty="0"/>
          </a:p>
        </p:txBody>
      </p:sp>
      <p:sp>
        <p:nvSpPr>
          <p:cNvPr id="15" name="14 Metin kutusu"/>
          <p:cNvSpPr txBox="1"/>
          <p:nvPr/>
        </p:nvSpPr>
        <p:spPr>
          <a:xfrm>
            <a:off x="214282" y="6072206"/>
            <a:ext cx="5286412" cy="246221"/>
          </a:xfrm>
          <a:prstGeom prst="rect">
            <a:avLst/>
          </a:prstGeom>
          <a:noFill/>
        </p:spPr>
        <p:txBody>
          <a:bodyPr wrap="square" rtlCol="0">
            <a:spAutoFit/>
          </a:bodyPr>
          <a:lstStyle/>
          <a:p>
            <a:r>
              <a:rPr lang="tr-TR" sz="1000" dirty="0" smtClean="0"/>
              <a:t>* 2012 Dünya Ekonomik Forumu Küresel Rekabetçilik Raporu</a:t>
            </a:r>
            <a:endParaRPr lang="tr-TR" sz="1000" dirty="0"/>
          </a:p>
        </p:txBody>
      </p:sp>
      <p:sp>
        <p:nvSpPr>
          <p:cNvPr id="17" name="16 Dikdörtgen"/>
          <p:cNvSpPr/>
          <p:nvPr/>
        </p:nvSpPr>
        <p:spPr>
          <a:xfrm>
            <a:off x="285720" y="1820938"/>
            <a:ext cx="8572560" cy="1107996"/>
          </a:xfrm>
          <a:prstGeom prst="rect">
            <a:avLst/>
          </a:prstGeom>
        </p:spPr>
        <p:txBody>
          <a:bodyPr wrap="square">
            <a:spAutoFit/>
          </a:bodyPr>
          <a:lstStyle/>
          <a:p>
            <a:pPr algn="just"/>
            <a:r>
              <a:rPr lang="tr-TR" dirty="0" smtClean="0"/>
              <a:t>Türkiye’de büyümenin 2012 yılında % 3,3 seviyesinde olması</a:t>
            </a:r>
          </a:p>
          <a:p>
            <a:pPr algn="just"/>
            <a:r>
              <a:rPr lang="tr-TR" dirty="0" smtClean="0"/>
              <a:t>ve büyümenin 2013 yılında tekrar hız kazanarak %4,6 seviyesine ulaşması beklenmektedir.</a:t>
            </a:r>
            <a:endParaRPr lang="tr-TR" dirty="0"/>
          </a:p>
        </p:txBody>
      </p:sp>
      <p:sp>
        <p:nvSpPr>
          <p:cNvPr id="18" name="17 Metin kutusu"/>
          <p:cNvSpPr txBox="1"/>
          <p:nvPr/>
        </p:nvSpPr>
        <p:spPr>
          <a:xfrm>
            <a:off x="285720" y="3088187"/>
            <a:ext cx="8286808" cy="769441"/>
          </a:xfrm>
          <a:prstGeom prst="rect">
            <a:avLst/>
          </a:prstGeom>
          <a:noFill/>
        </p:spPr>
        <p:txBody>
          <a:bodyPr wrap="square" rtlCol="0">
            <a:spAutoFit/>
          </a:bodyPr>
          <a:lstStyle/>
          <a:p>
            <a:r>
              <a:rPr lang="tr-TR" dirty="0" smtClean="0"/>
              <a:t>Enflasyon oranı olarak da 2012 yılı için %9,2, 2013 yılı içinse %7.2’lik bir öngörüde bulunulmaktadır.  </a:t>
            </a:r>
            <a:endParaRPr lang="tr-TR" dirty="0"/>
          </a:p>
        </p:txBody>
      </p:sp>
      <p:sp>
        <p:nvSpPr>
          <p:cNvPr id="19" name="18 Metin kutusu"/>
          <p:cNvSpPr txBox="1"/>
          <p:nvPr/>
        </p:nvSpPr>
        <p:spPr>
          <a:xfrm>
            <a:off x="285720" y="4088319"/>
            <a:ext cx="8429684" cy="769441"/>
          </a:xfrm>
          <a:prstGeom prst="rect">
            <a:avLst/>
          </a:prstGeom>
          <a:noFill/>
        </p:spPr>
        <p:txBody>
          <a:bodyPr wrap="square" rtlCol="0">
            <a:spAutoFit/>
          </a:bodyPr>
          <a:lstStyle/>
          <a:p>
            <a:r>
              <a:rPr lang="tr-TR" dirty="0" smtClean="0"/>
              <a:t>Türkiye’de işsizlik oranının bu yıl, % 9,5, gelecek yıl ise % 9,1 olacağı tahmin edilmektedir.</a:t>
            </a:r>
            <a:endParaRPr lang="tr-TR" dirty="0"/>
          </a:p>
        </p:txBody>
      </p:sp>
      <p:sp>
        <p:nvSpPr>
          <p:cNvPr id="20" name="19 Metin kutusu"/>
          <p:cNvSpPr txBox="1"/>
          <p:nvPr/>
        </p:nvSpPr>
        <p:spPr>
          <a:xfrm>
            <a:off x="214282" y="1000108"/>
            <a:ext cx="8286808" cy="769441"/>
          </a:xfrm>
          <a:prstGeom prst="rect">
            <a:avLst/>
          </a:prstGeom>
          <a:noFill/>
        </p:spPr>
        <p:txBody>
          <a:bodyPr wrap="square" rtlCol="0">
            <a:spAutoFit/>
          </a:bodyPr>
          <a:lstStyle/>
          <a:p>
            <a:pPr algn="just"/>
            <a:r>
              <a:rPr lang="tr-TR" dirty="0" smtClean="0"/>
              <a:t>* Ekonomik İşbirliği Kalkınma ve İşbirliği Teşkilatı OECD’ye göre;</a:t>
            </a:r>
            <a:endParaRPr lang="tr-TR" dirty="0"/>
          </a:p>
        </p:txBody>
      </p:sp>
    </p:spTree>
  </p:cSld>
  <p:clrMapOvr>
    <a:masterClrMapping/>
  </p:clrMapOvr>
  <p:transition advClick="0">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10 Yuvarlatılmış Çapraz Köşeli Dikdörtgen"/>
          <p:cNvSpPr/>
          <p:nvPr/>
        </p:nvSpPr>
        <p:spPr bwMode="auto">
          <a:xfrm flipH="1">
            <a:off x="755576" y="1052736"/>
            <a:ext cx="7992888" cy="4968552"/>
          </a:xfrm>
          <a:prstGeom prst="round2DiagRect">
            <a:avLst/>
          </a:prstGeom>
          <a:solidFill>
            <a:schemeClr val="accent3">
              <a:lumMod val="85000"/>
            </a:schemeClr>
          </a:solidFill>
          <a:ln w="12700" cap="flat" cmpd="sng" algn="ctr">
            <a:no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tr-TR" sz="2200" b="1" i="0" u="none" strike="noStrike" cap="none" normalizeH="0" baseline="0" dirty="0" smtClean="0">
              <a:ln>
                <a:noFill/>
              </a:ln>
              <a:solidFill>
                <a:schemeClr val="tx2"/>
              </a:solidFill>
              <a:effectLst/>
              <a:latin typeface="Arial" charset="0"/>
            </a:endParaRPr>
          </a:p>
        </p:txBody>
      </p:sp>
      <p:sp>
        <p:nvSpPr>
          <p:cNvPr id="11266"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dirty="0"/>
          </a:p>
        </p:txBody>
      </p:sp>
      <p:sp>
        <p:nvSpPr>
          <p:cNvPr id="11267" name="Rectangle 4"/>
          <p:cNvSpPr>
            <a:spLocks noChangeArrowheads="1"/>
          </p:cNvSpPr>
          <p:nvPr/>
        </p:nvSpPr>
        <p:spPr bwMode="auto">
          <a:xfrm>
            <a:off x="928662" y="1214422"/>
            <a:ext cx="7456912" cy="4357718"/>
          </a:xfrm>
          <a:prstGeom prst="rect">
            <a:avLst/>
          </a:prstGeom>
          <a:noFill/>
          <a:ln w="9525">
            <a:noFill/>
            <a:miter lim="800000"/>
            <a:headEnd/>
            <a:tailEnd/>
          </a:ln>
        </p:spPr>
        <p:txBody>
          <a:bodyPr/>
          <a:lstStyle/>
          <a:p>
            <a:pPr marL="609600" indent="-609600">
              <a:lnSpc>
                <a:spcPct val="200000"/>
              </a:lnSpc>
              <a:spcBef>
                <a:spcPct val="20000"/>
              </a:spcBef>
              <a:buFont typeface="Arial" pitchFamily="34" charset="0"/>
              <a:buChar char="•"/>
            </a:pPr>
            <a:r>
              <a:rPr lang="tr-TR" dirty="0" err="1" smtClean="0">
                <a:solidFill>
                  <a:schemeClr val="tx1"/>
                </a:solidFill>
                <a:cs typeface="Arial" charset="0"/>
              </a:rPr>
              <a:t>Yolbulan</a:t>
            </a:r>
            <a:r>
              <a:rPr lang="tr-TR" dirty="0" smtClean="0">
                <a:solidFill>
                  <a:schemeClr val="tx1"/>
                </a:solidFill>
                <a:cs typeface="Arial" charset="0"/>
              </a:rPr>
              <a:t> </a:t>
            </a:r>
            <a:r>
              <a:rPr lang="tr-TR" dirty="0">
                <a:solidFill>
                  <a:schemeClr val="tx1"/>
                </a:solidFill>
                <a:cs typeface="Arial" charset="0"/>
              </a:rPr>
              <a:t>- </a:t>
            </a:r>
            <a:r>
              <a:rPr lang="tr-TR" dirty="0" err="1">
                <a:solidFill>
                  <a:schemeClr val="tx1"/>
                </a:solidFill>
                <a:cs typeface="Arial" charset="0"/>
              </a:rPr>
              <a:t>Baştuğ</a:t>
            </a:r>
            <a:r>
              <a:rPr lang="tr-TR" dirty="0">
                <a:solidFill>
                  <a:schemeClr val="tx1"/>
                </a:solidFill>
                <a:cs typeface="Arial" charset="0"/>
              </a:rPr>
              <a:t> </a:t>
            </a:r>
            <a:r>
              <a:rPr lang="tr-TR" dirty="0" err="1" smtClean="0">
                <a:solidFill>
                  <a:schemeClr val="tx1"/>
                </a:solidFill>
                <a:cs typeface="Arial" charset="0"/>
              </a:rPr>
              <a:t>Metalurji</a:t>
            </a:r>
            <a:r>
              <a:rPr lang="tr-TR" dirty="0" smtClean="0">
                <a:solidFill>
                  <a:schemeClr val="tx1"/>
                </a:solidFill>
                <a:cs typeface="Arial" charset="0"/>
              </a:rPr>
              <a:t> </a:t>
            </a:r>
            <a:r>
              <a:rPr lang="tr-TR" dirty="0">
                <a:solidFill>
                  <a:schemeClr val="tx1"/>
                </a:solidFill>
                <a:cs typeface="Arial" charset="0"/>
              </a:rPr>
              <a:t>San. A.Ş</a:t>
            </a:r>
            <a:r>
              <a:rPr lang="tr-TR" dirty="0" smtClean="0">
                <a:solidFill>
                  <a:schemeClr val="tx1"/>
                </a:solidFill>
                <a:cs typeface="Arial" charset="0"/>
              </a:rPr>
              <a:t>. Hakkında</a:t>
            </a:r>
          </a:p>
          <a:p>
            <a:pPr marL="609600" indent="-609600">
              <a:lnSpc>
                <a:spcPct val="200000"/>
              </a:lnSpc>
              <a:spcBef>
                <a:spcPct val="20000"/>
              </a:spcBef>
              <a:buFont typeface="Arial" pitchFamily="34" charset="0"/>
              <a:buChar char="•"/>
            </a:pPr>
            <a:r>
              <a:rPr lang="tr-TR" dirty="0" smtClean="0">
                <a:solidFill>
                  <a:schemeClr val="tx1"/>
                </a:solidFill>
                <a:cs typeface="Arial" charset="0"/>
              </a:rPr>
              <a:t> Bölge Demir Çelik Sektörü ve Ülke İçin Önemi</a:t>
            </a:r>
            <a:endParaRPr lang="tr-TR" dirty="0">
              <a:solidFill>
                <a:schemeClr val="tx1"/>
              </a:solidFill>
              <a:cs typeface="Arial" charset="0"/>
            </a:endParaRPr>
          </a:p>
          <a:p>
            <a:pPr marL="609600" indent="-609600">
              <a:lnSpc>
                <a:spcPct val="200000"/>
              </a:lnSpc>
              <a:spcBef>
                <a:spcPct val="20000"/>
              </a:spcBef>
              <a:buFont typeface="Arial" pitchFamily="34" charset="0"/>
              <a:buChar char="•"/>
            </a:pPr>
            <a:r>
              <a:rPr lang="tr-TR" dirty="0" smtClean="0">
                <a:solidFill>
                  <a:schemeClr val="tx1"/>
                </a:solidFill>
                <a:cs typeface="Arial" charset="0"/>
              </a:rPr>
              <a:t> </a:t>
            </a:r>
            <a:r>
              <a:rPr lang="tr-TR" dirty="0" err="1" smtClean="0">
                <a:solidFill>
                  <a:schemeClr val="tx1"/>
                </a:solidFill>
                <a:cs typeface="Arial" charset="0"/>
              </a:rPr>
              <a:t>Sektörel</a:t>
            </a:r>
            <a:r>
              <a:rPr lang="tr-TR" dirty="0" smtClean="0">
                <a:solidFill>
                  <a:schemeClr val="tx1"/>
                </a:solidFill>
                <a:cs typeface="Arial" charset="0"/>
              </a:rPr>
              <a:t> Rekabet ve Bölge Demir  Çelik Sektöründe Geliştirilmesi Gerekli Alanlar</a:t>
            </a:r>
          </a:p>
          <a:p>
            <a:pPr marL="609600" indent="-609600">
              <a:lnSpc>
                <a:spcPct val="200000"/>
              </a:lnSpc>
              <a:spcBef>
                <a:spcPct val="20000"/>
              </a:spcBef>
              <a:buFont typeface="Arial" pitchFamily="34" charset="0"/>
              <a:buChar char="•"/>
            </a:pPr>
            <a:r>
              <a:rPr lang="tr-TR" dirty="0" smtClean="0">
                <a:solidFill>
                  <a:schemeClr val="tx1"/>
                </a:solidFill>
                <a:cs typeface="Arial" charset="0"/>
              </a:rPr>
              <a:t>Sonuç</a:t>
            </a:r>
            <a:endParaRPr lang="en-US" dirty="0">
              <a:solidFill>
                <a:schemeClr val="tx1"/>
              </a:solidFill>
              <a:cs typeface="Arial" charset="0"/>
            </a:endParaRPr>
          </a:p>
        </p:txBody>
      </p:sp>
      <p:sp>
        <p:nvSpPr>
          <p:cNvPr id="11268" name="Rectangle 4"/>
          <p:cNvSpPr>
            <a:spLocks noChangeArrowheads="1"/>
          </p:cNvSpPr>
          <p:nvPr/>
        </p:nvSpPr>
        <p:spPr bwMode="auto">
          <a:xfrm>
            <a:off x="1476375" y="-71438"/>
            <a:ext cx="766762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                     GÜNDEM</a:t>
            </a:r>
            <a:endParaRPr lang="en-US" sz="2800" dirty="0">
              <a:solidFill>
                <a:srgbClr val="FFC000"/>
              </a:solidFill>
            </a:endParaRPr>
          </a:p>
        </p:txBody>
      </p:sp>
      <p:sp>
        <p:nvSpPr>
          <p:cNvPr id="10" name="9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dirty="0"/>
          </a:p>
        </p:txBody>
      </p:sp>
      <p:pic>
        <p:nvPicPr>
          <p:cNvPr id="11273" name="10 Resim" descr="logo.png"/>
          <p:cNvPicPr>
            <a:picLocks noChangeAspect="1"/>
          </p:cNvPicPr>
          <p:nvPr/>
        </p:nvPicPr>
        <p:blipFill>
          <a:blip r:embed="rId3" cstate="print"/>
          <a:srcRect/>
          <a:stretch>
            <a:fillRect/>
          </a:stretch>
        </p:blipFill>
        <p:spPr bwMode="auto">
          <a:xfrm>
            <a:off x="0" y="0"/>
            <a:ext cx="1685925" cy="719138"/>
          </a:xfrm>
          <a:prstGeom prst="rect">
            <a:avLst/>
          </a:prstGeom>
          <a:noFill/>
          <a:ln w="9525">
            <a:noFill/>
            <a:miter lim="800000"/>
            <a:headEnd/>
            <a:tailEnd/>
          </a:ln>
        </p:spPr>
      </p:pic>
      <p:pic>
        <p:nvPicPr>
          <p:cNvPr id="70658" name="Picture 2"/>
          <p:cNvPicPr>
            <a:picLocks noChangeAspect="1" noChangeArrowheads="1"/>
          </p:cNvPicPr>
          <p:nvPr/>
        </p:nvPicPr>
        <p:blipFill>
          <a:blip r:embed="rId4" cstate="print"/>
          <a:srcRect/>
          <a:stretch>
            <a:fillRect/>
          </a:stretch>
        </p:blipFill>
        <p:spPr bwMode="auto">
          <a:xfrm>
            <a:off x="0" y="6419850"/>
            <a:ext cx="9144000" cy="438150"/>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BÜYÜME ve REKABET EDEBİLİRLİK…..</a:t>
            </a:r>
            <a:endParaRPr lang="en-US" sz="2800" dirty="0">
              <a:solidFill>
                <a:srgbClr val="FFC000"/>
              </a:solidFill>
            </a:endParaRPr>
          </a:p>
        </p:txBody>
      </p:sp>
      <p:sp>
        <p:nvSpPr>
          <p:cNvPr id="14" name="13 Dikdörtgen"/>
          <p:cNvSpPr/>
          <p:nvPr/>
        </p:nvSpPr>
        <p:spPr>
          <a:xfrm>
            <a:off x="357158" y="1000108"/>
            <a:ext cx="8572560" cy="1107996"/>
          </a:xfrm>
          <a:prstGeom prst="rect">
            <a:avLst/>
          </a:prstGeom>
        </p:spPr>
        <p:txBody>
          <a:bodyPr wrap="square">
            <a:spAutoFit/>
          </a:bodyPr>
          <a:lstStyle/>
          <a:p>
            <a:pPr algn="just"/>
            <a:endParaRPr lang="tr-TR" dirty="0" smtClean="0"/>
          </a:p>
          <a:p>
            <a:pPr algn="just"/>
            <a:endParaRPr lang="tr-TR" dirty="0" smtClean="0"/>
          </a:p>
          <a:p>
            <a:pPr algn="just"/>
            <a:r>
              <a:rPr lang="tr-TR" dirty="0" smtClean="0"/>
              <a:t> </a:t>
            </a:r>
            <a:endParaRPr lang="tr-TR" dirty="0"/>
          </a:p>
        </p:txBody>
      </p:sp>
      <p:sp>
        <p:nvSpPr>
          <p:cNvPr id="15" name="14 Metin kutusu"/>
          <p:cNvSpPr txBox="1"/>
          <p:nvPr/>
        </p:nvSpPr>
        <p:spPr>
          <a:xfrm>
            <a:off x="214282" y="6072206"/>
            <a:ext cx="5286412" cy="246221"/>
          </a:xfrm>
          <a:prstGeom prst="rect">
            <a:avLst/>
          </a:prstGeom>
          <a:noFill/>
        </p:spPr>
        <p:txBody>
          <a:bodyPr wrap="square" rtlCol="0">
            <a:spAutoFit/>
          </a:bodyPr>
          <a:lstStyle/>
          <a:p>
            <a:r>
              <a:rPr lang="tr-TR" sz="1000" dirty="0" smtClean="0"/>
              <a:t>* 2012 Dünya Ekonomik Forumu Küresel Rekabetçilik Raporu</a:t>
            </a:r>
            <a:endParaRPr lang="tr-TR" sz="1000" dirty="0"/>
          </a:p>
        </p:txBody>
      </p:sp>
      <p:sp>
        <p:nvSpPr>
          <p:cNvPr id="21" name="20 Metin kutusu"/>
          <p:cNvSpPr txBox="1"/>
          <p:nvPr/>
        </p:nvSpPr>
        <p:spPr>
          <a:xfrm>
            <a:off x="285720" y="857232"/>
            <a:ext cx="8358246" cy="1015663"/>
          </a:xfrm>
          <a:prstGeom prst="rect">
            <a:avLst/>
          </a:prstGeom>
          <a:noFill/>
        </p:spPr>
        <p:txBody>
          <a:bodyPr wrap="square" rtlCol="0">
            <a:spAutoFit/>
          </a:bodyPr>
          <a:lstStyle/>
          <a:p>
            <a:pPr algn="just"/>
            <a:r>
              <a:rPr lang="tr-TR" sz="2000" dirty="0" smtClean="0"/>
              <a:t>OECD raporuna göre göre iş piyasasında ve üretimde </a:t>
            </a:r>
            <a:r>
              <a:rPr lang="tr-TR" sz="2000" dirty="0" smtClean="0">
                <a:solidFill>
                  <a:srgbClr val="FF0000"/>
                </a:solidFill>
              </a:rPr>
              <a:t>yapısal reformların hızlandırılmasının,</a:t>
            </a:r>
            <a:r>
              <a:rPr lang="tr-TR" sz="2000" dirty="0" smtClean="0"/>
              <a:t> enflasyon üzerindeki baskıları azaltacağı ifade edilmiştir.</a:t>
            </a:r>
            <a:endParaRPr lang="tr-TR" sz="2000" dirty="0"/>
          </a:p>
        </p:txBody>
      </p:sp>
      <p:sp>
        <p:nvSpPr>
          <p:cNvPr id="16" name="15 Metin kutusu"/>
          <p:cNvSpPr txBox="1"/>
          <p:nvPr/>
        </p:nvSpPr>
        <p:spPr>
          <a:xfrm>
            <a:off x="357158" y="2000240"/>
            <a:ext cx="8358246" cy="4093428"/>
          </a:xfrm>
          <a:prstGeom prst="rect">
            <a:avLst/>
          </a:prstGeom>
          <a:noFill/>
        </p:spPr>
        <p:txBody>
          <a:bodyPr wrap="square" rtlCol="0">
            <a:spAutoFit/>
          </a:bodyPr>
          <a:lstStyle/>
          <a:p>
            <a:pPr algn="just"/>
            <a:r>
              <a:rPr lang="tr-TR" sz="2000" dirty="0" smtClean="0"/>
              <a:t>Bu reformlar; </a:t>
            </a:r>
          </a:p>
          <a:p>
            <a:pPr algn="just"/>
            <a:endParaRPr lang="tr-TR" sz="2000" dirty="0" smtClean="0"/>
          </a:p>
          <a:p>
            <a:pPr algn="just">
              <a:buFont typeface="Arial" pitchFamily="34" charset="0"/>
              <a:buChar char="•"/>
            </a:pPr>
            <a:r>
              <a:rPr lang="tr-TR" sz="2000" dirty="0" smtClean="0"/>
              <a:t> Çalışma hayatı koşulları, </a:t>
            </a:r>
          </a:p>
          <a:p>
            <a:pPr algn="just"/>
            <a:endParaRPr lang="tr-TR" sz="2000" dirty="0" smtClean="0"/>
          </a:p>
          <a:p>
            <a:pPr algn="just">
              <a:buFont typeface="Arial" pitchFamily="34" charset="0"/>
              <a:buChar char="•"/>
            </a:pPr>
            <a:r>
              <a:rPr lang="tr-TR" sz="2000" dirty="0" smtClean="0"/>
              <a:t> Emeklilik düzenlemeleri, </a:t>
            </a:r>
          </a:p>
          <a:p>
            <a:pPr algn="just"/>
            <a:endParaRPr lang="tr-TR" sz="2000" dirty="0" smtClean="0"/>
          </a:p>
          <a:p>
            <a:pPr algn="just">
              <a:buFont typeface="Arial" pitchFamily="34" charset="0"/>
              <a:buChar char="•"/>
            </a:pPr>
            <a:r>
              <a:rPr lang="tr-TR" sz="2000" dirty="0" smtClean="0"/>
              <a:t> Vergi, </a:t>
            </a:r>
          </a:p>
          <a:p>
            <a:pPr algn="just"/>
            <a:endParaRPr lang="tr-TR" sz="2000" dirty="0" smtClean="0"/>
          </a:p>
          <a:p>
            <a:pPr algn="just">
              <a:buFont typeface="Arial" pitchFamily="34" charset="0"/>
              <a:buChar char="•"/>
            </a:pPr>
            <a:r>
              <a:rPr lang="tr-TR" sz="2000" dirty="0" smtClean="0"/>
              <a:t> İşsizlik, </a:t>
            </a:r>
          </a:p>
          <a:p>
            <a:pPr algn="just"/>
            <a:endParaRPr lang="tr-TR" sz="2000" dirty="0" smtClean="0"/>
          </a:p>
          <a:p>
            <a:pPr algn="just">
              <a:buFont typeface="Arial" pitchFamily="34" charset="0"/>
              <a:buChar char="•"/>
            </a:pPr>
            <a:r>
              <a:rPr lang="tr-TR" sz="2000" dirty="0" smtClean="0"/>
              <a:t> Katma değeri yüksek olan alanlara yatırım,</a:t>
            </a:r>
          </a:p>
          <a:p>
            <a:pPr algn="just">
              <a:buFont typeface="Arial" pitchFamily="34" charset="0"/>
              <a:buChar char="•"/>
            </a:pPr>
            <a:endParaRPr lang="tr-TR" sz="2000" dirty="0" smtClean="0"/>
          </a:p>
          <a:p>
            <a:pPr algn="just">
              <a:buFont typeface="Arial" pitchFamily="34" charset="0"/>
              <a:buChar char="•"/>
            </a:pPr>
            <a:r>
              <a:rPr lang="tr-TR" sz="2000" dirty="0" smtClean="0"/>
              <a:t> Teşvik paketi gibi unsurlar yer almaktadır</a:t>
            </a:r>
            <a:endParaRPr lang="tr-TR" sz="2000" dirty="0"/>
          </a:p>
        </p:txBody>
      </p:sp>
    </p:spTree>
  </p:cSld>
  <p:clrMapOvr>
    <a:masterClrMapping/>
  </p:clrMapOvr>
  <p:transition advClick="0">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BÜYÜME ve REKABET EDEBİLİRLİK…..</a:t>
            </a:r>
            <a:endParaRPr lang="en-US" sz="2800" dirty="0">
              <a:solidFill>
                <a:srgbClr val="FFC000"/>
              </a:solidFill>
            </a:endParaRPr>
          </a:p>
        </p:txBody>
      </p:sp>
      <p:sp>
        <p:nvSpPr>
          <p:cNvPr id="14" name="13 Dikdörtgen"/>
          <p:cNvSpPr/>
          <p:nvPr/>
        </p:nvSpPr>
        <p:spPr>
          <a:xfrm>
            <a:off x="357158" y="1000108"/>
            <a:ext cx="8572560" cy="1107996"/>
          </a:xfrm>
          <a:prstGeom prst="rect">
            <a:avLst/>
          </a:prstGeom>
        </p:spPr>
        <p:txBody>
          <a:bodyPr wrap="square">
            <a:spAutoFit/>
          </a:bodyPr>
          <a:lstStyle/>
          <a:p>
            <a:pPr algn="just"/>
            <a:endParaRPr lang="tr-TR" dirty="0" smtClean="0"/>
          </a:p>
          <a:p>
            <a:pPr algn="just"/>
            <a:endParaRPr lang="tr-TR" dirty="0" smtClean="0"/>
          </a:p>
          <a:p>
            <a:pPr algn="just"/>
            <a:r>
              <a:rPr lang="tr-TR" dirty="0" smtClean="0"/>
              <a:t> </a:t>
            </a:r>
            <a:endParaRPr lang="tr-TR" dirty="0"/>
          </a:p>
        </p:txBody>
      </p:sp>
      <p:sp>
        <p:nvSpPr>
          <p:cNvPr id="15" name="14 Metin kutusu"/>
          <p:cNvSpPr txBox="1"/>
          <p:nvPr/>
        </p:nvSpPr>
        <p:spPr>
          <a:xfrm>
            <a:off x="214282" y="6072206"/>
            <a:ext cx="5286412" cy="246221"/>
          </a:xfrm>
          <a:prstGeom prst="rect">
            <a:avLst/>
          </a:prstGeom>
          <a:noFill/>
        </p:spPr>
        <p:txBody>
          <a:bodyPr wrap="square" rtlCol="0">
            <a:spAutoFit/>
          </a:bodyPr>
          <a:lstStyle/>
          <a:p>
            <a:r>
              <a:rPr lang="tr-TR" sz="1000" dirty="0" smtClean="0"/>
              <a:t>* 2012 Dünya Ekonomik Forumu Küresel Rekabetçilik Raporu</a:t>
            </a:r>
            <a:endParaRPr lang="tr-TR" sz="1000" dirty="0"/>
          </a:p>
        </p:txBody>
      </p:sp>
      <p:sp>
        <p:nvSpPr>
          <p:cNvPr id="16" name="15 Dikdörtgen"/>
          <p:cNvSpPr/>
          <p:nvPr/>
        </p:nvSpPr>
        <p:spPr>
          <a:xfrm>
            <a:off x="214282" y="1071546"/>
            <a:ext cx="8715436" cy="5170646"/>
          </a:xfrm>
          <a:prstGeom prst="rect">
            <a:avLst/>
          </a:prstGeom>
        </p:spPr>
        <p:txBody>
          <a:bodyPr wrap="square">
            <a:spAutoFit/>
          </a:bodyPr>
          <a:lstStyle/>
          <a:p>
            <a:pPr algn="just"/>
            <a:r>
              <a:rPr lang="tr-TR" dirty="0" smtClean="0"/>
              <a:t>Dünya Ekonomik Forumu (WEF) tarafından her yıl yayınlanan “Küresel Rekabetçilik Raporu”nda Türkiye;</a:t>
            </a:r>
          </a:p>
          <a:p>
            <a:pPr algn="just"/>
            <a:endParaRPr lang="tr-TR" dirty="0" smtClean="0"/>
          </a:p>
          <a:p>
            <a:pPr algn="just"/>
            <a:r>
              <a:rPr lang="tr-TR" dirty="0" smtClean="0"/>
              <a:t>•  </a:t>
            </a:r>
            <a:r>
              <a:rPr lang="tr-TR" i="1" dirty="0" smtClean="0"/>
              <a:t>2009-2010</a:t>
            </a:r>
            <a:r>
              <a:rPr lang="tr-TR" dirty="0" smtClean="0"/>
              <a:t>’da, 133 ülke arasında 61. sırada yer almıştır, </a:t>
            </a:r>
          </a:p>
          <a:p>
            <a:pPr algn="just"/>
            <a:r>
              <a:rPr lang="tr-TR" dirty="0" smtClean="0"/>
              <a:t>(verimlilikten </a:t>
            </a:r>
            <a:r>
              <a:rPr lang="tr-TR" dirty="0" err="1" smtClean="0"/>
              <a:t>inovasyona</a:t>
            </a:r>
            <a:r>
              <a:rPr lang="tr-TR" dirty="0" smtClean="0"/>
              <a:t> geçiş grubu)</a:t>
            </a:r>
          </a:p>
          <a:p>
            <a:pPr algn="just"/>
            <a:endParaRPr lang="tr-TR" dirty="0" smtClean="0"/>
          </a:p>
          <a:p>
            <a:pPr algn="just"/>
            <a:r>
              <a:rPr lang="tr-TR" dirty="0" smtClean="0"/>
              <a:t>• </a:t>
            </a:r>
            <a:r>
              <a:rPr lang="tr-TR" i="1" dirty="0" smtClean="0"/>
              <a:t>2010-2011</a:t>
            </a:r>
            <a:r>
              <a:rPr lang="tr-TR" dirty="0" smtClean="0"/>
              <a:t>’de, bu kez 139 ülke içinde yine 61. olarak yerini korumuştur, (verimlilik grubu )</a:t>
            </a:r>
          </a:p>
          <a:p>
            <a:pPr algn="just"/>
            <a:endParaRPr lang="tr-TR" dirty="0" smtClean="0"/>
          </a:p>
          <a:p>
            <a:pPr algn="just"/>
            <a:r>
              <a:rPr lang="tr-TR" dirty="0" smtClean="0"/>
              <a:t>•  </a:t>
            </a:r>
            <a:r>
              <a:rPr lang="tr-TR" i="1" dirty="0" smtClean="0"/>
              <a:t>2011-2012</a:t>
            </a:r>
            <a:r>
              <a:rPr lang="tr-TR" dirty="0" smtClean="0"/>
              <a:t>’de ise 142 ülke arasında 59. sıraya yükselmiştir. (verimlilikten </a:t>
            </a:r>
            <a:r>
              <a:rPr lang="tr-TR" dirty="0" err="1" smtClean="0"/>
              <a:t>inovasyona</a:t>
            </a:r>
            <a:r>
              <a:rPr lang="tr-TR" dirty="0" smtClean="0"/>
              <a:t> geçiş grubu)</a:t>
            </a:r>
          </a:p>
          <a:p>
            <a:pPr algn="just"/>
            <a:endParaRPr lang="tr-TR" dirty="0" smtClean="0"/>
          </a:p>
          <a:p>
            <a:pPr algn="just"/>
            <a:r>
              <a:rPr lang="tr-TR" dirty="0" smtClean="0"/>
              <a:t>• </a:t>
            </a:r>
            <a:r>
              <a:rPr lang="tr-TR" i="1" dirty="0" smtClean="0"/>
              <a:t>2012-2013</a:t>
            </a:r>
            <a:r>
              <a:rPr lang="tr-TR" dirty="0" smtClean="0"/>
              <a:t> sıralamasında ise bir önceki yıla göre 16 sıra yükselerek ve puanını da 4.3’den 4.5’e yükselterek </a:t>
            </a:r>
            <a:r>
              <a:rPr lang="tr-TR" dirty="0" smtClean="0">
                <a:solidFill>
                  <a:srgbClr val="FF0000"/>
                </a:solidFill>
              </a:rPr>
              <a:t>144 ülke arasından 43. sırayı almıştır.</a:t>
            </a:r>
            <a:endParaRPr lang="tr-TR" dirty="0">
              <a:solidFill>
                <a:srgbClr val="FF0000"/>
              </a:solidFill>
            </a:endParaRPr>
          </a:p>
        </p:txBody>
      </p:sp>
    </p:spTree>
  </p:cSld>
  <p:clrMapOvr>
    <a:masterClrMapping/>
  </p:clrMapOvr>
  <p:transition advClick="0">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BÜYÜME ve REKABET EDEBİLİRLİK…..</a:t>
            </a:r>
            <a:endParaRPr lang="en-US" sz="2800" dirty="0">
              <a:solidFill>
                <a:srgbClr val="FFC000"/>
              </a:solidFill>
            </a:endParaRPr>
          </a:p>
        </p:txBody>
      </p:sp>
      <p:sp>
        <p:nvSpPr>
          <p:cNvPr id="14" name="13 Dikdörtgen"/>
          <p:cNvSpPr/>
          <p:nvPr/>
        </p:nvSpPr>
        <p:spPr>
          <a:xfrm>
            <a:off x="357158" y="1774346"/>
            <a:ext cx="8572560" cy="4154984"/>
          </a:xfrm>
          <a:prstGeom prst="rect">
            <a:avLst/>
          </a:prstGeom>
        </p:spPr>
        <p:txBody>
          <a:bodyPr wrap="square">
            <a:spAutoFit/>
          </a:bodyPr>
          <a:lstStyle/>
          <a:p>
            <a:pPr algn="just"/>
            <a:r>
              <a:rPr lang="tr-TR" dirty="0" smtClean="0"/>
              <a:t>*Türkiye; söz konusu 144 ülke içinde, kişi başına düşen GSYH açısından 53. sırada, yani </a:t>
            </a:r>
            <a:r>
              <a:rPr lang="tr-TR" u="sng" dirty="0" smtClean="0">
                <a:solidFill>
                  <a:srgbClr val="FF0000"/>
                </a:solidFill>
              </a:rPr>
              <a:t>“orta gelirli ülkeler”</a:t>
            </a:r>
            <a:r>
              <a:rPr lang="tr-TR" dirty="0" smtClean="0">
                <a:solidFill>
                  <a:srgbClr val="FF0000"/>
                </a:solidFill>
              </a:rPr>
              <a:t> </a:t>
            </a:r>
            <a:r>
              <a:rPr lang="tr-TR" dirty="0" smtClean="0"/>
              <a:t>içinde bulunmaktadır.</a:t>
            </a:r>
          </a:p>
          <a:p>
            <a:pPr algn="just"/>
            <a:endParaRPr lang="tr-TR" dirty="0" smtClean="0"/>
          </a:p>
          <a:p>
            <a:pPr algn="just"/>
            <a:endParaRPr lang="tr-TR" dirty="0" smtClean="0"/>
          </a:p>
          <a:p>
            <a:pPr algn="just"/>
            <a:r>
              <a:rPr lang="tr-TR" dirty="0" smtClean="0"/>
              <a:t>Rekabetçilikte; kişi başına düşen gelir düzeyimizin üzerinde bir performans göstermiş olmamız, orta gelir tuzağına yakalanmadan daha üst gelir seviyelerine çıkmak adına bir fırsatı da beraberinde getirmektedir.</a:t>
            </a:r>
          </a:p>
          <a:p>
            <a:pPr algn="just"/>
            <a:endParaRPr lang="tr-TR" dirty="0" smtClean="0"/>
          </a:p>
          <a:p>
            <a:pPr algn="just"/>
            <a:endParaRPr lang="tr-TR" dirty="0" smtClean="0"/>
          </a:p>
          <a:p>
            <a:pPr algn="just"/>
            <a:r>
              <a:rPr lang="tr-TR" dirty="0" smtClean="0"/>
              <a:t> </a:t>
            </a:r>
            <a:endParaRPr lang="tr-TR" dirty="0"/>
          </a:p>
        </p:txBody>
      </p:sp>
      <p:sp>
        <p:nvSpPr>
          <p:cNvPr id="15" name="14 Metin kutusu"/>
          <p:cNvSpPr txBox="1"/>
          <p:nvPr/>
        </p:nvSpPr>
        <p:spPr>
          <a:xfrm>
            <a:off x="214282" y="6072206"/>
            <a:ext cx="5286412" cy="246221"/>
          </a:xfrm>
          <a:prstGeom prst="rect">
            <a:avLst/>
          </a:prstGeom>
          <a:noFill/>
        </p:spPr>
        <p:txBody>
          <a:bodyPr wrap="square" rtlCol="0">
            <a:spAutoFit/>
          </a:bodyPr>
          <a:lstStyle/>
          <a:p>
            <a:r>
              <a:rPr lang="tr-TR" sz="1000" dirty="0" smtClean="0"/>
              <a:t>* 2012 Dünya Ekonomik Forumu Küresel Rekabetçilik Raporu</a:t>
            </a:r>
            <a:endParaRPr lang="tr-TR" sz="1000" dirty="0"/>
          </a:p>
        </p:txBody>
      </p:sp>
    </p:spTree>
  </p:cSld>
  <p:clrMapOvr>
    <a:masterClrMapping/>
  </p:clrMapOvr>
  <p:transition advClick="0">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BÜYÜME ve REKABET EDEBİLİRLİK…..</a:t>
            </a:r>
            <a:endParaRPr lang="en-US" sz="2800" dirty="0">
              <a:solidFill>
                <a:srgbClr val="FFC000"/>
              </a:solidFill>
            </a:endParaRPr>
          </a:p>
        </p:txBody>
      </p:sp>
      <p:sp>
        <p:nvSpPr>
          <p:cNvPr id="15" name="14 Metin kutusu"/>
          <p:cNvSpPr txBox="1"/>
          <p:nvPr/>
        </p:nvSpPr>
        <p:spPr>
          <a:xfrm>
            <a:off x="214282" y="6072206"/>
            <a:ext cx="5286412" cy="246221"/>
          </a:xfrm>
          <a:prstGeom prst="rect">
            <a:avLst/>
          </a:prstGeom>
          <a:noFill/>
        </p:spPr>
        <p:txBody>
          <a:bodyPr wrap="square" rtlCol="0">
            <a:spAutoFit/>
          </a:bodyPr>
          <a:lstStyle/>
          <a:p>
            <a:r>
              <a:rPr lang="tr-TR" sz="1000" dirty="0" smtClean="0"/>
              <a:t>* 2012 Dünya Ekonomik Forumu Küresel Rekabetçilik Raporu</a:t>
            </a:r>
            <a:endParaRPr lang="tr-TR" sz="1000" dirty="0"/>
          </a:p>
        </p:txBody>
      </p:sp>
      <p:sp>
        <p:nvSpPr>
          <p:cNvPr id="16" name="15 Metin kutusu"/>
          <p:cNvSpPr txBox="1"/>
          <p:nvPr/>
        </p:nvSpPr>
        <p:spPr>
          <a:xfrm>
            <a:off x="500034" y="1214422"/>
            <a:ext cx="8072494" cy="3816429"/>
          </a:xfrm>
          <a:prstGeom prst="rect">
            <a:avLst/>
          </a:prstGeom>
          <a:noFill/>
        </p:spPr>
        <p:txBody>
          <a:bodyPr wrap="square" rtlCol="0">
            <a:spAutoFit/>
          </a:bodyPr>
          <a:lstStyle/>
          <a:p>
            <a:pPr algn="just"/>
            <a:r>
              <a:rPr lang="tr-TR" dirty="0" smtClean="0">
                <a:solidFill>
                  <a:schemeClr val="tx1"/>
                </a:solidFill>
              </a:rPr>
              <a:t>Bu gelişime rağmen Türkiye,</a:t>
            </a:r>
            <a:r>
              <a:rPr lang="tr-TR" dirty="0" smtClean="0">
                <a:solidFill>
                  <a:srgbClr val="FF0000"/>
                </a:solidFill>
              </a:rPr>
              <a:t> Rekabet Edebilirlik </a:t>
            </a:r>
            <a:r>
              <a:rPr lang="tr-TR" dirty="0" smtClean="0"/>
              <a:t>ve </a:t>
            </a:r>
            <a:r>
              <a:rPr lang="tr-TR" dirty="0" smtClean="0">
                <a:solidFill>
                  <a:srgbClr val="FF0000"/>
                </a:solidFill>
              </a:rPr>
              <a:t>Ulusal Rekabet Gücümüz </a:t>
            </a:r>
            <a:r>
              <a:rPr lang="tr-TR" dirty="0" smtClean="0">
                <a:solidFill>
                  <a:schemeClr val="tx1"/>
                </a:solidFill>
              </a:rPr>
              <a:t>d</a:t>
            </a:r>
            <a:r>
              <a:rPr lang="tr-TR" dirty="0" smtClean="0"/>
              <a:t>eğerlendirildiğinde Küresel Rekabetçilik Endeksini oluşturan 12 bileşenden sadece </a:t>
            </a:r>
            <a:r>
              <a:rPr lang="tr-TR" dirty="0" smtClean="0">
                <a:solidFill>
                  <a:srgbClr val="FF0000"/>
                </a:solidFill>
              </a:rPr>
              <a:t>2’sinde ortalamanın altında </a:t>
            </a:r>
            <a:r>
              <a:rPr lang="tr-TR" dirty="0" smtClean="0"/>
              <a:t>bir değere sahip olduğu görülmektedir. </a:t>
            </a:r>
          </a:p>
          <a:p>
            <a:endParaRPr lang="tr-TR" dirty="0" smtClean="0"/>
          </a:p>
          <a:p>
            <a:r>
              <a:rPr lang="tr-TR" dirty="0" smtClean="0"/>
              <a:t>Bu bileşenler;</a:t>
            </a:r>
          </a:p>
          <a:p>
            <a:pPr algn="just"/>
            <a:endParaRPr lang="tr-TR" dirty="0" smtClean="0"/>
          </a:p>
          <a:p>
            <a:pPr lvl="2" algn="just">
              <a:buFont typeface="Arial" pitchFamily="34" charset="0"/>
              <a:buChar char="•"/>
            </a:pPr>
            <a:r>
              <a:rPr lang="tr-TR" dirty="0" smtClean="0"/>
              <a:t> Emek piyasalarının etkinliğinin arttırılması ve</a:t>
            </a:r>
          </a:p>
          <a:p>
            <a:pPr lvl="2" algn="just"/>
            <a:endParaRPr lang="tr-TR" dirty="0" smtClean="0"/>
          </a:p>
          <a:p>
            <a:pPr lvl="2" algn="just">
              <a:buFont typeface="Arial" pitchFamily="34" charset="0"/>
              <a:buChar char="•"/>
            </a:pPr>
            <a:r>
              <a:rPr lang="tr-TR" dirty="0" smtClean="0"/>
              <a:t> </a:t>
            </a:r>
            <a:r>
              <a:rPr lang="tr-TR" dirty="0" err="1" smtClean="0"/>
              <a:t>İnovasyon</a:t>
            </a:r>
            <a:r>
              <a:rPr lang="tr-TR" dirty="0" smtClean="0"/>
              <a:t> ‘dur.</a:t>
            </a:r>
            <a:endParaRPr lang="tr-TR" dirty="0"/>
          </a:p>
        </p:txBody>
      </p:sp>
    </p:spTree>
  </p:cSld>
  <p:clrMapOvr>
    <a:masterClrMapping/>
  </p:clrMapOvr>
  <p:transition advClick="0">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BÜYÜME ve REKABET EDEBİLİRLİK…..</a:t>
            </a:r>
            <a:endParaRPr lang="en-US" sz="2800" dirty="0">
              <a:solidFill>
                <a:srgbClr val="FFC000"/>
              </a:solidFill>
            </a:endParaRPr>
          </a:p>
        </p:txBody>
      </p:sp>
      <p:sp>
        <p:nvSpPr>
          <p:cNvPr id="15" name="14 Metin kutusu"/>
          <p:cNvSpPr txBox="1"/>
          <p:nvPr/>
        </p:nvSpPr>
        <p:spPr>
          <a:xfrm>
            <a:off x="214282" y="6072206"/>
            <a:ext cx="5286412" cy="246221"/>
          </a:xfrm>
          <a:prstGeom prst="rect">
            <a:avLst/>
          </a:prstGeom>
          <a:noFill/>
        </p:spPr>
        <p:txBody>
          <a:bodyPr wrap="square" rtlCol="0">
            <a:spAutoFit/>
          </a:bodyPr>
          <a:lstStyle/>
          <a:p>
            <a:r>
              <a:rPr lang="tr-TR" sz="1000" dirty="0" smtClean="0"/>
              <a:t>* 2012 Dünya Ekonomik Forumu Küresel Rekabetçilik Raporu</a:t>
            </a:r>
            <a:endParaRPr lang="tr-TR" sz="1000" dirty="0"/>
          </a:p>
        </p:txBody>
      </p:sp>
      <p:sp>
        <p:nvSpPr>
          <p:cNvPr id="16" name="15 Metin kutusu"/>
          <p:cNvSpPr txBox="1"/>
          <p:nvPr/>
        </p:nvSpPr>
        <p:spPr>
          <a:xfrm>
            <a:off x="500034" y="785794"/>
            <a:ext cx="8358246" cy="3508653"/>
          </a:xfrm>
          <a:prstGeom prst="rect">
            <a:avLst/>
          </a:prstGeom>
          <a:noFill/>
        </p:spPr>
        <p:txBody>
          <a:bodyPr wrap="square" rtlCol="0">
            <a:spAutoFit/>
          </a:bodyPr>
          <a:lstStyle/>
          <a:p>
            <a:pPr algn="just"/>
            <a:r>
              <a:rPr lang="tr-TR" sz="2000" dirty="0" smtClean="0"/>
              <a:t> </a:t>
            </a:r>
            <a:r>
              <a:rPr lang="tr-TR" sz="2000" u="sng" dirty="0" smtClean="0">
                <a:solidFill>
                  <a:srgbClr val="FF0000"/>
                </a:solidFill>
              </a:rPr>
              <a:t>Emek Piyasalarının Etkinliği ‘</a:t>
            </a:r>
            <a:r>
              <a:rPr lang="tr-TR" sz="2000" u="sng" dirty="0" err="1" smtClean="0">
                <a:solidFill>
                  <a:srgbClr val="FF0000"/>
                </a:solidFill>
              </a:rPr>
              <a:t>nde</a:t>
            </a:r>
            <a:r>
              <a:rPr lang="tr-TR" sz="2000" dirty="0" smtClean="0"/>
              <a:t> En Yüksek performans Gösteren</a:t>
            </a:r>
          </a:p>
          <a:p>
            <a:pPr algn="just"/>
            <a:endParaRPr lang="tr-TR" sz="2000" dirty="0" smtClean="0"/>
          </a:p>
          <a:p>
            <a:pPr algn="just"/>
            <a:r>
              <a:rPr lang="tr-TR" sz="2000" dirty="0" smtClean="0"/>
              <a:t> Ülkeler ve Türkiye;</a:t>
            </a:r>
          </a:p>
          <a:p>
            <a:pPr lvl="2" algn="just"/>
            <a:endParaRPr lang="tr-TR" sz="1800" dirty="0" smtClean="0"/>
          </a:p>
          <a:p>
            <a:pPr lvl="2" algn="just">
              <a:buFont typeface="Arial" pitchFamily="34" charset="0"/>
              <a:buChar char="•"/>
            </a:pPr>
            <a:r>
              <a:rPr lang="tr-TR" sz="1800" dirty="0" smtClean="0"/>
              <a:t> Esneklik,</a:t>
            </a:r>
          </a:p>
          <a:p>
            <a:pPr lvl="2" algn="just"/>
            <a:endParaRPr lang="tr-TR" sz="1800" dirty="0" smtClean="0"/>
          </a:p>
          <a:p>
            <a:pPr lvl="2" algn="just">
              <a:buFont typeface="Arial" pitchFamily="34" charset="0"/>
              <a:buChar char="•"/>
            </a:pPr>
            <a:r>
              <a:rPr lang="tr-TR" sz="1800" dirty="0" smtClean="0"/>
              <a:t> İşgücü kapasitesinin etkin bir şekilde kullanımı,</a:t>
            </a:r>
          </a:p>
          <a:p>
            <a:pPr lvl="2" algn="just"/>
            <a:endParaRPr lang="tr-TR" sz="1800" dirty="0" smtClean="0"/>
          </a:p>
          <a:p>
            <a:pPr algn="just"/>
            <a:endParaRPr lang="tr-TR" sz="1800" dirty="0" smtClean="0"/>
          </a:p>
          <a:p>
            <a:pPr algn="just"/>
            <a:endParaRPr lang="tr-TR" sz="1800" dirty="0" smtClean="0"/>
          </a:p>
          <a:p>
            <a:pPr lvl="2" algn="just"/>
            <a:endParaRPr lang="tr-TR" sz="1800" dirty="0" smtClean="0"/>
          </a:p>
          <a:p>
            <a:pPr lvl="2" algn="just"/>
            <a:endParaRPr lang="tr-TR" sz="1800" dirty="0"/>
          </a:p>
        </p:txBody>
      </p:sp>
      <p:graphicFrame>
        <p:nvGraphicFramePr>
          <p:cNvPr id="14" name="13 Tablo"/>
          <p:cNvGraphicFramePr>
            <a:graphicFrameLocks noGrp="1"/>
          </p:cNvGraphicFramePr>
          <p:nvPr/>
        </p:nvGraphicFramePr>
        <p:xfrm>
          <a:off x="785787" y="1857364"/>
          <a:ext cx="7643865" cy="3389323"/>
        </p:xfrm>
        <a:graphic>
          <a:graphicData uri="http://schemas.openxmlformats.org/drawingml/2006/table">
            <a:tbl>
              <a:tblPr firstRow="1" bandRow="1">
                <a:tableStyleId>{5C22544A-7EE6-4342-B048-85BDC9FD1C3A}</a:tableStyleId>
              </a:tblPr>
              <a:tblGrid>
                <a:gridCol w="2286015"/>
                <a:gridCol w="2809895"/>
                <a:gridCol w="2547955"/>
              </a:tblGrid>
              <a:tr h="484189">
                <a:tc>
                  <a:txBody>
                    <a:bodyPr/>
                    <a:lstStyle/>
                    <a:p>
                      <a:pPr algn="ctr" fontAlgn="b"/>
                      <a:r>
                        <a:rPr lang="tr-TR" sz="2400" b="1" i="0" u="none" strike="noStrike" dirty="0">
                          <a:solidFill>
                            <a:srgbClr val="000000"/>
                          </a:solidFill>
                          <a:latin typeface="Calibri"/>
                        </a:rPr>
                        <a:t>Ülke</a:t>
                      </a:r>
                    </a:p>
                  </a:txBody>
                  <a:tcPr marL="9525" marR="9525" marT="9525" marB="0" anchor="b"/>
                </a:tc>
                <a:tc>
                  <a:txBody>
                    <a:bodyPr/>
                    <a:lstStyle/>
                    <a:p>
                      <a:pPr algn="ctr" fontAlgn="b"/>
                      <a:r>
                        <a:rPr lang="tr-TR" sz="2400" b="1" i="0" u="none" strike="noStrike" dirty="0">
                          <a:solidFill>
                            <a:srgbClr val="000000"/>
                          </a:solidFill>
                          <a:latin typeface="Calibri"/>
                        </a:rPr>
                        <a:t>Sıralama</a:t>
                      </a:r>
                    </a:p>
                  </a:txBody>
                  <a:tcPr marL="9525" marR="9525" marT="9525" marB="0" anchor="b"/>
                </a:tc>
                <a:tc>
                  <a:txBody>
                    <a:bodyPr/>
                    <a:lstStyle/>
                    <a:p>
                      <a:pPr algn="ctr" fontAlgn="b"/>
                      <a:r>
                        <a:rPr lang="tr-TR" sz="2400" b="1" i="0" u="none" strike="noStrike">
                          <a:solidFill>
                            <a:srgbClr val="000000"/>
                          </a:solidFill>
                          <a:latin typeface="Calibri"/>
                        </a:rPr>
                        <a:t>Puan</a:t>
                      </a:r>
                    </a:p>
                  </a:txBody>
                  <a:tcPr marL="9525" marR="9525" marT="9525" marB="0" anchor="b"/>
                </a:tc>
              </a:tr>
              <a:tr h="484189">
                <a:tc>
                  <a:txBody>
                    <a:bodyPr/>
                    <a:lstStyle/>
                    <a:p>
                      <a:pPr algn="l" fontAlgn="b"/>
                      <a:r>
                        <a:rPr lang="tr-TR" sz="2400" b="0" i="0" u="none" strike="noStrike" dirty="0">
                          <a:solidFill>
                            <a:srgbClr val="000000"/>
                          </a:solidFill>
                          <a:latin typeface="Calibri"/>
                        </a:rPr>
                        <a:t>İsviçre</a:t>
                      </a:r>
                    </a:p>
                  </a:txBody>
                  <a:tcPr marL="9525" marR="9525" marT="9525" marB="0" anchor="b"/>
                </a:tc>
                <a:tc>
                  <a:txBody>
                    <a:bodyPr/>
                    <a:lstStyle/>
                    <a:p>
                      <a:pPr algn="ctr" fontAlgn="b"/>
                      <a:r>
                        <a:rPr lang="tr-TR" sz="2400" b="0" i="0" u="none" strike="noStrike" dirty="0">
                          <a:solidFill>
                            <a:srgbClr val="000000"/>
                          </a:solidFill>
                          <a:latin typeface="Calibri"/>
                        </a:rPr>
                        <a:t>1</a:t>
                      </a:r>
                    </a:p>
                  </a:txBody>
                  <a:tcPr marL="9525" marR="9525" marT="9525" marB="0" anchor="b"/>
                </a:tc>
                <a:tc>
                  <a:txBody>
                    <a:bodyPr/>
                    <a:lstStyle/>
                    <a:p>
                      <a:pPr algn="ctr" fontAlgn="b"/>
                      <a:r>
                        <a:rPr lang="tr-TR" sz="2400" b="0" i="0" u="none" strike="noStrike" dirty="0">
                          <a:solidFill>
                            <a:srgbClr val="000000"/>
                          </a:solidFill>
                          <a:latin typeface="Calibri"/>
                        </a:rPr>
                        <a:t>5.90</a:t>
                      </a:r>
                    </a:p>
                  </a:txBody>
                  <a:tcPr marL="9525" marR="9525" marT="9525" marB="0" anchor="b"/>
                </a:tc>
              </a:tr>
              <a:tr h="484189">
                <a:tc>
                  <a:txBody>
                    <a:bodyPr/>
                    <a:lstStyle/>
                    <a:p>
                      <a:pPr algn="l" fontAlgn="b"/>
                      <a:r>
                        <a:rPr lang="tr-TR" sz="2400" b="0" i="0" u="none" strike="noStrike">
                          <a:solidFill>
                            <a:srgbClr val="000000"/>
                          </a:solidFill>
                          <a:latin typeface="Calibri"/>
                        </a:rPr>
                        <a:t>Singapur</a:t>
                      </a:r>
                    </a:p>
                  </a:txBody>
                  <a:tcPr marL="9525" marR="9525" marT="9525" marB="0" anchor="b"/>
                </a:tc>
                <a:tc>
                  <a:txBody>
                    <a:bodyPr/>
                    <a:lstStyle/>
                    <a:p>
                      <a:pPr algn="ctr" fontAlgn="b"/>
                      <a:r>
                        <a:rPr lang="tr-TR" sz="2400" b="0" i="0" u="none" strike="noStrike">
                          <a:solidFill>
                            <a:srgbClr val="000000"/>
                          </a:solidFill>
                          <a:latin typeface="Calibri"/>
                        </a:rPr>
                        <a:t>2</a:t>
                      </a:r>
                    </a:p>
                  </a:txBody>
                  <a:tcPr marL="9525" marR="9525" marT="9525" marB="0" anchor="b"/>
                </a:tc>
                <a:tc>
                  <a:txBody>
                    <a:bodyPr/>
                    <a:lstStyle/>
                    <a:p>
                      <a:pPr algn="ctr" fontAlgn="b"/>
                      <a:r>
                        <a:rPr lang="tr-TR" sz="2400" b="0" i="0" u="none" strike="noStrike" dirty="0">
                          <a:solidFill>
                            <a:srgbClr val="000000"/>
                          </a:solidFill>
                          <a:latin typeface="Calibri"/>
                        </a:rPr>
                        <a:t>5.80</a:t>
                      </a:r>
                    </a:p>
                  </a:txBody>
                  <a:tcPr marL="9525" marR="9525" marT="9525" marB="0" anchor="b"/>
                </a:tc>
              </a:tr>
              <a:tr h="484189">
                <a:tc>
                  <a:txBody>
                    <a:bodyPr/>
                    <a:lstStyle/>
                    <a:p>
                      <a:pPr algn="l" fontAlgn="b"/>
                      <a:r>
                        <a:rPr lang="tr-TR" sz="2400" b="0" i="0" u="none" strike="noStrike">
                          <a:solidFill>
                            <a:srgbClr val="000000"/>
                          </a:solidFill>
                          <a:latin typeface="Calibri"/>
                        </a:rPr>
                        <a:t>Hong Kong</a:t>
                      </a:r>
                    </a:p>
                  </a:txBody>
                  <a:tcPr marL="9525" marR="9525" marT="9525" marB="0" anchor="b"/>
                </a:tc>
                <a:tc>
                  <a:txBody>
                    <a:bodyPr/>
                    <a:lstStyle/>
                    <a:p>
                      <a:pPr algn="ctr" fontAlgn="b"/>
                      <a:r>
                        <a:rPr lang="tr-TR" sz="2400" b="0" i="0" u="none" strike="noStrike">
                          <a:solidFill>
                            <a:srgbClr val="000000"/>
                          </a:solidFill>
                          <a:latin typeface="Calibri"/>
                        </a:rPr>
                        <a:t>3</a:t>
                      </a:r>
                    </a:p>
                  </a:txBody>
                  <a:tcPr marL="9525" marR="9525" marT="9525" marB="0" anchor="b"/>
                </a:tc>
                <a:tc>
                  <a:txBody>
                    <a:bodyPr/>
                    <a:lstStyle/>
                    <a:p>
                      <a:pPr algn="ctr" fontAlgn="b"/>
                      <a:r>
                        <a:rPr lang="tr-TR" sz="2400" b="0" i="0" u="none" strike="noStrike" dirty="0">
                          <a:solidFill>
                            <a:srgbClr val="000000"/>
                          </a:solidFill>
                          <a:latin typeface="Calibri"/>
                        </a:rPr>
                        <a:t>5.65</a:t>
                      </a:r>
                    </a:p>
                  </a:txBody>
                  <a:tcPr marL="9525" marR="9525" marT="9525" marB="0" anchor="b"/>
                </a:tc>
              </a:tr>
              <a:tr h="484189">
                <a:tc>
                  <a:txBody>
                    <a:bodyPr/>
                    <a:lstStyle/>
                    <a:p>
                      <a:pPr algn="l" fontAlgn="b"/>
                      <a:r>
                        <a:rPr lang="tr-TR" sz="2400" b="0" i="0" u="none" strike="noStrike">
                          <a:solidFill>
                            <a:srgbClr val="000000"/>
                          </a:solidFill>
                          <a:latin typeface="Calibri"/>
                        </a:rPr>
                        <a:t>Kanada</a:t>
                      </a:r>
                    </a:p>
                  </a:txBody>
                  <a:tcPr marL="9525" marR="9525" marT="9525" marB="0" anchor="b"/>
                </a:tc>
                <a:tc>
                  <a:txBody>
                    <a:bodyPr/>
                    <a:lstStyle/>
                    <a:p>
                      <a:pPr algn="ctr" fontAlgn="b"/>
                      <a:r>
                        <a:rPr lang="tr-TR" sz="2400" b="0" i="0" u="none" strike="noStrike">
                          <a:solidFill>
                            <a:srgbClr val="000000"/>
                          </a:solidFill>
                          <a:latin typeface="Calibri"/>
                        </a:rPr>
                        <a:t>4</a:t>
                      </a:r>
                    </a:p>
                  </a:txBody>
                  <a:tcPr marL="9525" marR="9525" marT="9525" marB="0" anchor="b"/>
                </a:tc>
                <a:tc>
                  <a:txBody>
                    <a:bodyPr/>
                    <a:lstStyle/>
                    <a:p>
                      <a:pPr algn="ctr" fontAlgn="b"/>
                      <a:r>
                        <a:rPr lang="tr-TR" sz="2400" b="0" i="0" u="none" strike="noStrike" dirty="0">
                          <a:solidFill>
                            <a:srgbClr val="000000"/>
                          </a:solidFill>
                          <a:latin typeface="Calibri"/>
                        </a:rPr>
                        <a:t>5.45</a:t>
                      </a:r>
                    </a:p>
                  </a:txBody>
                  <a:tcPr marL="9525" marR="9525" marT="9525" marB="0" anchor="b"/>
                </a:tc>
              </a:tr>
              <a:tr h="484189">
                <a:tc>
                  <a:txBody>
                    <a:bodyPr/>
                    <a:lstStyle/>
                    <a:p>
                      <a:pPr algn="l" fontAlgn="b"/>
                      <a:r>
                        <a:rPr lang="tr-TR" sz="2400" b="0" i="0" u="none" strike="noStrike">
                          <a:solidFill>
                            <a:srgbClr val="000000"/>
                          </a:solidFill>
                          <a:latin typeface="Calibri"/>
                        </a:rPr>
                        <a:t>İngiltere</a:t>
                      </a:r>
                    </a:p>
                  </a:txBody>
                  <a:tcPr marL="9525" marR="9525" marT="9525" marB="0" anchor="b"/>
                </a:tc>
                <a:tc>
                  <a:txBody>
                    <a:bodyPr/>
                    <a:lstStyle/>
                    <a:p>
                      <a:pPr algn="ctr" fontAlgn="b"/>
                      <a:r>
                        <a:rPr lang="tr-TR" sz="2400" b="0" i="0" u="none" strike="noStrike">
                          <a:solidFill>
                            <a:srgbClr val="000000"/>
                          </a:solidFill>
                          <a:latin typeface="Calibri"/>
                        </a:rPr>
                        <a:t>5</a:t>
                      </a:r>
                    </a:p>
                  </a:txBody>
                  <a:tcPr marL="9525" marR="9525" marT="9525" marB="0" anchor="b"/>
                </a:tc>
                <a:tc>
                  <a:txBody>
                    <a:bodyPr/>
                    <a:lstStyle/>
                    <a:p>
                      <a:pPr algn="ctr" fontAlgn="b"/>
                      <a:r>
                        <a:rPr lang="tr-TR" sz="2400" b="0" i="0" u="none" strike="noStrike" dirty="0">
                          <a:solidFill>
                            <a:srgbClr val="000000"/>
                          </a:solidFill>
                          <a:latin typeface="Calibri"/>
                        </a:rPr>
                        <a:t>5.42</a:t>
                      </a:r>
                    </a:p>
                  </a:txBody>
                  <a:tcPr marL="9525" marR="9525" marT="9525" marB="0" anchor="b"/>
                </a:tc>
              </a:tr>
              <a:tr h="484189">
                <a:tc>
                  <a:txBody>
                    <a:bodyPr/>
                    <a:lstStyle/>
                    <a:p>
                      <a:pPr algn="l" fontAlgn="b"/>
                      <a:r>
                        <a:rPr lang="tr-TR" sz="2400" b="1" i="0" u="none" strike="noStrike">
                          <a:solidFill>
                            <a:srgbClr val="FF0000"/>
                          </a:solidFill>
                          <a:latin typeface="Calibri"/>
                        </a:rPr>
                        <a:t>Türkiye</a:t>
                      </a:r>
                    </a:p>
                  </a:txBody>
                  <a:tcPr marL="9525" marR="9525" marT="9525" marB="0" anchor="b"/>
                </a:tc>
                <a:tc>
                  <a:txBody>
                    <a:bodyPr/>
                    <a:lstStyle/>
                    <a:p>
                      <a:pPr algn="ctr" fontAlgn="b"/>
                      <a:r>
                        <a:rPr lang="tr-TR" sz="2400" b="1" i="0" u="none" strike="noStrike">
                          <a:solidFill>
                            <a:srgbClr val="FF0000"/>
                          </a:solidFill>
                          <a:latin typeface="Calibri"/>
                        </a:rPr>
                        <a:t>124</a:t>
                      </a:r>
                    </a:p>
                  </a:txBody>
                  <a:tcPr marL="9525" marR="9525" marT="9525" marB="0" anchor="b"/>
                </a:tc>
                <a:tc>
                  <a:txBody>
                    <a:bodyPr/>
                    <a:lstStyle/>
                    <a:p>
                      <a:pPr algn="ctr" fontAlgn="b"/>
                      <a:r>
                        <a:rPr lang="tr-TR" sz="2400" b="1" i="0" u="none" strike="noStrike" dirty="0">
                          <a:solidFill>
                            <a:srgbClr val="FF0000"/>
                          </a:solidFill>
                          <a:latin typeface="Calibri"/>
                        </a:rPr>
                        <a:t>3.79</a:t>
                      </a:r>
                    </a:p>
                  </a:txBody>
                  <a:tcPr marL="9525" marR="9525" marT="9525" marB="0" anchor="b"/>
                </a:tc>
              </a:tr>
            </a:tbl>
          </a:graphicData>
        </a:graphic>
      </p:graphicFrame>
      <p:sp>
        <p:nvSpPr>
          <p:cNvPr id="17" name="16 Metin kutusu"/>
          <p:cNvSpPr txBox="1"/>
          <p:nvPr/>
        </p:nvSpPr>
        <p:spPr>
          <a:xfrm>
            <a:off x="285720" y="5357826"/>
            <a:ext cx="8286808" cy="707886"/>
          </a:xfrm>
          <a:prstGeom prst="rect">
            <a:avLst/>
          </a:prstGeom>
          <a:noFill/>
        </p:spPr>
        <p:txBody>
          <a:bodyPr wrap="square" rtlCol="0">
            <a:spAutoFit/>
          </a:bodyPr>
          <a:lstStyle/>
          <a:p>
            <a:r>
              <a:rPr lang="tr-TR" sz="2000" dirty="0" smtClean="0"/>
              <a:t>Emek piyasası etkinliği bileşenleri; </a:t>
            </a:r>
            <a:r>
              <a:rPr lang="tr-TR" sz="2000" dirty="0" smtClean="0">
                <a:solidFill>
                  <a:srgbClr val="FF0000"/>
                </a:solidFill>
              </a:rPr>
              <a:t>“esneklik” </a:t>
            </a:r>
            <a:r>
              <a:rPr lang="tr-TR" sz="2000" dirty="0" smtClean="0"/>
              <a:t>ve </a:t>
            </a:r>
            <a:r>
              <a:rPr lang="tr-TR" sz="2000" dirty="0" smtClean="0">
                <a:solidFill>
                  <a:srgbClr val="FF0000"/>
                </a:solidFill>
              </a:rPr>
              <a:t>“işgücü kapasitesinin etkin bir şekilde kullanımı” </a:t>
            </a:r>
            <a:r>
              <a:rPr lang="tr-TR" sz="2000" dirty="0" smtClean="0"/>
              <a:t>dır.</a:t>
            </a:r>
            <a:endParaRPr lang="tr-TR" sz="2000" dirty="0"/>
          </a:p>
        </p:txBody>
      </p:sp>
    </p:spTree>
  </p:cSld>
  <p:clrMapOvr>
    <a:masterClrMapping/>
  </p:clrMapOvr>
  <p:transition advClick="0">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BÜYÜME ve REKABET EDEBİLİRLİK…..</a:t>
            </a:r>
            <a:endParaRPr lang="en-US" sz="2800" dirty="0">
              <a:solidFill>
                <a:srgbClr val="FFC000"/>
              </a:solidFill>
            </a:endParaRPr>
          </a:p>
        </p:txBody>
      </p:sp>
      <p:sp>
        <p:nvSpPr>
          <p:cNvPr id="15" name="14 Metin kutusu"/>
          <p:cNvSpPr txBox="1"/>
          <p:nvPr/>
        </p:nvSpPr>
        <p:spPr>
          <a:xfrm>
            <a:off x="214282" y="6072206"/>
            <a:ext cx="5286412" cy="246221"/>
          </a:xfrm>
          <a:prstGeom prst="rect">
            <a:avLst/>
          </a:prstGeom>
          <a:noFill/>
        </p:spPr>
        <p:txBody>
          <a:bodyPr wrap="square" rtlCol="0">
            <a:spAutoFit/>
          </a:bodyPr>
          <a:lstStyle/>
          <a:p>
            <a:r>
              <a:rPr lang="tr-TR" sz="1000" dirty="0" smtClean="0"/>
              <a:t>* 2012 Dünya Ekonomik Forumu Küresel Rekabetçilik Raporu</a:t>
            </a:r>
            <a:endParaRPr lang="tr-TR" sz="1000" dirty="0"/>
          </a:p>
        </p:txBody>
      </p:sp>
      <p:sp>
        <p:nvSpPr>
          <p:cNvPr id="16" name="15 Metin kutusu"/>
          <p:cNvSpPr txBox="1"/>
          <p:nvPr/>
        </p:nvSpPr>
        <p:spPr>
          <a:xfrm>
            <a:off x="500034" y="500042"/>
            <a:ext cx="8072494" cy="3231654"/>
          </a:xfrm>
          <a:prstGeom prst="rect">
            <a:avLst/>
          </a:prstGeom>
          <a:noFill/>
        </p:spPr>
        <p:txBody>
          <a:bodyPr wrap="square" rtlCol="0">
            <a:spAutoFit/>
          </a:bodyPr>
          <a:lstStyle/>
          <a:p>
            <a:r>
              <a:rPr lang="tr-TR" sz="1800" dirty="0" smtClean="0"/>
              <a:t> </a:t>
            </a:r>
          </a:p>
          <a:p>
            <a:r>
              <a:rPr lang="tr-TR" sz="1800" u="sng" dirty="0" smtClean="0">
                <a:solidFill>
                  <a:srgbClr val="FF0000"/>
                </a:solidFill>
              </a:rPr>
              <a:t> </a:t>
            </a:r>
            <a:r>
              <a:rPr lang="tr-TR" sz="2000" u="sng" dirty="0" err="1" smtClean="0">
                <a:solidFill>
                  <a:srgbClr val="FF0000"/>
                </a:solidFill>
              </a:rPr>
              <a:t>İnovasyon</a:t>
            </a:r>
            <a:r>
              <a:rPr lang="tr-TR" sz="2000" u="sng" dirty="0" smtClean="0">
                <a:solidFill>
                  <a:srgbClr val="FF0000"/>
                </a:solidFill>
              </a:rPr>
              <a:t> </a:t>
            </a:r>
            <a:r>
              <a:rPr lang="tr-TR" sz="2000" dirty="0" smtClean="0"/>
              <a:t>Bileşenine göre En Yüksek Performans Gösteren </a:t>
            </a:r>
          </a:p>
          <a:p>
            <a:endParaRPr lang="tr-TR" sz="2000" dirty="0" smtClean="0"/>
          </a:p>
          <a:p>
            <a:r>
              <a:rPr lang="tr-TR" sz="2000" dirty="0" smtClean="0"/>
              <a:t>Ülkeler ve  Türkiye;</a:t>
            </a:r>
          </a:p>
          <a:p>
            <a:endParaRPr lang="tr-TR" sz="1800" dirty="0" smtClean="0"/>
          </a:p>
          <a:p>
            <a:endParaRPr lang="tr-TR" sz="1800" dirty="0" smtClean="0"/>
          </a:p>
          <a:p>
            <a:endParaRPr lang="tr-TR" sz="1800" dirty="0" smtClean="0"/>
          </a:p>
          <a:p>
            <a:pPr lvl="2" algn="just"/>
            <a:endParaRPr lang="tr-TR" sz="1800" dirty="0" smtClean="0"/>
          </a:p>
          <a:p>
            <a:endParaRPr lang="tr-TR" sz="1800" dirty="0" smtClean="0"/>
          </a:p>
          <a:p>
            <a:pPr lvl="2" algn="just"/>
            <a:endParaRPr lang="tr-TR" sz="1800" dirty="0" smtClean="0"/>
          </a:p>
          <a:p>
            <a:pPr lvl="2" algn="just"/>
            <a:endParaRPr lang="tr-TR" sz="1800" dirty="0"/>
          </a:p>
        </p:txBody>
      </p:sp>
      <p:graphicFrame>
        <p:nvGraphicFramePr>
          <p:cNvPr id="14" name="13 Tablo"/>
          <p:cNvGraphicFramePr>
            <a:graphicFrameLocks noGrp="1"/>
          </p:cNvGraphicFramePr>
          <p:nvPr/>
        </p:nvGraphicFramePr>
        <p:xfrm>
          <a:off x="714348" y="2214556"/>
          <a:ext cx="7858179" cy="3214708"/>
        </p:xfrm>
        <a:graphic>
          <a:graphicData uri="http://schemas.openxmlformats.org/drawingml/2006/table">
            <a:tbl>
              <a:tblPr firstRow="1" bandRow="1">
                <a:tableStyleId>{5C22544A-7EE6-4342-B048-85BDC9FD1C3A}</a:tableStyleId>
              </a:tblPr>
              <a:tblGrid>
                <a:gridCol w="2619393"/>
                <a:gridCol w="2619393"/>
                <a:gridCol w="2619393"/>
              </a:tblGrid>
              <a:tr h="459244">
                <a:tc>
                  <a:txBody>
                    <a:bodyPr/>
                    <a:lstStyle/>
                    <a:p>
                      <a:pPr algn="ctr" fontAlgn="b"/>
                      <a:r>
                        <a:rPr lang="tr-TR" sz="2400" b="1" i="0" u="none" strike="noStrike" dirty="0">
                          <a:solidFill>
                            <a:srgbClr val="000000"/>
                          </a:solidFill>
                          <a:latin typeface="Calibri"/>
                        </a:rPr>
                        <a:t>Ülke</a:t>
                      </a:r>
                    </a:p>
                  </a:txBody>
                  <a:tcPr marL="9525" marR="9525" marT="9525" marB="0" anchor="b"/>
                </a:tc>
                <a:tc>
                  <a:txBody>
                    <a:bodyPr/>
                    <a:lstStyle/>
                    <a:p>
                      <a:pPr algn="ctr" fontAlgn="b"/>
                      <a:r>
                        <a:rPr lang="tr-TR" sz="2400" b="1" i="0" u="none" strike="noStrike">
                          <a:solidFill>
                            <a:srgbClr val="000000"/>
                          </a:solidFill>
                          <a:latin typeface="Calibri"/>
                        </a:rPr>
                        <a:t>Sıralama</a:t>
                      </a:r>
                    </a:p>
                  </a:txBody>
                  <a:tcPr marL="9525" marR="9525" marT="9525" marB="0" anchor="b"/>
                </a:tc>
                <a:tc>
                  <a:txBody>
                    <a:bodyPr/>
                    <a:lstStyle/>
                    <a:p>
                      <a:pPr algn="ctr" fontAlgn="b"/>
                      <a:r>
                        <a:rPr lang="tr-TR" sz="2400" b="1" i="0" u="none" strike="noStrike">
                          <a:solidFill>
                            <a:srgbClr val="000000"/>
                          </a:solidFill>
                          <a:latin typeface="Calibri"/>
                        </a:rPr>
                        <a:t>Puan</a:t>
                      </a:r>
                    </a:p>
                  </a:txBody>
                  <a:tcPr marL="9525" marR="9525" marT="9525" marB="0" anchor="b"/>
                </a:tc>
              </a:tr>
              <a:tr h="459244">
                <a:tc>
                  <a:txBody>
                    <a:bodyPr/>
                    <a:lstStyle/>
                    <a:p>
                      <a:pPr algn="l" fontAlgn="b"/>
                      <a:r>
                        <a:rPr lang="tr-TR" sz="2400" b="0" i="0" u="none" strike="noStrike">
                          <a:solidFill>
                            <a:srgbClr val="000000"/>
                          </a:solidFill>
                          <a:latin typeface="Calibri"/>
                        </a:rPr>
                        <a:t>İsviçre</a:t>
                      </a:r>
                    </a:p>
                  </a:txBody>
                  <a:tcPr marL="9525" marR="9525" marT="9525" marB="0" anchor="b"/>
                </a:tc>
                <a:tc>
                  <a:txBody>
                    <a:bodyPr/>
                    <a:lstStyle/>
                    <a:p>
                      <a:pPr algn="ctr" fontAlgn="b"/>
                      <a:r>
                        <a:rPr lang="tr-TR" sz="2400" b="0" i="0" u="none" strike="noStrike">
                          <a:solidFill>
                            <a:srgbClr val="000000"/>
                          </a:solidFill>
                          <a:latin typeface="Calibri"/>
                        </a:rPr>
                        <a:t>1</a:t>
                      </a:r>
                    </a:p>
                  </a:txBody>
                  <a:tcPr marL="9525" marR="9525" marT="9525" marB="0" anchor="b"/>
                </a:tc>
                <a:tc>
                  <a:txBody>
                    <a:bodyPr/>
                    <a:lstStyle/>
                    <a:p>
                      <a:pPr algn="ctr" fontAlgn="b"/>
                      <a:r>
                        <a:rPr lang="tr-TR" sz="2400" b="0" i="0" u="none" strike="noStrike">
                          <a:solidFill>
                            <a:srgbClr val="000000"/>
                          </a:solidFill>
                          <a:latin typeface="Calibri"/>
                        </a:rPr>
                        <a:t>5.78</a:t>
                      </a:r>
                    </a:p>
                  </a:txBody>
                  <a:tcPr marL="9525" marR="9525" marT="9525" marB="0" anchor="b"/>
                </a:tc>
              </a:tr>
              <a:tr h="459244">
                <a:tc>
                  <a:txBody>
                    <a:bodyPr/>
                    <a:lstStyle/>
                    <a:p>
                      <a:pPr algn="l" fontAlgn="b"/>
                      <a:r>
                        <a:rPr lang="tr-TR" sz="2400" b="0" i="0" u="none" strike="noStrike">
                          <a:solidFill>
                            <a:srgbClr val="000000"/>
                          </a:solidFill>
                          <a:latin typeface="Calibri"/>
                        </a:rPr>
                        <a:t>Finlandiya</a:t>
                      </a:r>
                    </a:p>
                  </a:txBody>
                  <a:tcPr marL="9525" marR="9525" marT="9525" marB="0" anchor="b"/>
                </a:tc>
                <a:tc>
                  <a:txBody>
                    <a:bodyPr/>
                    <a:lstStyle/>
                    <a:p>
                      <a:pPr algn="ctr" fontAlgn="b"/>
                      <a:r>
                        <a:rPr lang="tr-TR" sz="2400" b="0" i="0" u="none" strike="noStrike">
                          <a:solidFill>
                            <a:srgbClr val="000000"/>
                          </a:solidFill>
                          <a:latin typeface="Calibri"/>
                        </a:rPr>
                        <a:t>2</a:t>
                      </a:r>
                    </a:p>
                  </a:txBody>
                  <a:tcPr marL="9525" marR="9525" marT="9525" marB="0" anchor="b"/>
                </a:tc>
                <a:tc>
                  <a:txBody>
                    <a:bodyPr/>
                    <a:lstStyle/>
                    <a:p>
                      <a:pPr algn="ctr" fontAlgn="b"/>
                      <a:r>
                        <a:rPr lang="tr-TR" sz="2400" b="0" i="0" u="none" strike="noStrike">
                          <a:solidFill>
                            <a:srgbClr val="000000"/>
                          </a:solidFill>
                          <a:latin typeface="Calibri"/>
                        </a:rPr>
                        <a:t>5.75</a:t>
                      </a:r>
                    </a:p>
                  </a:txBody>
                  <a:tcPr marL="9525" marR="9525" marT="9525" marB="0" anchor="b"/>
                </a:tc>
              </a:tr>
              <a:tr h="459244">
                <a:tc>
                  <a:txBody>
                    <a:bodyPr/>
                    <a:lstStyle/>
                    <a:p>
                      <a:pPr algn="l" fontAlgn="b"/>
                      <a:r>
                        <a:rPr lang="tr-TR" sz="2400" b="0" i="0" u="none" strike="noStrike">
                          <a:solidFill>
                            <a:srgbClr val="000000"/>
                          </a:solidFill>
                          <a:latin typeface="Calibri"/>
                        </a:rPr>
                        <a:t>İsrail</a:t>
                      </a:r>
                    </a:p>
                  </a:txBody>
                  <a:tcPr marL="9525" marR="9525" marT="9525" marB="0" anchor="b"/>
                </a:tc>
                <a:tc>
                  <a:txBody>
                    <a:bodyPr/>
                    <a:lstStyle/>
                    <a:p>
                      <a:pPr algn="ctr" fontAlgn="b"/>
                      <a:r>
                        <a:rPr lang="tr-TR" sz="2400" b="0" i="0" u="none" strike="noStrike">
                          <a:solidFill>
                            <a:srgbClr val="000000"/>
                          </a:solidFill>
                          <a:latin typeface="Calibri"/>
                        </a:rPr>
                        <a:t>3</a:t>
                      </a:r>
                    </a:p>
                  </a:txBody>
                  <a:tcPr marL="9525" marR="9525" marT="9525" marB="0" anchor="b"/>
                </a:tc>
                <a:tc>
                  <a:txBody>
                    <a:bodyPr/>
                    <a:lstStyle/>
                    <a:p>
                      <a:pPr algn="ctr" fontAlgn="b"/>
                      <a:r>
                        <a:rPr lang="tr-TR" sz="2400" b="0" i="0" u="none" strike="noStrike">
                          <a:solidFill>
                            <a:srgbClr val="000000"/>
                          </a:solidFill>
                          <a:latin typeface="Calibri"/>
                        </a:rPr>
                        <a:t>5.57</a:t>
                      </a:r>
                    </a:p>
                  </a:txBody>
                  <a:tcPr marL="9525" marR="9525" marT="9525" marB="0" anchor="b"/>
                </a:tc>
              </a:tr>
              <a:tr h="459244">
                <a:tc>
                  <a:txBody>
                    <a:bodyPr/>
                    <a:lstStyle/>
                    <a:p>
                      <a:pPr algn="l" fontAlgn="b"/>
                      <a:r>
                        <a:rPr lang="tr-TR" sz="2400" b="0" i="0" u="none" strike="noStrike">
                          <a:solidFill>
                            <a:srgbClr val="000000"/>
                          </a:solidFill>
                          <a:latin typeface="Calibri"/>
                        </a:rPr>
                        <a:t>İsveç</a:t>
                      </a:r>
                    </a:p>
                  </a:txBody>
                  <a:tcPr marL="9525" marR="9525" marT="9525" marB="0" anchor="b"/>
                </a:tc>
                <a:tc>
                  <a:txBody>
                    <a:bodyPr/>
                    <a:lstStyle/>
                    <a:p>
                      <a:pPr algn="ctr" fontAlgn="b"/>
                      <a:r>
                        <a:rPr lang="tr-TR" sz="2400" b="0" i="0" u="none" strike="noStrike">
                          <a:solidFill>
                            <a:srgbClr val="000000"/>
                          </a:solidFill>
                          <a:latin typeface="Calibri"/>
                        </a:rPr>
                        <a:t>4</a:t>
                      </a:r>
                    </a:p>
                  </a:txBody>
                  <a:tcPr marL="9525" marR="9525" marT="9525" marB="0" anchor="b"/>
                </a:tc>
                <a:tc>
                  <a:txBody>
                    <a:bodyPr/>
                    <a:lstStyle/>
                    <a:p>
                      <a:pPr algn="ctr" fontAlgn="b"/>
                      <a:r>
                        <a:rPr lang="tr-TR" sz="2400" b="0" i="0" u="none" strike="noStrike">
                          <a:solidFill>
                            <a:srgbClr val="000000"/>
                          </a:solidFill>
                          <a:latin typeface="Calibri"/>
                        </a:rPr>
                        <a:t>5.56</a:t>
                      </a:r>
                    </a:p>
                  </a:txBody>
                  <a:tcPr marL="9525" marR="9525" marT="9525" marB="0" anchor="b"/>
                </a:tc>
              </a:tr>
              <a:tr h="459244">
                <a:tc>
                  <a:txBody>
                    <a:bodyPr/>
                    <a:lstStyle/>
                    <a:p>
                      <a:pPr algn="l" fontAlgn="b"/>
                      <a:r>
                        <a:rPr lang="tr-TR" sz="2400" b="0" i="0" u="none" strike="noStrike">
                          <a:solidFill>
                            <a:srgbClr val="000000"/>
                          </a:solidFill>
                          <a:latin typeface="Calibri"/>
                        </a:rPr>
                        <a:t>Japonya</a:t>
                      </a:r>
                    </a:p>
                  </a:txBody>
                  <a:tcPr marL="9525" marR="9525" marT="9525" marB="0" anchor="b"/>
                </a:tc>
                <a:tc>
                  <a:txBody>
                    <a:bodyPr/>
                    <a:lstStyle/>
                    <a:p>
                      <a:pPr algn="ctr" fontAlgn="b"/>
                      <a:r>
                        <a:rPr lang="tr-TR" sz="2400" b="0" i="0" u="none" strike="noStrike">
                          <a:solidFill>
                            <a:srgbClr val="000000"/>
                          </a:solidFill>
                          <a:latin typeface="Calibri"/>
                        </a:rPr>
                        <a:t>5</a:t>
                      </a:r>
                    </a:p>
                  </a:txBody>
                  <a:tcPr marL="9525" marR="9525" marT="9525" marB="0" anchor="b"/>
                </a:tc>
                <a:tc>
                  <a:txBody>
                    <a:bodyPr/>
                    <a:lstStyle/>
                    <a:p>
                      <a:pPr algn="ctr" fontAlgn="b"/>
                      <a:r>
                        <a:rPr lang="tr-TR" sz="2400" b="0" i="0" u="none" strike="noStrike">
                          <a:solidFill>
                            <a:srgbClr val="000000"/>
                          </a:solidFill>
                          <a:latin typeface="Calibri"/>
                        </a:rPr>
                        <a:t>5.54</a:t>
                      </a:r>
                    </a:p>
                  </a:txBody>
                  <a:tcPr marL="9525" marR="9525" marT="9525" marB="0" anchor="b"/>
                </a:tc>
              </a:tr>
              <a:tr h="459244">
                <a:tc>
                  <a:txBody>
                    <a:bodyPr/>
                    <a:lstStyle/>
                    <a:p>
                      <a:pPr algn="l" fontAlgn="b"/>
                      <a:r>
                        <a:rPr lang="tr-TR" sz="2400" b="1" i="0" u="none" strike="noStrike">
                          <a:solidFill>
                            <a:srgbClr val="FF0000"/>
                          </a:solidFill>
                          <a:latin typeface="Calibri"/>
                        </a:rPr>
                        <a:t>Türkiye</a:t>
                      </a:r>
                    </a:p>
                  </a:txBody>
                  <a:tcPr marL="9525" marR="9525" marT="9525" marB="0" anchor="b"/>
                </a:tc>
                <a:tc>
                  <a:txBody>
                    <a:bodyPr/>
                    <a:lstStyle/>
                    <a:p>
                      <a:pPr algn="ctr" fontAlgn="b"/>
                      <a:r>
                        <a:rPr lang="tr-TR" sz="2400" b="1" i="0" u="none" strike="noStrike">
                          <a:solidFill>
                            <a:srgbClr val="FF0000"/>
                          </a:solidFill>
                          <a:latin typeface="Calibri"/>
                        </a:rPr>
                        <a:t>55</a:t>
                      </a:r>
                    </a:p>
                  </a:txBody>
                  <a:tcPr marL="9525" marR="9525" marT="9525" marB="0" anchor="b"/>
                </a:tc>
                <a:tc>
                  <a:txBody>
                    <a:bodyPr/>
                    <a:lstStyle/>
                    <a:p>
                      <a:pPr algn="ctr" fontAlgn="b"/>
                      <a:r>
                        <a:rPr lang="tr-TR" sz="2400" b="1" i="0" u="none" strike="noStrike" dirty="0">
                          <a:solidFill>
                            <a:srgbClr val="FF0000"/>
                          </a:solidFill>
                          <a:latin typeface="Calibri"/>
                        </a:rPr>
                        <a:t>3.33</a:t>
                      </a:r>
                    </a:p>
                  </a:txBody>
                  <a:tcPr marL="9525" marR="9525" marT="9525" marB="0" anchor="b"/>
                </a:tc>
              </a:tr>
            </a:tbl>
          </a:graphicData>
        </a:graphic>
      </p:graphicFrame>
    </p:spTree>
  </p:cSld>
  <p:clrMapOvr>
    <a:masterClrMapping/>
  </p:clrMapOvr>
  <p:transition advClick="0">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BÜYÜME ve REKABET EDEBİLİRLİK…..</a:t>
            </a:r>
            <a:endParaRPr lang="en-US" sz="2800" dirty="0">
              <a:solidFill>
                <a:srgbClr val="FFC000"/>
              </a:solidFill>
            </a:endParaRPr>
          </a:p>
        </p:txBody>
      </p:sp>
      <p:sp>
        <p:nvSpPr>
          <p:cNvPr id="15" name="14 Metin kutusu"/>
          <p:cNvSpPr txBox="1"/>
          <p:nvPr/>
        </p:nvSpPr>
        <p:spPr>
          <a:xfrm>
            <a:off x="214282" y="6072206"/>
            <a:ext cx="5286412" cy="246221"/>
          </a:xfrm>
          <a:prstGeom prst="rect">
            <a:avLst/>
          </a:prstGeom>
          <a:noFill/>
        </p:spPr>
        <p:txBody>
          <a:bodyPr wrap="square" rtlCol="0">
            <a:spAutoFit/>
          </a:bodyPr>
          <a:lstStyle/>
          <a:p>
            <a:r>
              <a:rPr lang="tr-TR" sz="1000" dirty="0" smtClean="0"/>
              <a:t>* 2012 Dünya Ekonomik Forumu Küresel Rekabetçilik Raporu</a:t>
            </a:r>
            <a:endParaRPr lang="tr-TR" sz="1000" dirty="0"/>
          </a:p>
        </p:txBody>
      </p:sp>
      <p:sp>
        <p:nvSpPr>
          <p:cNvPr id="17" name="16 Metin kutusu"/>
          <p:cNvSpPr txBox="1"/>
          <p:nvPr/>
        </p:nvSpPr>
        <p:spPr>
          <a:xfrm>
            <a:off x="285720" y="1857364"/>
            <a:ext cx="8358246" cy="2462213"/>
          </a:xfrm>
          <a:prstGeom prst="rect">
            <a:avLst/>
          </a:prstGeom>
          <a:noFill/>
        </p:spPr>
        <p:txBody>
          <a:bodyPr wrap="square" rtlCol="0">
            <a:spAutoFit/>
          </a:bodyPr>
          <a:lstStyle/>
          <a:p>
            <a:pPr algn="just"/>
            <a:r>
              <a:rPr lang="tr-TR" dirty="0" smtClean="0"/>
              <a:t>Tüm ülkelerin (bölgelerin) başta gelen ekonomik hedefi, dışa açılma ve dolayısıyla birer </a:t>
            </a:r>
            <a:r>
              <a:rPr lang="tr-TR" u="sng" dirty="0" smtClean="0">
                <a:solidFill>
                  <a:srgbClr val="FF0000"/>
                </a:solidFill>
              </a:rPr>
              <a:t>“Küresel Oyuncu”</a:t>
            </a:r>
            <a:r>
              <a:rPr lang="tr-TR" b="0" dirty="0" smtClean="0">
                <a:solidFill>
                  <a:srgbClr val="FF0000"/>
                </a:solidFill>
              </a:rPr>
              <a:t>  </a:t>
            </a:r>
            <a:r>
              <a:rPr lang="tr-TR" dirty="0" smtClean="0"/>
              <a:t>haline gelmektir. </a:t>
            </a:r>
          </a:p>
          <a:p>
            <a:pPr algn="just"/>
            <a:endParaRPr lang="tr-TR" dirty="0" smtClean="0"/>
          </a:p>
          <a:p>
            <a:pPr algn="just"/>
            <a:endParaRPr lang="tr-TR" dirty="0" smtClean="0"/>
          </a:p>
          <a:p>
            <a:pPr algn="just"/>
            <a:r>
              <a:rPr lang="tr-TR" u="sng" dirty="0" smtClean="0">
                <a:solidFill>
                  <a:srgbClr val="FF0000"/>
                </a:solidFill>
              </a:rPr>
              <a:t>Küresel Oyuncu</a:t>
            </a:r>
            <a:r>
              <a:rPr lang="tr-TR" b="0" dirty="0" smtClean="0">
                <a:solidFill>
                  <a:srgbClr val="FF0000"/>
                </a:solidFill>
              </a:rPr>
              <a:t> </a:t>
            </a:r>
            <a:r>
              <a:rPr lang="tr-TR" dirty="0" smtClean="0"/>
              <a:t>olmanın başta gelen koşulunun da her düzeyde rekabet gücünü artırmaktan geçmektedir.</a:t>
            </a:r>
            <a:endParaRPr lang="tr-TR" dirty="0"/>
          </a:p>
        </p:txBody>
      </p:sp>
    </p:spTree>
  </p:cSld>
  <p:clrMapOvr>
    <a:masterClrMapping/>
  </p:clrMapOvr>
  <p:transition advClick="0">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BÜYÜME ve REKABET EDEBİLİRLİK…..</a:t>
            </a:r>
            <a:endParaRPr lang="en-US" sz="2800" dirty="0">
              <a:solidFill>
                <a:srgbClr val="FFC000"/>
              </a:solidFill>
            </a:endParaRPr>
          </a:p>
        </p:txBody>
      </p:sp>
      <p:sp>
        <p:nvSpPr>
          <p:cNvPr id="15" name="14 Metin kutusu"/>
          <p:cNvSpPr txBox="1"/>
          <p:nvPr/>
        </p:nvSpPr>
        <p:spPr>
          <a:xfrm>
            <a:off x="214282" y="6072206"/>
            <a:ext cx="5286412" cy="246221"/>
          </a:xfrm>
          <a:prstGeom prst="rect">
            <a:avLst/>
          </a:prstGeom>
          <a:noFill/>
        </p:spPr>
        <p:txBody>
          <a:bodyPr wrap="square" rtlCol="0">
            <a:spAutoFit/>
          </a:bodyPr>
          <a:lstStyle/>
          <a:p>
            <a:r>
              <a:rPr lang="tr-TR" sz="1000" dirty="0" smtClean="0"/>
              <a:t>* 2012 Dünya Ekonomik Forumu Küresel Rekabetçilik Raporu</a:t>
            </a:r>
            <a:endParaRPr lang="tr-TR" sz="1000" dirty="0"/>
          </a:p>
        </p:txBody>
      </p:sp>
      <p:sp>
        <p:nvSpPr>
          <p:cNvPr id="16" name="15 Metin kutusu"/>
          <p:cNvSpPr txBox="1"/>
          <p:nvPr/>
        </p:nvSpPr>
        <p:spPr>
          <a:xfrm>
            <a:off x="285720" y="1771241"/>
            <a:ext cx="8572560" cy="3139321"/>
          </a:xfrm>
          <a:prstGeom prst="rect">
            <a:avLst/>
          </a:prstGeom>
          <a:noFill/>
        </p:spPr>
        <p:txBody>
          <a:bodyPr wrap="square" rtlCol="0">
            <a:spAutoFit/>
          </a:bodyPr>
          <a:lstStyle/>
          <a:p>
            <a:pPr algn="just"/>
            <a:endParaRPr lang="tr-TR" dirty="0" smtClean="0"/>
          </a:p>
          <a:p>
            <a:pPr algn="just"/>
            <a:r>
              <a:rPr lang="tr-TR" dirty="0" smtClean="0"/>
              <a:t>Firmaların içinde yaşadıkları ülkelerin uluslar arası gücünden yararlanmaları, destek almaları gerekli ve önemlidir.</a:t>
            </a:r>
          </a:p>
          <a:p>
            <a:pPr algn="just"/>
            <a:endParaRPr lang="tr-TR" dirty="0" smtClean="0"/>
          </a:p>
          <a:p>
            <a:pPr algn="just"/>
            <a:endParaRPr lang="tr-TR" dirty="0" smtClean="0"/>
          </a:p>
          <a:p>
            <a:pPr algn="just"/>
            <a:r>
              <a:rPr lang="tr-TR" dirty="0" smtClean="0"/>
              <a:t>Ülkede ve bölgede uluslar arası düzeyde rekabet gücü sağlayacak ortam oluşturulmamış ise </a:t>
            </a:r>
            <a:r>
              <a:rPr lang="tr-TR" dirty="0" err="1" smtClean="0"/>
              <a:t>sektörel</a:t>
            </a:r>
            <a:r>
              <a:rPr lang="tr-TR" dirty="0" smtClean="0"/>
              <a:t> rekabet gücü sınırlı kalmaktadır.</a:t>
            </a:r>
          </a:p>
          <a:p>
            <a:pPr algn="just"/>
            <a:endParaRPr lang="tr-TR" dirty="0" smtClean="0"/>
          </a:p>
        </p:txBody>
      </p:sp>
    </p:spTree>
  </p:cSld>
  <p:clrMapOvr>
    <a:masterClrMapping/>
  </p:clrMapOvr>
  <p:transition advClick="0">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BÜYÜME ve REKABET EDEBİLİRLİK…..</a:t>
            </a:r>
            <a:endParaRPr lang="en-US" sz="2800" dirty="0">
              <a:solidFill>
                <a:srgbClr val="FFC000"/>
              </a:solidFill>
            </a:endParaRPr>
          </a:p>
        </p:txBody>
      </p:sp>
      <p:sp>
        <p:nvSpPr>
          <p:cNvPr id="16" name="15 Metin kutusu"/>
          <p:cNvSpPr txBox="1"/>
          <p:nvPr/>
        </p:nvSpPr>
        <p:spPr>
          <a:xfrm>
            <a:off x="285720" y="785794"/>
            <a:ext cx="8572560" cy="5509200"/>
          </a:xfrm>
          <a:prstGeom prst="rect">
            <a:avLst/>
          </a:prstGeom>
          <a:noFill/>
        </p:spPr>
        <p:txBody>
          <a:bodyPr wrap="square" rtlCol="0">
            <a:spAutoFit/>
          </a:bodyPr>
          <a:lstStyle/>
          <a:p>
            <a:pPr algn="just"/>
            <a:endParaRPr lang="tr-TR" dirty="0" smtClean="0"/>
          </a:p>
          <a:p>
            <a:pPr algn="just"/>
            <a:r>
              <a:rPr lang="tr-TR" dirty="0" smtClean="0"/>
              <a:t>Bölgemiz Demir Çelik Sektörünün büyüme ve rekabet edebilirlik gücünün arttırılarak küresel oyuncu haline gelebilmesi için;</a:t>
            </a:r>
          </a:p>
          <a:p>
            <a:pPr algn="just"/>
            <a:endParaRPr lang="tr-TR" dirty="0" smtClean="0"/>
          </a:p>
          <a:p>
            <a:pPr algn="just">
              <a:buFont typeface="Arial" pitchFamily="34" charset="0"/>
              <a:buChar char="•"/>
            </a:pPr>
            <a:r>
              <a:rPr lang="tr-TR" dirty="0" smtClean="0"/>
              <a:t> Altyapı dönüşümlerinin yapılması,</a:t>
            </a:r>
          </a:p>
          <a:p>
            <a:pPr algn="just"/>
            <a:endParaRPr lang="tr-TR" dirty="0" smtClean="0"/>
          </a:p>
          <a:p>
            <a:pPr algn="just">
              <a:buFont typeface="Arial" pitchFamily="34" charset="0"/>
              <a:buChar char="•"/>
            </a:pPr>
            <a:r>
              <a:rPr lang="tr-TR" dirty="0" smtClean="0"/>
              <a:t> Yüksek katma değer yaratan ürünlerin üretilmesine geçiş,</a:t>
            </a:r>
          </a:p>
          <a:p>
            <a:pPr algn="just"/>
            <a:endParaRPr lang="tr-TR" dirty="0" smtClean="0"/>
          </a:p>
          <a:p>
            <a:pPr algn="just"/>
            <a:r>
              <a:rPr lang="tr-TR" dirty="0" smtClean="0"/>
              <a:t>Kalifiye insan gücü altyapısının geliştirilmesi için, Meslek Liseleri, Meslek Yüksek Okulları ve Üniversitelerin rekabet edebilir düzeyde olacak şekilde yeniden yapılandırılması, desteklenmesi, geliştirilmesi ve Üniversite – Sanayi işbirliklerinin sağlanması </a:t>
            </a:r>
            <a:r>
              <a:rPr lang="tr-TR" dirty="0" err="1" smtClean="0"/>
              <a:t>inovasyon</a:t>
            </a:r>
            <a:r>
              <a:rPr lang="tr-TR" dirty="0" smtClean="0"/>
              <a:t> aşamasına geçmek açısından önem arz etmektedir. </a:t>
            </a:r>
          </a:p>
          <a:p>
            <a:pPr algn="just"/>
            <a:endParaRPr lang="tr-TR" dirty="0" smtClean="0"/>
          </a:p>
        </p:txBody>
      </p:sp>
    </p:spTree>
  </p:cSld>
  <p:clrMapOvr>
    <a:masterClrMapping/>
  </p:clrMapOvr>
  <p:transition advClick="0">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BÖLGESEL DEMİR ÇELİK SEKTÖRÜ</a:t>
            </a:r>
            <a:endParaRPr lang="en-US" sz="2800" dirty="0">
              <a:solidFill>
                <a:srgbClr val="FFC000"/>
              </a:solidFill>
            </a:endParaRPr>
          </a:p>
        </p:txBody>
      </p:sp>
      <p:sp>
        <p:nvSpPr>
          <p:cNvPr id="8" name="Rectangle 26"/>
          <p:cNvSpPr>
            <a:spLocks noChangeArrowheads="1"/>
          </p:cNvSpPr>
          <p:nvPr/>
        </p:nvSpPr>
        <p:spPr bwMode="auto">
          <a:xfrm>
            <a:off x="357158" y="1857364"/>
            <a:ext cx="8501122" cy="22082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lnSpc>
                <a:spcPct val="125000"/>
              </a:lnSpc>
            </a:pPr>
            <a:r>
              <a:rPr lang="tr-TR" dirty="0" smtClean="0"/>
              <a:t>2004 yılında yürürlüğe giren 5084 sayılı yatırım ve istihdamı teşvik yasasından sonra hızlı bir sanayileşme sürecine giren bölgemizde, demir-çelik sektörü yatırımları ile bölge endüstrisinin lokomotifi konumuna yükselmiştir.</a:t>
            </a:r>
          </a:p>
          <a:p>
            <a:pPr algn="just">
              <a:lnSpc>
                <a:spcPct val="125000"/>
              </a:lnSpc>
            </a:pPr>
            <a:endParaRPr lang="tr-TR" dirty="0" smtClean="0"/>
          </a:p>
        </p:txBody>
      </p:sp>
    </p:spTree>
  </p:cSld>
  <p:clrMapOvr>
    <a:masterClrMapping/>
  </p:clrMapOvr>
  <p:transition advClick="0">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Ay"/>
          <p:cNvSpPr/>
          <p:nvPr/>
        </p:nvSpPr>
        <p:spPr bwMode="auto">
          <a:xfrm rot="2427972">
            <a:off x="-473075" y="-1125538"/>
            <a:ext cx="1993900" cy="3951288"/>
          </a:xfrm>
          <a:prstGeom prst="moon">
            <a:avLst>
              <a:gd name="adj" fmla="val 67154"/>
            </a:avLst>
          </a:prstGeom>
          <a:solidFill>
            <a:schemeClr val="accent6">
              <a:lumMod val="75000"/>
            </a:schemeClr>
          </a:solidFill>
          <a:ln w="12700" cap="flat" cmpd="sng" algn="ctr">
            <a:noFill/>
            <a:prstDash val="solid"/>
            <a:round/>
            <a:headEnd type="none" w="sm" len="sm"/>
            <a:tailEnd type="none" w="sm" len="sm"/>
          </a:ln>
          <a:effectLst/>
        </p:spPr>
        <p:txBody>
          <a:bodyPr/>
          <a:lstStyle/>
          <a:p>
            <a:pPr algn="ctr">
              <a:defRPr/>
            </a:pPr>
            <a:endParaRPr lang="tr-TR" dirty="0"/>
          </a:p>
        </p:txBody>
      </p:sp>
      <p:sp>
        <p:nvSpPr>
          <p:cNvPr id="12291" name="3 Ay"/>
          <p:cNvSpPr>
            <a:spLocks noChangeArrowheads="1"/>
          </p:cNvSpPr>
          <p:nvPr/>
        </p:nvSpPr>
        <p:spPr bwMode="auto">
          <a:xfrm rot="-8331798">
            <a:off x="7588250" y="4014788"/>
            <a:ext cx="2011363" cy="3997325"/>
          </a:xfrm>
          <a:prstGeom prst="moon">
            <a:avLst>
              <a:gd name="adj" fmla="val 67153"/>
            </a:avLst>
          </a:prstGeom>
          <a:solidFill>
            <a:srgbClr val="FF0000"/>
          </a:solidFill>
          <a:ln w="12700" algn="ctr">
            <a:noFill/>
            <a:round/>
            <a:headEnd type="none" w="sm" len="sm"/>
            <a:tailEnd type="none" w="sm" len="sm"/>
          </a:ln>
        </p:spPr>
        <p:txBody>
          <a:bodyPr/>
          <a:lstStyle/>
          <a:p>
            <a:pPr algn="ctr"/>
            <a:endParaRPr lang="tr-TR"/>
          </a:p>
        </p:txBody>
      </p:sp>
      <p:sp>
        <p:nvSpPr>
          <p:cNvPr id="5" name="4 Dikdörtgen"/>
          <p:cNvSpPr/>
          <p:nvPr/>
        </p:nvSpPr>
        <p:spPr>
          <a:xfrm>
            <a:off x="806174" y="1857365"/>
            <a:ext cx="7840415" cy="3208571"/>
          </a:xfrm>
          <a:prstGeom prst="rect">
            <a:avLst/>
          </a:prstGeom>
          <a:noFill/>
        </p:spPr>
        <p:txBody>
          <a:bodyPr wrap="square">
            <a:spAutoFit/>
          </a:bodyPr>
          <a:lstStyle/>
          <a:p>
            <a:pPr algn="ctr">
              <a:lnSpc>
                <a:spcPct val="125000"/>
              </a:lnSpc>
              <a:defRPr/>
            </a:pPr>
            <a:r>
              <a:rPr lang="tr-TR"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rPr>
              <a:t>YOLBULAN BAŞTUĞ</a:t>
            </a:r>
          </a:p>
          <a:p>
            <a:pPr algn="ctr">
              <a:lnSpc>
                <a:spcPct val="125000"/>
              </a:lnSpc>
              <a:defRPr/>
            </a:pPr>
            <a:r>
              <a:rPr lang="tr-TR"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rPr>
              <a:t>METALURJİ  SAN.  A.Ş</a:t>
            </a:r>
            <a:r>
              <a:rPr lang="tr-TR" sz="5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rPr>
              <a:t>.</a:t>
            </a:r>
          </a:p>
          <a:p>
            <a:pPr algn="ctr">
              <a:lnSpc>
                <a:spcPct val="125000"/>
              </a:lnSpc>
              <a:defRPr/>
            </a:pPr>
            <a:endParaRPr lang="tr-TR"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endParaRPr>
          </a:p>
        </p:txBody>
      </p:sp>
      <p:pic>
        <p:nvPicPr>
          <p:cNvPr id="123905" name="Resim 1" descr="LOGO"/>
          <p:cNvPicPr>
            <a:picLocks noChangeAspect="1" noChangeArrowheads="1"/>
          </p:cNvPicPr>
          <p:nvPr/>
        </p:nvPicPr>
        <p:blipFill>
          <a:blip r:embed="rId3"/>
          <a:srcRect/>
          <a:stretch>
            <a:fillRect/>
          </a:stretch>
        </p:blipFill>
        <p:spPr bwMode="auto">
          <a:xfrm>
            <a:off x="2786050" y="4357694"/>
            <a:ext cx="3678297" cy="1571636"/>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                            AKÇT ANLAŞMASI</a:t>
            </a:r>
            <a:endParaRPr lang="en-US" sz="2800" dirty="0">
              <a:solidFill>
                <a:srgbClr val="FFC000"/>
              </a:solidFill>
            </a:endParaRPr>
          </a:p>
        </p:txBody>
      </p:sp>
      <p:sp>
        <p:nvSpPr>
          <p:cNvPr id="8" name="Rectangle 26"/>
          <p:cNvSpPr>
            <a:spLocks noChangeArrowheads="1"/>
          </p:cNvSpPr>
          <p:nvPr/>
        </p:nvSpPr>
        <p:spPr bwMode="auto">
          <a:xfrm>
            <a:off x="428596" y="1714488"/>
            <a:ext cx="8208912" cy="21666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lnSpc>
                <a:spcPct val="125000"/>
              </a:lnSpc>
            </a:pPr>
            <a:endParaRPr lang="tr-TR" dirty="0" smtClean="0"/>
          </a:p>
          <a:p>
            <a:pPr algn="just">
              <a:lnSpc>
                <a:spcPct val="125000"/>
              </a:lnSpc>
            </a:pPr>
            <a:r>
              <a:rPr lang="tr-TR" dirty="0" smtClean="0"/>
              <a:t>Avrupa Birliği ile yapılan </a:t>
            </a:r>
            <a:r>
              <a:rPr lang="tr-TR" u="sng" dirty="0" smtClean="0"/>
              <a:t>“AKÇT Anlaşması”</a:t>
            </a:r>
            <a:r>
              <a:rPr lang="tr-TR" dirty="0" smtClean="0"/>
              <a:t> gereği Demir Çelik Sektöründe yatırım ve üretim aşamalarında herhangi bir devlet  teşviki uygulaması bulunmamaktadır. </a:t>
            </a:r>
          </a:p>
          <a:p>
            <a:pPr algn="just">
              <a:lnSpc>
                <a:spcPct val="125000"/>
              </a:lnSpc>
            </a:pPr>
            <a:endParaRPr lang="tr-TR" dirty="0" smtClean="0"/>
          </a:p>
        </p:txBody>
      </p:sp>
    </p:spTree>
  </p:cSld>
  <p:clrMapOvr>
    <a:masterClrMapping/>
  </p:clrMapOvr>
  <p:transition advClick="0">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400" dirty="0" smtClean="0">
                <a:solidFill>
                  <a:srgbClr val="FFC000"/>
                </a:solidFill>
              </a:rPr>
              <a:t>                ÇELİK SANAYİNİN TEMEL GİRDİ METASIDIR</a:t>
            </a:r>
            <a:endParaRPr lang="en-US" sz="2400" dirty="0">
              <a:solidFill>
                <a:srgbClr val="FFC000"/>
              </a:solidFill>
            </a:endParaRPr>
          </a:p>
        </p:txBody>
      </p:sp>
      <p:sp>
        <p:nvSpPr>
          <p:cNvPr id="8" name="Rectangle 26"/>
          <p:cNvSpPr>
            <a:spLocks noChangeArrowheads="1"/>
          </p:cNvSpPr>
          <p:nvPr/>
        </p:nvSpPr>
        <p:spPr bwMode="auto">
          <a:xfrm>
            <a:off x="357158" y="785794"/>
            <a:ext cx="8208912"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lnSpc>
                <a:spcPct val="125000"/>
              </a:lnSpc>
            </a:pPr>
            <a:endParaRPr lang="tr-TR" dirty="0" smtClean="0"/>
          </a:p>
          <a:p>
            <a:pPr algn="just">
              <a:lnSpc>
                <a:spcPct val="125000"/>
              </a:lnSpc>
            </a:pPr>
            <a:r>
              <a:rPr lang="tr-TR" dirty="0" smtClean="0"/>
              <a:t>Demir-çelik ürünleri, tüm dünyada olduğu gibi ülkemizde de dayanıklı tüketim malları ve yatırım malları endüstrilerinin ana girdisidir.</a:t>
            </a:r>
          </a:p>
          <a:p>
            <a:pPr algn="just">
              <a:lnSpc>
                <a:spcPct val="125000"/>
              </a:lnSpc>
            </a:pPr>
            <a:endParaRPr lang="tr-TR" dirty="0" smtClean="0"/>
          </a:p>
          <a:p>
            <a:pPr algn="just">
              <a:lnSpc>
                <a:spcPct val="125000"/>
              </a:lnSpc>
            </a:pPr>
            <a:r>
              <a:rPr lang="tr-TR" dirty="0" smtClean="0"/>
              <a:t>Bir ülkenin çelik üretim düzeyi, o ülkedeki refahın ve gelişmişliğin en önemli göstergelerinden birisi olarak kabul edilmektedir. Bu nedenle tüm dünyada stratejik sektör olarak kabul gören Demir Çelik Sektörünün gelişmesi için temel eksikliklerin giderilmesi ve rekabetçiliğini destekleyecek her türlü önlemin alınmasına şiddetle ihtiyaç duyulmaktadır.</a:t>
            </a:r>
          </a:p>
        </p:txBody>
      </p:sp>
    </p:spTree>
  </p:cSld>
  <p:clrMapOvr>
    <a:masterClrMapping/>
  </p:clrMapOvr>
  <p:transition advClick="0">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3" name="Text Box 5"/>
          <p:cNvSpPr txBox="1">
            <a:spLocks noChangeArrowheads="1"/>
          </p:cNvSpPr>
          <p:nvPr/>
        </p:nvSpPr>
        <p:spPr bwMode="auto">
          <a:xfrm>
            <a:off x="252215" y="908943"/>
            <a:ext cx="2519958" cy="288255"/>
          </a:xfrm>
          <a:prstGeom prst="rect">
            <a:avLst/>
          </a:prstGeom>
          <a:solidFill>
            <a:srgbClr val="8DB3E2"/>
          </a:solidFill>
          <a:ln w="9525">
            <a:solidFill>
              <a:srgbClr val="000000"/>
            </a:solidFill>
            <a:miter lim="800000"/>
            <a:headEnd/>
            <a:tailEnd/>
          </a:ln>
        </p:spPr>
        <p:txBody>
          <a:bodyPr/>
          <a:lstStyle/>
          <a:p>
            <a:pPr algn="ctr">
              <a:spcAft>
                <a:spcPts val="1000"/>
              </a:spcAft>
            </a:pPr>
            <a:r>
              <a:rPr lang="tr-TR" sz="1400" dirty="0">
                <a:solidFill>
                  <a:schemeClr val="tx1"/>
                </a:solidFill>
                <a:latin typeface="Calibri" pitchFamily="34" charset="0"/>
              </a:rPr>
              <a:t>GÜÇLÜ YÖNLER</a:t>
            </a:r>
          </a:p>
          <a:p>
            <a:pPr algn="ctr">
              <a:spcAft>
                <a:spcPts val="1000"/>
              </a:spcAft>
            </a:pPr>
            <a:endParaRPr lang="tr-TR" sz="1400" dirty="0">
              <a:solidFill>
                <a:schemeClr val="tx1"/>
              </a:solidFill>
              <a:latin typeface="Calibri" pitchFamily="34" charset="0"/>
            </a:endParaRPr>
          </a:p>
          <a:p>
            <a:endParaRPr lang="tr-TR" sz="1400" dirty="0">
              <a:solidFill>
                <a:schemeClr val="tx1"/>
              </a:solidFill>
            </a:endParaRPr>
          </a:p>
        </p:txBody>
      </p:sp>
      <p:cxnSp>
        <p:nvCxnSpPr>
          <p:cNvPr id="29704" name="AutoShape 6"/>
          <p:cNvCxnSpPr>
            <a:cxnSpLocks noChangeShapeType="1"/>
          </p:cNvCxnSpPr>
          <p:nvPr/>
        </p:nvCxnSpPr>
        <p:spPr bwMode="auto">
          <a:xfrm>
            <a:off x="2943807" y="908943"/>
            <a:ext cx="0" cy="5329237"/>
          </a:xfrm>
          <a:prstGeom prst="straightConnector1">
            <a:avLst/>
          </a:prstGeom>
          <a:noFill/>
          <a:ln w="38100">
            <a:solidFill>
              <a:srgbClr val="000000"/>
            </a:solidFill>
            <a:round/>
            <a:headEnd/>
            <a:tailEnd/>
          </a:ln>
        </p:spPr>
      </p:cxnSp>
      <p:sp>
        <p:nvSpPr>
          <p:cNvPr id="29705" name="Text Box 7"/>
          <p:cNvSpPr txBox="1">
            <a:spLocks noChangeArrowheads="1"/>
          </p:cNvSpPr>
          <p:nvPr/>
        </p:nvSpPr>
        <p:spPr bwMode="auto">
          <a:xfrm>
            <a:off x="3132261" y="908721"/>
            <a:ext cx="2663875" cy="288032"/>
          </a:xfrm>
          <a:prstGeom prst="rect">
            <a:avLst/>
          </a:prstGeom>
          <a:solidFill>
            <a:srgbClr val="FFFF99"/>
          </a:solidFill>
          <a:ln w="9525">
            <a:solidFill>
              <a:srgbClr val="000000"/>
            </a:solidFill>
            <a:miter lim="800000"/>
            <a:headEnd/>
            <a:tailEnd/>
          </a:ln>
        </p:spPr>
        <p:txBody>
          <a:bodyPr/>
          <a:lstStyle/>
          <a:p>
            <a:pPr algn="ctr">
              <a:spcAft>
                <a:spcPts val="1000"/>
              </a:spcAft>
            </a:pPr>
            <a:r>
              <a:rPr lang="tr-TR" sz="1400">
                <a:solidFill>
                  <a:schemeClr val="tx1"/>
                </a:solidFill>
                <a:latin typeface="Calibri" pitchFamily="34" charset="0"/>
              </a:rPr>
              <a:t>ZAYIF YÖNLER</a:t>
            </a:r>
            <a:endParaRPr lang="tr-TR" sz="1400">
              <a:solidFill>
                <a:schemeClr val="tx1"/>
              </a:solidFill>
            </a:endParaRPr>
          </a:p>
        </p:txBody>
      </p:sp>
      <p:sp>
        <p:nvSpPr>
          <p:cNvPr id="29706" name="Text Box 8"/>
          <p:cNvSpPr txBox="1">
            <a:spLocks noChangeArrowheads="1"/>
          </p:cNvSpPr>
          <p:nvPr/>
        </p:nvSpPr>
        <p:spPr bwMode="auto">
          <a:xfrm>
            <a:off x="252537" y="3645570"/>
            <a:ext cx="2519958" cy="287709"/>
          </a:xfrm>
          <a:prstGeom prst="rect">
            <a:avLst/>
          </a:prstGeom>
          <a:solidFill>
            <a:srgbClr val="92D050"/>
          </a:solidFill>
          <a:ln w="9525">
            <a:solidFill>
              <a:srgbClr val="000000"/>
            </a:solidFill>
            <a:miter lim="800000"/>
            <a:headEnd/>
            <a:tailEnd/>
          </a:ln>
        </p:spPr>
        <p:txBody>
          <a:bodyPr/>
          <a:lstStyle/>
          <a:p>
            <a:pPr algn="ctr">
              <a:spcAft>
                <a:spcPts val="1000"/>
              </a:spcAft>
            </a:pPr>
            <a:r>
              <a:rPr lang="tr-TR" sz="1400" dirty="0">
                <a:solidFill>
                  <a:schemeClr val="tx1"/>
                </a:solidFill>
                <a:latin typeface="Calibri" pitchFamily="34" charset="0"/>
              </a:rPr>
              <a:t>FIRSATLAR</a:t>
            </a:r>
            <a:endParaRPr lang="tr-TR" sz="1400" dirty="0">
              <a:solidFill>
                <a:schemeClr val="tx1"/>
              </a:solidFill>
            </a:endParaRPr>
          </a:p>
        </p:txBody>
      </p:sp>
      <p:sp>
        <p:nvSpPr>
          <p:cNvPr id="29707" name="Text Box 9"/>
          <p:cNvSpPr txBox="1">
            <a:spLocks noChangeArrowheads="1"/>
          </p:cNvSpPr>
          <p:nvPr/>
        </p:nvSpPr>
        <p:spPr bwMode="auto">
          <a:xfrm>
            <a:off x="3132261" y="3645570"/>
            <a:ext cx="2663875" cy="287486"/>
          </a:xfrm>
          <a:prstGeom prst="rect">
            <a:avLst/>
          </a:prstGeom>
          <a:solidFill>
            <a:srgbClr val="FF0066"/>
          </a:solidFill>
          <a:ln w="9525">
            <a:solidFill>
              <a:srgbClr val="000000"/>
            </a:solidFill>
            <a:miter lim="800000"/>
            <a:headEnd/>
            <a:tailEnd/>
          </a:ln>
        </p:spPr>
        <p:txBody>
          <a:bodyPr/>
          <a:lstStyle/>
          <a:p>
            <a:pPr algn="ctr">
              <a:spcAft>
                <a:spcPts val="1000"/>
              </a:spcAft>
            </a:pPr>
            <a:r>
              <a:rPr lang="tr-TR" sz="1400" dirty="0">
                <a:solidFill>
                  <a:schemeClr val="tx1"/>
                </a:solidFill>
                <a:latin typeface="Calibri" pitchFamily="34" charset="0"/>
              </a:rPr>
              <a:t>TEHDİTLER</a:t>
            </a:r>
            <a:endParaRPr lang="tr-TR" sz="1400" dirty="0">
              <a:solidFill>
                <a:schemeClr val="tx1"/>
              </a:solidFill>
            </a:endParaRPr>
          </a:p>
        </p:txBody>
      </p:sp>
      <p:cxnSp>
        <p:nvCxnSpPr>
          <p:cNvPr id="29708" name="AutoShape 10"/>
          <p:cNvCxnSpPr>
            <a:cxnSpLocks noChangeShapeType="1"/>
          </p:cNvCxnSpPr>
          <p:nvPr/>
        </p:nvCxnSpPr>
        <p:spPr bwMode="auto">
          <a:xfrm flipV="1">
            <a:off x="179512" y="3528304"/>
            <a:ext cx="5617716" cy="99"/>
          </a:xfrm>
          <a:prstGeom prst="straightConnector1">
            <a:avLst/>
          </a:prstGeom>
          <a:noFill/>
          <a:ln w="38100">
            <a:solidFill>
              <a:srgbClr val="000000"/>
            </a:solidFill>
            <a:round/>
            <a:headEnd/>
            <a:tailEnd/>
          </a:ln>
        </p:spPr>
      </p:cxnSp>
      <p:sp>
        <p:nvSpPr>
          <p:cNvPr id="29709" name="Text Box 11"/>
          <p:cNvSpPr txBox="1">
            <a:spLocks noChangeArrowheads="1"/>
          </p:cNvSpPr>
          <p:nvPr/>
        </p:nvSpPr>
        <p:spPr bwMode="auto">
          <a:xfrm>
            <a:off x="252537" y="1268983"/>
            <a:ext cx="2519958" cy="2160711"/>
          </a:xfrm>
          <a:prstGeom prst="rect">
            <a:avLst/>
          </a:prstGeom>
          <a:solidFill>
            <a:srgbClr val="8DB3E2"/>
          </a:solidFill>
          <a:ln w="9525">
            <a:solidFill>
              <a:srgbClr val="000000"/>
            </a:solidFill>
            <a:miter lim="800000"/>
            <a:headEnd/>
            <a:tailEnd/>
          </a:ln>
        </p:spPr>
        <p:txBody>
          <a:bodyPr/>
          <a:lstStyle/>
          <a:p>
            <a:pPr>
              <a:spcAft>
                <a:spcPts val="1000"/>
              </a:spcAft>
            </a:pPr>
            <a:r>
              <a:rPr lang="tr-TR" sz="1400" dirty="0">
                <a:solidFill>
                  <a:schemeClr val="tx1"/>
                </a:solidFill>
                <a:latin typeface="Calibri" pitchFamily="34" charset="0"/>
              </a:rPr>
              <a:t>Ekonomik İstikrar,</a:t>
            </a:r>
          </a:p>
          <a:p>
            <a:pPr>
              <a:spcAft>
                <a:spcPts val="1000"/>
              </a:spcAft>
            </a:pPr>
            <a:r>
              <a:rPr lang="tr-TR" sz="1400" dirty="0">
                <a:solidFill>
                  <a:schemeClr val="tx1"/>
                </a:solidFill>
                <a:latin typeface="Calibri" pitchFamily="34" charset="0"/>
              </a:rPr>
              <a:t>Coğrafik Konum</a:t>
            </a:r>
            <a:r>
              <a:rPr lang="tr-TR" sz="1400" dirty="0" smtClean="0">
                <a:solidFill>
                  <a:schemeClr val="tx1"/>
                </a:solidFill>
                <a:latin typeface="Calibri" pitchFamily="34" charset="0"/>
              </a:rPr>
              <a:t>,</a:t>
            </a:r>
          </a:p>
          <a:p>
            <a:pPr>
              <a:spcAft>
                <a:spcPts val="1000"/>
              </a:spcAft>
            </a:pPr>
            <a:r>
              <a:rPr lang="tr-TR" sz="1400" dirty="0" smtClean="0">
                <a:solidFill>
                  <a:schemeClr val="tx1"/>
                </a:solidFill>
                <a:latin typeface="Calibri" pitchFamily="34" charset="0"/>
              </a:rPr>
              <a:t>Global Hedef Pazarlara Yakınlık,</a:t>
            </a:r>
            <a:endParaRPr lang="tr-TR" sz="1400" dirty="0">
              <a:solidFill>
                <a:schemeClr val="tx1"/>
              </a:solidFill>
              <a:latin typeface="Calibri" pitchFamily="34" charset="0"/>
            </a:endParaRPr>
          </a:p>
          <a:p>
            <a:pPr>
              <a:spcAft>
                <a:spcPts val="1000"/>
              </a:spcAft>
            </a:pPr>
            <a:r>
              <a:rPr lang="tr-TR" sz="1400" dirty="0">
                <a:solidFill>
                  <a:schemeClr val="tx1"/>
                </a:solidFill>
                <a:latin typeface="Calibri" pitchFamily="34" charset="0"/>
              </a:rPr>
              <a:t>Teknolojik </a:t>
            </a:r>
            <a:r>
              <a:rPr lang="tr-TR" sz="1400" dirty="0" smtClean="0">
                <a:solidFill>
                  <a:schemeClr val="tx1"/>
                </a:solidFill>
                <a:latin typeface="Calibri" pitchFamily="34" charset="0"/>
              </a:rPr>
              <a:t>Altyapı ve Bilinirliği,</a:t>
            </a:r>
          </a:p>
          <a:p>
            <a:pPr>
              <a:spcAft>
                <a:spcPts val="1000"/>
              </a:spcAft>
            </a:pPr>
            <a:r>
              <a:rPr lang="tr-TR" sz="1400" dirty="0" smtClean="0">
                <a:solidFill>
                  <a:schemeClr val="tx1"/>
                </a:solidFill>
                <a:latin typeface="Calibri" pitchFamily="34" charset="0"/>
              </a:rPr>
              <a:t>Tedarikçi Firma Bulunabilirliği,</a:t>
            </a:r>
          </a:p>
          <a:p>
            <a:pPr>
              <a:spcAft>
                <a:spcPts val="1000"/>
              </a:spcAft>
            </a:pPr>
            <a:r>
              <a:rPr lang="tr-TR" sz="1400" dirty="0" smtClean="0">
                <a:solidFill>
                  <a:schemeClr val="tx1"/>
                </a:solidFill>
                <a:latin typeface="Calibri" pitchFamily="34" charset="0"/>
              </a:rPr>
              <a:t>Oturmuş Enerji Altyapısı,</a:t>
            </a:r>
          </a:p>
          <a:p>
            <a:pPr>
              <a:spcAft>
                <a:spcPts val="1000"/>
              </a:spcAft>
            </a:pPr>
            <a:endParaRPr lang="tr-TR" sz="1400" dirty="0">
              <a:solidFill>
                <a:schemeClr val="tx1"/>
              </a:solidFill>
              <a:latin typeface="Calibri" pitchFamily="34" charset="0"/>
            </a:endParaRPr>
          </a:p>
          <a:p>
            <a:endParaRPr lang="tr-TR" sz="1400" dirty="0">
              <a:solidFill>
                <a:schemeClr val="tx1"/>
              </a:solidFill>
            </a:endParaRPr>
          </a:p>
        </p:txBody>
      </p:sp>
      <p:sp>
        <p:nvSpPr>
          <p:cNvPr id="29710" name="Text Box 12"/>
          <p:cNvSpPr txBox="1">
            <a:spLocks noChangeArrowheads="1"/>
          </p:cNvSpPr>
          <p:nvPr/>
        </p:nvSpPr>
        <p:spPr bwMode="auto">
          <a:xfrm>
            <a:off x="3132534" y="1268983"/>
            <a:ext cx="2663601" cy="2160240"/>
          </a:xfrm>
          <a:prstGeom prst="rect">
            <a:avLst/>
          </a:prstGeom>
          <a:solidFill>
            <a:srgbClr val="FFFF99"/>
          </a:solidFill>
          <a:ln w="9525">
            <a:solidFill>
              <a:srgbClr val="000000"/>
            </a:solidFill>
            <a:miter lim="800000"/>
            <a:headEnd/>
            <a:tailEnd/>
          </a:ln>
        </p:spPr>
        <p:txBody>
          <a:bodyPr/>
          <a:lstStyle/>
          <a:p>
            <a:pPr>
              <a:spcAft>
                <a:spcPts val="1000"/>
              </a:spcAft>
            </a:pPr>
            <a:r>
              <a:rPr lang="tr-TR" sz="1050" dirty="0">
                <a:solidFill>
                  <a:schemeClr val="tx1"/>
                </a:solidFill>
                <a:latin typeface="Calibri" pitchFamily="34" charset="0"/>
              </a:rPr>
              <a:t>Sektörel Strateji Eksikliği,</a:t>
            </a:r>
          </a:p>
          <a:p>
            <a:pPr>
              <a:spcAft>
                <a:spcPts val="1000"/>
              </a:spcAft>
            </a:pPr>
            <a:r>
              <a:rPr lang="tr-TR" sz="1050" dirty="0">
                <a:solidFill>
                  <a:schemeClr val="tx1"/>
                </a:solidFill>
                <a:latin typeface="Calibri" pitchFamily="34" charset="0"/>
              </a:rPr>
              <a:t>Hammadde Dışa Bağımlılığı,</a:t>
            </a:r>
          </a:p>
          <a:p>
            <a:pPr>
              <a:spcAft>
                <a:spcPts val="1000"/>
              </a:spcAft>
            </a:pPr>
            <a:r>
              <a:rPr lang="tr-TR" sz="1050" dirty="0">
                <a:solidFill>
                  <a:schemeClr val="tx1"/>
                </a:solidFill>
                <a:latin typeface="Calibri" pitchFamily="34" charset="0"/>
              </a:rPr>
              <a:t>Enerji Dışa Bağımlılığı ve Yüksek Fiyatlar,</a:t>
            </a:r>
          </a:p>
          <a:p>
            <a:pPr>
              <a:spcAft>
                <a:spcPts val="1000"/>
              </a:spcAft>
            </a:pPr>
            <a:r>
              <a:rPr lang="tr-TR" sz="1050" dirty="0">
                <a:solidFill>
                  <a:schemeClr val="tx1"/>
                </a:solidFill>
                <a:latin typeface="Calibri" pitchFamily="34" charset="0"/>
              </a:rPr>
              <a:t>Vergi Yükü,</a:t>
            </a:r>
          </a:p>
          <a:p>
            <a:pPr>
              <a:spcAft>
                <a:spcPts val="1000"/>
              </a:spcAft>
            </a:pPr>
            <a:r>
              <a:rPr lang="tr-TR" sz="1050" dirty="0">
                <a:solidFill>
                  <a:schemeClr val="tx1"/>
                </a:solidFill>
                <a:latin typeface="Calibri" pitchFamily="34" charset="0"/>
              </a:rPr>
              <a:t>Kalifiye Eleman Noksanlığı,</a:t>
            </a:r>
          </a:p>
          <a:p>
            <a:pPr>
              <a:spcAft>
                <a:spcPts val="1000"/>
              </a:spcAft>
            </a:pPr>
            <a:r>
              <a:rPr lang="tr-TR" sz="1050" dirty="0" smtClean="0">
                <a:solidFill>
                  <a:schemeClr val="tx1"/>
                </a:solidFill>
                <a:latin typeface="Calibri" pitchFamily="34" charset="0"/>
              </a:rPr>
              <a:t>Sadece İskenderun Bölgesinde Limancılığın Gelişmiş Olması,</a:t>
            </a:r>
          </a:p>
          <a:p>
            <a:pPr>
              <a:spcAft>
                <a:spcPts val="1000"/>
              </a:spcAft>
            </a:pPr>
            <a:r>
              <a:rPr lang="tr-TR" sz="1050" dirty="0" smtClean="0">
                <a:solidFill>
                  <a:schemeClr val="tx1"/>
                </a:solidFill>
                <a:latin typeface="Calibri" pitchFamily="34" charset="0"/>
              </a:rPr>
              <a:t>Lojistik Altyapı Yetersizliği,</a:t>
            </a:r>
            <a:endParaRPr lang="tr-TR" sz="1050" dirty="0">
              <a:solidFill>
                <a:schemeClr val="tx1"/>
              </a:solidFill>
              <a:latin typeface="Calibri" pitchFamily="34" charset="0"/>
            </a:endParaRPr>
          </a:p>
          <a:p>
            <a:pPr>
              <a:spcAft>
                <a:spcPts val="1000"/>
              </a:spcAft>
            </a:pPr>
            <a:endParaRPr lang="tr-TR" sz="1050" dirty="0">
              <a:solidFill>
                <a:schemeClr val="tx1"/>
              </a:solidFill>
              <a:latin typeface="Calibri" pitchFamily="34" charset="0"/>
            </a:endParaRPr>
          </a:p>
          <a:p>
            <a:pPr>
              <a:spcAft>
                <a:spcPts val="1000"/>
              </a:spcAft>
            </a:pPr>
            <a:endParaRPr lang="tr-TR" sz="1050" dirty="0">
              <a:solidFill>
                <a:schemeClr val="tx1"/>
              </a:solidFill>
              <a:latin typeface="Calibri" pitchFamily="34" charset="0"/>
            </a:endParaRPr>
          </a:p>
          <a:p>
            <a:endParaRPr lang="tr-TR" sz="1050" dirty="0">
              <a:solidFill>
                <a:schemeClr val="tx1"/>
              </a:solidFill>
            </a:endParaRPr>
          </a:p>
        </p:txBody>
      </p:sp>
      <p:sp>
        <p:nvSpPr>
          <p:cNvPr id="29711" name="Text Box 13"/>
          <p:cNvSpPr txBox="1">
            <a:spLocks noChangeArrowheads="1"/>
          </p:cNvSpPr>
          <p:nvPr/>
        </p:nvSpPr>
        <p:spPr bwMode="auto">
          <a:xfrm>
            <a:off x="252537" y="4005064"/>
            <a:ext cx="2519958" cy="2232471"/>
          </a:xfrm>
          <a:prstGeom prst="rect">
            <a:avLst/>
          </a:prstGeom>
          <a:solidFill>
            <a:srgbClr val="92D050"/>
          </a:solidFill>
          <a:ln w="9525">
            <a:solidFill>
              <a:srgbClr val="000000"/>
            </a:solidFill>
            <a:miter lim="800000"/>
            <a:headEnd/>
            <a:tailEnd/>
          </a:ln>
        </p:spPr>
        <p:txBody>
          <a:bodyPr/>
          <a:lstStyle/>
          <a:p>
            <a:pPr>
              <a:spcAft>
                <a:spcPts val="1000"/>
              </a:spcAft>
            </a:pPr>
            <a:r>
              <a:rPr lang="tr-TR" sz="1200" dirty="0">
                <a:solidFill>
                  <a:schemeClr val="tx1"/>
                </a:solidFill>
                <a:latin typeface="Calibri" pitchFamily="34" charset="0"/>
              </a:rPr>
              <a:t>Ekonomik İstikrar ile Büyüyen İç Piyasa,</a:t>
            </a:r>
          </a:p>
          <a:p>
            <a:pPr>
              <a:spcAft>
                <a:spcPts val="1000"/>
              </a:spcAft>
            </a:pPr>
            <a:r>
              <a:rPr lang="tr-TR" sz="1200" dirty="0">
                <a:solidFill>
                  <a:schemeClr val="tx1"/>
                </a:solidFill>
                <a:latin typeface="Calibri" pitchFamily="34" charset="0"/>
              </a:rPr>
              <a:t>Demokratikleşme Hareketleri ile Daha da Globalleşecek Orta-Doğu Pazarı,</a:t>
            </a:r>
          </a:p>
          <a:p>
            <a:pPr>
              <a:spcAft>
                <a:spcPts val="1000"/>
              </a:spcAft>
            </a:pPr>
            <a:r>
              <a:rPr lang="tr-TR" sz="1200" dirty="0">
                <a:solidFill>
                  <a:schemeClr val="tx1"/>
                </a:solidFill>
                <a:latin typeface="Calibri" pitchFamily="34" charset="0"/>
              </a:rPr>
              <a:t>Doğrudan Yabancı Sermaye Girişi,</a:t>
            </a:r>
          </a:p>
          <a:p>
            <a:pPr>
              <a:spcAft>
                <a:spcPts val="1000"/>
              </a:spcAft>
            </a:pPr>
            <a:r>
              <a:rPr lang="tr-TR" sz="1200" dirty="0">
                <a:solidFill>
                  <a:schemeClr val="tx1"/>
                </a:solidFill>
                <a:latin typeface="Calibri" pitchFamily="34" charset="0"/>
              </a:rPr>
              <a:t>Atık Geri Kazanım Yolları</a:t>
            </a:r>
            <a:r>
              <a:rPr lang="tr-TR" sz="1200" dirty="0" smtClean="0">
                <a:solidFill>
                  <a:schemeClr val="tx1"/>
                </a:solidFill>
                <a:latin typeface="Calibri" pitchFamily="34" charset="0"/>
              </a:rPr>
              <a:t>,</a:t>
            </a:r>
          </a:p>
          <a:p>
            <a:pPr>
              <a:spcAft>
                <a:spcPts val="1000"/>
              </a:spcAft>
            </a:pPr>
            <a:r>
              <a:rPr lang="tr-TR" sz="1200" dirty="0" smtClean="0">
                <a:solidFill>
                  <a:schemeClr val="tx1"/>
                </a:solidFill>
                <a:latin typeface="Calibri" pitchFamily="34" charset="0"/>
              </a:rPr>
              <a:t>D.Ç Sektörünün Gelişimi ile Bölgeye Gelecek Yan Sanayi ve İstihdam,</a:t>
            </a:r>
          </a:p>
          <a:p>
            <a:pPr>
              <a:spcAft>
                <a:spcPts val="1000"/>
              </a:spcAft>
            </a:pPr>
            <a:endParaRPr lang="tr-TR" sz="1200" dirty="0" smtClean="0">
              <a:solidFill>
                <a:schemeClr val="tx1"/>
              </a:solidFill>
              <a:latin typeface="Calibri" pitchFamily="34" charset="0"/>
            </a:endParaRPr>
          </a:p>
          <a:p>
            <a:pPr>
              <a:spcAft>
                <a:spcPts val="1000"/>
              </a:spcAft>
            </a:pPr>
            <a:endParaRPr lang="tr-TR" sz="1200" dirty="0">
              <a:solidFill>
                <a:schemeClr val="tx1"/>
              </a:solidFill>
              <a:latin typeface="Calibri" pitchFamily="34" charset="0"/>
            </a:endParaRPr>
          </a:p>
          <a:p>
            <a:endParaRPr lang="tr-TR" sz="1200" dirty="0">
              <a:solidFill>
                <a:schemeClr val="tx1"/>
              </a:solidFill>
            </a:endParaRPr>
          </a:p>
        </p:txBody>
      </p:sp>
      <p:sp>
        <p:nvSpPr>
          <p:cNvPr id="29712" name="Text Box 14"/>
          <p:cNvSpPr txBox="1">
            <a:spLocks noChangeArrowheads="1"/>
          </p:cNvSpPr>
          <p:nvPr/>
        </p:nvSpPr>
        <p:spPr bwMode="auto">
          <a:xfrm>
            <a:off x="3132260" y="4005064"/>
            <a:ext cx="2663875" cy="2232471"/>
          </a:xfrm>
          <a:prstGeom prst="rect">
            <a:avLst/>
          </a:prstGeom>
          <a:solidFill>
            <a:srgbClr val="FF0066"/>
          </a:solidFill>
          <a:ln w="9525">
            <a:solidFill>
              <a:srgbClr val="000000"/>
            </a:solidFill>
            <a:miter lim="800000"/>
            <a:headEnd/>
            <a:tailEnd/>
          </a:ln>
        </p:spPr>
        <p:txBody>
          <a:bodyPr/>
          <a:lstStyle/>
          <a:p>
            <a:pPr>
              <a:spcAft>
                <a:spcPts val="1000"/>
              </a:spcAft>
            </a:pPr>
            <a:r>
              <a:rPr lang="tr-TR" sz="1100" dirty="0">
                <a:solidFill>
                  <a:schemeClr val="tx1"/>
                </a:solidFill>
                <a:latin typeface="Calibri" pitchFamily="34" charset="0"/>
              </a:rPr>
              <a:t>Kontrolsüz Sektörel Büyüme,</a:t>
            </a:r>
          </a:p>
          <a:p>
            <a:pPr>
              <a:spcAft>
                <a:spcPts val="1000"/>
              </a:spcAft>
            </a:pPr>
            <a:r>
              <a:rPr lang="tr-TR" sz="1100" dirty="0">
                <a:solidFill>
                  <a:schemeClr val="tx1"/>
                </a:solidFill>
                <a:latin typeface="Calibri" pitchFamily="34" charset="0"/>
              </a:rPr>
              <a:t>AB ve ABD Kaynaklı Ekonomik Gelişmeler</a:t>
            </a:r>
            <a:r>
              <a:rPr lang="tr-TR" sz="1100" dirty="0" smtClean="0">
                <a:solidFill>
                  <a:schemeClr val="tx1"/>
                </a:solidFill>
                <a:latin typeface="Calibri" pitchFamily="34" charset="0"/>
              </a:rPr>
              <a:t>,</a:t>
            </a:r>
          </a:p>
          <a:p>
            <a:pPr>
              <a:spcAft>
                <a:spcPts val="1000"/>
              </a:spcAft>
            </a:pPr>
            <a:r>
              <a:rPr lang="tr-TR" sz="1100" dirty="0" smtClean="0">
                <a:solidFill>
                  <a:schemeClr val="tx1"/>
                </a:solidFill>
                <a:latin typeface="Calibri" pitchFamily="34" charset="0"/>
              </a:rPr>
              <a:t>Yakın Çevre Ülkelerindeki İç Karışıklıklar,</a:t>
            </a:r>
            <a:endParaRPr lang="tr-TR" sz="1100" dirty="0">
              <a:solidFill>
                <a:schemeClr val="tx1"/>
              </a:solidFill>
              <a:latin typeface="Calibri" pitchFamily="34" charset="0"/>
            </a:endParaRPr>
          </a:p>
          <a:p>
            <a:pPr>
              <a:spcAft>
                <a:spcPts val="1000"/>
              </a:spcAft>
            </a:pPr>
            <a:r>
              <a:rPr lang="tr-TR" sz="1100" dirty="0">
                <a:solidFill>
                  <a:schemeClr val="tx1"/>
                </a:solidFill>
                <a:latin typeface="Calibri" pitchFamily="34" charset="0"/>
              </a:rPr>
              <a:t>Kaliteli ve Yeterli Hammadde Bulunabilirliği,</a:t>
            </a:r>
          </a:p>
          <a:p>
            <a:pPr>
              <a:spcAft>
                <a:spcPts val="1000"/>
              </a:spcAft>
            </a:pPr>
            <a:r>
              <a:rPr lang="tr-TR" sz="1100" dirty="0">
                <a:solidFill>
                  <a:schemeClr val="tx1"/>
                </a:solidFill>
                <a:latin typeface="Calibri" pitchFamily="34" charset="0"/>
              </a:rPr>
              <a:t>Enerji ve Kıt Kaynak Bulunabilirliği,</a:t>
            </a:r>
          </a:p>
          <a:p>
            <a:pPr>
              <a:spcAft>
                <a:spcPts val="1000"/>
              </a:spcAft>
            </a:pPr>
            <a:r>
              <a:rPr lang="tr-TR" sz="1100" dirty="0">
                <a:solidFill>
                  <a:schemeClr val="tx1"/>
                </a:solidFill>
                <a:latin typeface="Calibri" pitchFamily="34" charset="0"/>
              </a:rPr>
              <a:t>Korumacılık Önlemleri,</a:t>
            </a:r>
          </a:p>
          <a:p>
            <a:pPr>
              <a:spcAft>
                <a:spcPts val="1000"/>
              </a:spcAft>
            </a:pPr>
            <a:r>
              <a:rPr lang="tr-TR" sz="1100" dirty="0" smtClean="0">
                <a:solidFill>
                  <a:schemeClr val="tx1"/>
                </a:solidFill>
                <a:latin typeface="Calibri" pitchFamily="34" charset="0"/>
              </a:rPr>
              <a:t>Çevre Mevzuatları</a:t>
            </a:r>
          </a:p>
          <a:p>
            <a:pPr>
              <a:spcAft>
                <a:spcPts val="1000"/>
              </a:spcAft>
            </a:pPr>
            <a:endParaRPr lang="tr-TR" sz="1100" dirty="0">
              <a:solidFill>
                <a:schemeClr val="tx1"/>
              </a:solidFill>
              <a:latin typeface="Calibri" pitchFamily="34" charset="0"/>
            </a:endParaRPr>
          </a:p>
          <a:p>
            <a:pPr>
              <a:spcAft>
                <a:spcPts val="1000"/>
              </a:spcAft>
            </a:pPr>
            <a:endParaRPr lang="tr-TR" sz="1100" dirty="0">
              <a:solidFill>
                <a:schemeClr val="tx1"/>
              </a:solidFill>
              <a:latin typeface="Calibri" pitchFamily="34" charset="0"/>
            </a:endParaRPr>
          </a:p>
          <a:p>
            <a:endParaRPr lang="tr-TR" sz="1100" dirty="0">
              <a:solidFill>
                <a:schemeClr val="tx1"/>
              </a:solidFill>
            </a:endParaRPr>
          </a:p>
        </p:txBody>
      </p:sp>
      <p:sp>
        <p:nvSpPr>
          <p:cNvPr id="27" name="Rectangle 13"/>
          <p:cNvSpPr>
            <a:spLocks noChangeArrowheads="1"/>
          </p:cNvSpPr>
          <p:nvPr/>
        </p:nvSpPr>
        <p:spPr bwMode="auto">
          <a:xfrm>
            <a:off x="5938713" y="642918"/>
            <a:ext cx="3025775" cy="5286705"/>
          </a:xfrm>
          <a:prstGeom prst="rect">
            <a:avLst/>
          </a:prstGeom>
          <a:noFill/>
          <a:ln w="9525">
            <a:noFill/>
            <a:miter lim="800000"/>
            <a:headEnd/>
            <a:tailEnd/>
          </a:ln>
        </p:spPr>
        <p:txBody>
          <a:bodyPr lIns="92075" tIns="46038" rIns="92075" bIns="46038">
            <a:spAutoFit/>
          </a:bodyPr>
          <a:lstStyle/>
          <a:p>
            <a:pPr algn="just">
              <a:lnSpc>
                <a:spcPct val="125000"/>
              </a:lnSpc>
            </a:pPr>
            <a:r>
              <a:rPr lang="tr-TR" sz="1500" dirty="0" smtClean="0"/>
              <a:t>Bölge Demir </a:t>
            </a:r>
            <a:r>
              <a:rPr lang="tr-TR" sz="1500" dirty="0"/>
              <a:t>Çelik Sektörüne yönelik </a:t>
            </a:r>
            <a:r>
              <a:rPr lang="tr-TR" sz="1500" dirty="0" smtClean="0"/>
              <a:t>genel </a:t>
            </a:r>
            <a:r>
              <a:rPr lang="tr-TR" sz="1500" dirty="0"/>
              <a:t>bir SWOT analizi yapıldığında ortaya çıkan maddeler özetle sol tarafta bahsedildiği gibidir.</a:t>
            </a:r>
          </a:p>
          <a:p>
            <a:pPr algn="just">
              <a:lnSpc>
                <a:spcPct val="125000"/>
              </a:lnSpc>
            </a:pPr>
            <a:endParaRPr lang="tr-TR" sz="1500" dirty="0"/>
          </a:p>
          <a:p>
            <a:pPr algn="just">
              <a:lnSpc>
                <a:spcPct val="125000"/>
              </a:lnSpc>
            </a:pPr>
            <a:r>
              <a:rPr lang="tr-TR" sz="1500" dirty="0" smtClean="0"/>
              <a:t>Zayıf </a:t>
            </a:r>
            <a:r>
              <a:rPr lang="tr-TR" sz="1500" dirty="0"/>
              <a:t>Yönler ve Tehditlerin ağır bastığı son dönem rekabet </a:t>
            </a:r>
            <a:r>
              <a:rPr lang="tr-TR" sz="1500" dirty="0" smtClean="0"/>
              <a:t>şartlarında, Sektörün </a:t>
            </a:r>
            <a:r>
              <a:rPr lang="tr-TR" sz="1500" dirty="0"/>
              <a:t>önünü açıcı tedbir ve eylemlere şiddetle ihtiyaç duyulmaktadır. </a:t>
            </a:r>
          </a:p>
          <a:p>
            <a:pPr algn="just">
              <a:lnSpc>
                <a:spcPct val="125000"/>
              </a:lnSpc>
            </a:pPr>
            <a:endParaRPr lang="tr-TR" sz="1500" dirty="0"/>
          </a:p>
          <a:p>
            <a:pPr algn="just">
              <a:lnSpc>
                <a:spcPct val="125000"/>
              </a:lnSpc>
            </a:pPr>
            <a:r>
              <a:rPr lang="tr-TR" sz="1500" dirty="0"/>
              <a:t>Bunların en başında  maliyeti arttırıcı enerji, hammadde </a:t>
            </a:r>
            <a:r>
              <a:rPr lang="tr-TR" sz="1500" dirty="0" smtClean="0"/>
              <a:t>fiyatları, sektörle </a:t>
            </a:r>
            <a:r>
              <a:rPr lang="tr-TR" sz="1500" dirty="0"/>
              <a:t>ilgisi olmayan kamusal yükler </a:t>
            </a:r>
            <a:r>
              <a:rPr lang="tr-TR" sz="1500" dirty="0" smtClean="0"/>
              <a:t>ve özellikle lojistik altyapı yetersizliği gelmektedir</a:t>
            </a:r>
            <a:r>
              <a:rPr lang="tr-TR" sz="1500" dirty="0"/>
              <a:t>.</a:t>
            </a:r>
          </a:p>
        </p:txBody>
      </p:sp>
      <p:pic>
        <p:nvPicPr>
          <p:cNvPr id="18"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9"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20" name="19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21" name="Rectangle 4"/>
          <p:cNvSpPr>
            <a:spLocks noChangeArrowheads="1"/>
          </p:cNvSpPr>
          <p:nvPr/>
        </p:nvSpPr>
        <p:spPr bwMode="auto">
          <a:xfrm>
            <a:off x="1547813" y="-71438"/>
            <a:ext cx="7200651"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BÖLGE SWOT ANALİZİ…</a:t>
            </a:r>
            <a:endParaRPr lang="en-US" sz="2800" dirty="0">
              <a:solidFill>
                <a:srgbClr val="FFC000"/>
              </a:solidFill>
            </a:endParaRPr>
          </a:p>
        </p:txBody>
      </p:sp>
      <p:pic>
        <p:nvPicPr>
          <p:cNvPr id="2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3"/>
          <p:cNvSpPr>
            <a:spLocks noChangeArrowheads="1"/>
          </p:cNvSpPr>
          <p:nvPr/>
        </p:nvSpPr>
        <p:spPr bwMode="auto">
          <a:xfrm>
            <a:off x="214282" y="5072074"/>
            <a:ext cx="8713787" cy="985527"/>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İthal </a:t>
            </a:r>
            <a:r>
              <a:rPr lang="tr-TR" sz="1800" dirty="0">
                <a:solidFill>
                  <a:srgbClr val="0033CC"/>
                </a:solidFill>
              </a:rPr>
              <a:t>edilen hurdanın CIF bedelinin %0,5’i çevre vergisidir</a:t>
            </a:r>
            <a:r>
              <a:rPr lang="tr-TR" sz="1800" dirty="0" smtClean="0">
                <a:solidFill>
                  <a:srgbClr val="0033CC"/>
                </a:solidFill>
              </a:rPr>
              <a:t>…</a:t>
            </a:r>
          </a:p>
          <a:p>
            <a:pPr marL="450850" indent="-450850" algn="just">
              <a:defRPr/>
            </a:pPr>
            <a:r>
              <a:rPr lang="tr-TR" sz="1800" dirty="0" smtClean="0"/>
              <a:t>		</a:t>
            </a:r>
            <a:r>
              <a:rPr lang="tr-TR" sz="1400" i="1" dirty="0" smtClean="0"/>
              <a:t>(Firma Başına Yıllık yük yıllık ortalama 6 MİLYON TL kadardır.)</a:t>
            </a:r>
          </a:p>
          <a:p>
            <a:pPr marL="450850" indent="-450850" algn="just">
              <a:defRPr/>
            </a:pPr>
            <a:endParaRPr lang="tr-TR" sz="1400" i="1" dirty="0" smtClean="0"/>
          </a:p>
        </p:txBody>
      </p:sp>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GENEL SEKTÖR PROBLEMLERİ…</a:t>
            </a:r>
            <a:endParaRPr lang="en-US" sz="2800" dirty="0">
              <a:solidFill>
                <a:srgbClr val="FFC000"/>
              </a:solidFill>
            </a:endParaRPr>
          </a:p>
        </p:txBody>
      </p:sp>
      <p:sp>
        <p:nvSpPr>
          <p:cNvPr id="8" name="Rectangle 13"/>
          <p:cNvSpPr>
            <a:spLocks noChangeArrowheads="1"/>
          </p:cNvSpPr>
          <p:nvPr/>
        </p:nvSpPr>
        <p:spPr bwMode="auto">
          <a:xfrm>
            <a:off x="214282" y="1933524"/>
            <a:ext cx="8713787" cy="923972"/>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Dünya’nın en pahalı enerji tüketen ülkesiyiz…</a:t>
            </a:r>
          </a:p>
          <a:p>
            <a:pPr marL="450850" indent="-450850" algn="just">
              <a:defRPr/>
            </a:pPr>
            <a:r>
              <a:rPr lang="tr-TR" sz="1400" dirty="0" smtClean="0"/>
              <a:t>		</a:t>
            </a:r>
            <a:r>
              <a:rPr lang="tr-TR" sz="1400" i="1" dirty="0" smtClean="0"/>
              <a:t>( En Önemli rakiplerimizden Rusya ile enerji maliyet farkımız 50 USD/ton civarında…)</a:t>
            </a:r>
          </a:p>
          <a:p>
            <a:pPr marL="450850" indent="-450850" algn="just">
              <a:defRPr/>
            </a:pPr>
            <a:endParaRPr lang="tr-TR" sz="1400" i="1" dirty="0" smtClean="0"/>
          </a:p>
        </p:txBody>
      </p:sp>
      <p:sp>
        <p:nvSpPr>
          <p:cNvPr id="14" name="Rectangle 13"/>
          <p:cNvSpPr>
            <a:spLocks noChangeArrowheads="1"/>
          </p:cNvSpPr>
          <p:nvPr/>
        </p:nvSpPr>
        <p:spPr bwMode="auto">
          <a:xfrm>
            <a:off x="214282" y="2800663"/>
            <a:ext cx="8713787" cy="985527"/>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Elektrik Enerjisi Üzerindeki Sektörle ilgisi olmayan vergisel yük %4…</a:t>
            </a:r>
          </a:p>
          <a:p>
            <a:pPr marL="450850" indent="-450850" algn="just">
              <a:defRPr/>
            </a:pPr>
            <a:r>
              <a:rPr lang="tr-TR" sz="1800" dirty="0" smtClean="0"/>
              <a:t>	</a:t>
            </a:r>
            <a:r>
              <a:rPr lang="tr-TR" sz="1400" i="1" dirty="0" smtClean="0"/>
              <a:t>	( TRT Payı + Enerji Bakanlığı Fonu + Belediye Fonu… </a:t>
            </a:r>
          </a:p>
          <a:p>
            <a:pPr marL="450850" indent="-450850" algn="just">
              <a:defRPr/>
            </a:pPr>
            <a:r>
              <a:rPr lang="tr-TR" sz="1400" i="1" dirty="0" smtClean="0"/>
              <a:t>		Firma Başına Yük her yıl için 6 MİLYON TL kadardır)</a:t>
            </a:r>
          </a:p>
        </p:txBody>
      </p:sp>
      <p:sp>
        <p:nvSpPr>
          <p:cNvPr id="15" name="Rectangle 13"/>
          <p:cNvSpPr>
            <a:spLocks noChangeArrowheads="1"/>
          </p:cNvSpPr>
          <p:nvPr/>
        </p:nvSpPr>
        <p:spPr bwMode="auto">
          <a:xfrm>
            <a:off x="142844" y="3880986"/>
            <a:ext cx="8713787" cy="1262526"/>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Elektrik Enerjisi Üzerindeki Sektörle ilgisi olmayan dolaylı giderler…</a:t>
            </a:r>
          </a:p>
          <a:p>
            <a:pPr marL="450850" indent="-450850" algn="just">
              <a:defRPr/>
            </a:pPr>
            <a:r>
              <a:rPr lang="tr-TR" sz="1800" dirty="0" smtClean="0"/>
              <a:t>		</a:t>
            </a:r>
            <a:r>
              <a:rPr lang="tr-TR" sz="1400" i="1" dirty="0" smtClean="0"/>
              <a:t>(Perakende Satış Hizmet Bedeli + Öngörülmeyen Ücretler gibi… </a:t>
            </a:r>
          </a:p>
          <a:p>
            <a:pPr marL="450850" indent="-450850" algn="just">
              <a:defRPr/>
            </a:pPr>
            <a:r>
              <a:rPr lang="tr-TR" sz="1400" i="1" dirty="0" smtClean="0"/>
              <a:t>		Firma Başına Yük yıllık 2.5 MİLYON TL kadardır)</a:t>
            </a:r>
          </a:p>
          <a:p>
            <a:pPr marL="450850" indent="-450850" algn="just">
              <a:buFont typeface="Arial" pitchFamily="34" charset="0"/>
              <a:buChar char="•"/>
              <a:defRPr/>
            </a:pPr>
            <a:endParaRPr lang="tr-TR" sz="1800" dirty="0"/>
          </a:p>
        </p:txBody>
      </p:sp>
      <p:sp>
        <p:nvSpPr>
          <p:cNvPr id="16" name="15 Metin kutusu"/>
          <p:cNvSpPr txBox="1"/>
          <p:nvPr/>
        </p:nvSpPr>
        <p:spPr>
          <a:xfrm>
            <a:off x="357158" y="1071546"/>
            <a:ext cx="8501122" cy="830997"/>
          </a:xfrm>
          <a:prstGeom prst="rect">
            <a:avLst/>
          </a:prstGeom>
          <a:noFill/>
        </p:spPr>
        <p:txBody>
          <a:bodyPr wrap="square" rtlCol="0">
            <a:spAutoFit/>
          </a:bodyPr>
          <a:lstStyle/>
          <a:p>
            <a:pPr algn="just"/>
            <a:r>
              <a:rPr lang="tr-TR" sz="2400" dirty="0" smtClean="0">
                <a:solidFill>
                  <a:srgbClr val="0033CC"/>
                </a:solidFill>
              </a:rPr>
              <a:t>Türkiye dışındaki Demir Çelik üreticileri aşağıdaki yükümlülüklerden muaftır:</a:t>
            </a:r>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8" grpId="0"/>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23"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24" name="23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25"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31750"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BÖLGE SEKTÖR PROBLEMLERİ…</a:t>
            </a:r>
            <a:endParaRPr lang="en-US" sz="2800" dirty="0">
              <a:solidFill>
                <a:srgbClr val="FFC000"/>
              </a:solidFill>
            </a:endParaRPr>
          </a:p>
        </p:txBody>
      </p:sp>
      <p:sp>
        <p:nvSpPr>
          <p:cNvPr id="21" name="Rectangle 13"/>
          <p:cNvSpPr>
            <a:spLocks noChangeArrowheads="1"/>
          </p:cNvSpPr>
          <p:nvPr/>
        </p:nvSpPr>
        <p:spPr bwMode="auto">
          <a:xfrm>
            <a:off x="611560" y="1285860"/>
            <a:ext cx="8353747" cy="3638561"/>
          </a:xfrm>
          <a:prstGeom prst="rect">
            <a:avLst/>
          </a:prstGeom>
          <a:noFill/>
          <a:ln w="9525">
            <a:noFill/>
            <a:miter lim="800000"/>
            <a:headEnd/>
            <a:tailEnd/>
          </a:ln>
        </p:spPr>
        <p:txBody>
          <a:bodyPr wrap="square" lIns="92075" tIns="46038" rIns="92075" bIns="46038">
            <a:spAutoFit/>
          </a:bodyPr>
          <a:lstStyle/>
          <a:p>
            <a:pPr algn="just">
              <a:lnSpc>
                <a:spcPct val="120000"/>
              </a:lnSpc>
              <a:defRPr/>
            </a:pPr>
            <a:r>
              <a:rPr lang="tr-TR" sz="1800" dirty="0" smtClean="0"/>
              <a:t>Bölgemiz 16,4 milyon tonluk ham çelik üretim kapasitesi ile Türkiye’nin en büyük demir çelik üretim üssü olup bölgesel hurda tüketim kapasitesi 13,5 milyon tondur. Bölgemiz böylesine büyük ve önemli bir konumda olmasına rağmen maalesef yerli hurdaya kolay, ucuz ve istenen miktar ve kalitede ulaşılamamaktadır.</a:t>
            </a:r>
          </a:p>
          <a:p>
            <a:pPr algn="just">
              <a:lnSpc>
                <a:spcPct val="120000"/>
              </a:lnSpc>
              <a:defRPr/>
            </a:pPr>
            <a:endParaRPr lang="tr-TR" sz="1800" dirty="0" smtClean="0"/>
          </a:p>
          <a:p>
            <a:pPr algn="just">
              <a:lnSpc>
                <a:spcPct val="120000"/>
              </a:lnSpc>
              <a:defRPr/>
            </a:pPr>
            <a:r>
              <a:rPr lang="tr-TR" sz="1800" dirty="0" smtClean="0"/>
              <a:t>Aliağa benzeri </a:t>
            </a:r>
            <a:r>
              <a:rPr lang="tr-TR" sz="1800" u="sng" dirty="0" smtClean="0">
                <a:solidFill>
                  <a:srgbClr val="FF0000"/>
                </a:solidFill>
              </a:rPr>
              <a:t>GEMİ SÖKÜM</a:t>
            </a:r>
            <a:r>
              <a:rPr lang="tr-TR" sz="1800" dirty="0" smtClean="0">
                <a:solidFill>
                  <a:srgbClr val="FF0000"/>
                </a:solidFill>
              </a:rPr>
              <a:t> </a:t>
            </a:r>
            <a:r>
              <a:rPr lang="tr-TR" sz="1800" dirty="0" smtClean="0"/>
              <a:t>Tesislerinin İSKENDERUN Körfezinde konuşlandırılması bu bağlamda bölge yerel hurda tedariki açısından oldukça önem arz etmektedir.</a:t>
            </a:r>
          </a:p>
          <a:p>
            <a:pPr algn="just">
              <a:defRPr/>
            </a:pPr>
            <a:endParaRPr lang="tr-TR" sz="1800" dirty="0" smtClean="0"/>
          </a:p>
          <a:p>
            <a:pPr algn="just">
              <a:defRPr/>
            </a:pPr>
            <a:endParaRPr lang="tr-TR" sz="1800" dirty="0"/>
          </a:p>
        </p:txBody>
      </p:sp>
      <p:sp>
        <p:nvSpPr>
          <p:cNvPr id="9" name="8 Dikdörtgen"/>
          <p:cNvSpPr/>
          <p:nvPr/>
        </p:nvSpPr>
        <p:spPr>
          <a:xfrm>
            <a:off x="251520" y="714356"/>
            <a:ext cx="6655540" cy="553998"/>
          </a:xfrm>
          <a:prstGeom prst="rect">
            <a:avLst/>
          </a:prstGeom>
          <a:noFill/>
        </p:spPr>
        <p:txBody>
          <a:bodyPr wrap="none">
            <a:spAutoFit/>
          </a:bodyPr>
          <a:lstStyle/>
          <a:p>
            <a:pPr algn="ctr">
              <a:defRPr/>
            </a:pPr>
            <a:r>
              <a:rPr lang="tr-TR" sz="3000"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Yerli Hurda </a:t>
            </a:r>
            <a:r>
              <a:rPr lang="tr-TR" sz="3000" dirty="0" err="1"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Tedariğine</a:t>
            </a:r>
            <a:r>
              <a:rPr lang="tr-TR" sz="3000"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 İhtiyaç Var…</a:t>
            </a:r>
            <a:endParaRPr lang="tr-TR" sz="3000" dirty="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endParaRPr>
          </a:p>
        </p:txBody>
      </p:sp>
      <p:pic>
        <p:nvPicPr>
          <p:cNvPr id="198660" name="Picture 4" descr="https://encrypted-tbn0.gstatic.com/images?q=tbn:ANd9GcQbFECsClDLVO-NStSM8EjyII-7FYKyZWnRAj35Qklkejku_ea9"/>
          <p:cNvPicPr>
            <a:picLocks noChangeAspect="1" noChangeArrowheads="1"/>
          </p:cNvPicPr>
          <p:nvPr/>
        </p:nvPicPr>
        <p:blipFill>
          <a:blip r:embed="rId5" cstate="print"/>
          <a:srcRect/>
          <a:stretch>
            <a:fillRect/>
          </a:stretch>
        </p:blipFill>
        <p:spPr bwMode="auto">
          <a:xfrm>
            <a:off x="611560" y="4077072"/>
            <a:ext cx="2409825" cy="1895476"/>
          </a:xfrm>
          <a:prstGeom prst="ellipse">
            <a:avLst/>
          </a:prstGeom>
          <a:ln>
            <a:noFill/>
          </a:ln>
          <a:effectLst>
            <a:softEdge rad="112500"/>
          </a:effectLst>
        </p:spPr>
      </p:pic>
      <p:pic>
        <p:nvPicPr>
          <p:cNvPr id="198666" name="Picture 10" descr="https://encrypted-tbn2.gstatic.com/images?q=tbn:ANd9GcS1GtlQiC56KT4uo5GYY1HPGlQxAKR6UHM_9ORYvO1d-Ka_JfxdVg"/>
          <p:cNvPicPr>
            <a:picLocks noChangeAspect="1" noChangeArrowheads="1"/>
          </p:cNvPicPr>
          <p:nvPr/>
        </p:nvPicPr>
        <p:blipFill>
          <a:blip r:embed="rId6" cstate="print"/>
          <a:srcRect/>
          <a:stretch>
            <a:fillRect/>
          </a:stretch>
        </p:blipFill>
        <p:spPr bwMode="auto">
          <a:xfrm>
            <a:off x="3635896" y="4149080"/>
            <a:ext cx="2533650" cy="1809751"/>
          </a:xfrm>
          <a:prstGeom prst="ellipse">
            <a:avLst/>
          </a:prstGeom>
          <a:ln>
            <a:noFill/>
          </a:ln>
          <a:effectLst>
            <a:softEdge rad="112500"/>
          </a:effectLst>
        </p:spPr>
      </p:pic>
      <p:pic>
        <p:nvPicPr>
          <p:cNvPr id="198674" name="Picture 18" descr="http://www.demirurunleri.com/images/index-resim.jpg"/>
          <p:cNvPicPr>
            <a:picLocks noChangeAspect="1" noChangeArrowheads="1"/>
          </p:cNvPicPr>
          <p:nvPr/>
        </p:nvPicPr>
        <p:blipFill>
          <a:blip r:embed="rId7" cstate="print"/>
          <a:srcRect/>
          <a:stretch>
            <a:fillRect/>
          </a:stretch>
        </p:blipFill>
        <p:spPr bwMode="auto">
          <a:xfrm>
            <a:off x="6876256" y="4005064"/>
            <a:ext cx="1656184" cy="2077651"/>
          </a:xfrm>
          <a:prstGeom prst="ellipse">
            <a:avLst/>
          </a:prstGeom>
          <a:ln>
            <a:noFill/>
          </a:ln>
          <a:effectLst>
            <a:softEdge rad="112500"/>
          </a:effectLst>
        </p:spPr>
      </p:pic>
      <p:sp>
        <p:nvSpPr>
          <p:cNvPr id="19" name="18 Sağ Ok"/>
          <p:cNvSpPr/>
          <p:nvPr/>
        </p:nvSpPr>
        <p:spPr bwMode="auto">
          <a:xfrm>
            <a:off x="3059832" y="4869160"/>
            <a:ext cx="576064" cy="432048"/>
          </a:xfrm>
          <a:prstGeom prst="rightArrow">
            <a:avLst/>
          </a:prstGeom>
          <a:solidFill>
            <a:schemeClr val="accent1"/>
          </a:solidFill>
          <a:ln w="12700" cap="flat" cmpd="sng" algn="ctr">
            <a:solidFill>
              <a:schemeClr val="tx1"/>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tr-TR" sz="2200" b="1" i="0" u="none" strike="noStrike" cap="none" normalizeH="0" baseline="0" smtClean="0">
              <a:ln>
                <a:noFill/>
              </a:ln>
              <a:solidFill>
                <a:schemeClr val="tx2"/>
              </a:solidFill>
              <a:effectLst/>
              <a:latin typeface="Arial" charset="0"/>
            </a:endParaRPr>
          </a:p>
        </p:txBody>
      </p:sp>
      <p:sp>
        <p:nvSpPr>
          <p:cNvPr id="20" name="19 Sağ Ok"/>
          <p:cNvSpPr/>
          <p:nvPr/>
        </p:nvSpPr>
        <p:spPr bwMode="auto">
          <a:xfrm>
            <a:off x="6228184" y="4869160"/>
            <a:ext cx="576064" cy="432048"/>
          </a:xfrm>
          <a:prstGeom prst="rightArrow">
            <a:avLst/>
          </a:prstGeom>
          <a:solidFill>
            <a:schemeClr val="accent1"/>
          </a:solidFill>
          <a:ln w="12700" cap="flat" cmpd="sng" algn="ctr">
            <a:solidFill>
              <a:schemeClr val="tx1"/>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tr-TR" sz="2200" b="1" i="0" u="none" strike="noStrike" cap="none" normalizeH="0" baseline="0" smtClean="0">
              <a:ln>
                <a:noFill/>
              </a:ln>
              <a:solidFill>
                <a:schemeClr val="tx2"/>
              </a:solidFill>
              <a:effectLst/>
              <a:latin typeface="Arial" charset="0"/>
            </a:endParaRPr>
          </a:p>
        </p:txBody>
      </p:sp>
      <p:sp>
        <p:nvSpPr>
          <p:cNvPr id="26" name="25 Metin kutusu"/>
          <p:cNvSpPr txBox="1"/>
          <p:nvPr/>
        </p:nvSpPr>
        <p:spPr>
          <a:xfrm>
            <a:off x="683568" y="6001543"/>
            <a:ext cx="2160240" cy="307777"/>
          </a:xfrm>
          <a:prstGeom prst="rect">
            <a:avLst/>
          </a:prstGeom>
          <a:noFill/>
        </p:spPr>
        <p:txBody>
          <a:bodyPr wrap="square" rtlCol="0">
            <a:spAutoFit/>
          </a:bodyPr>
          <a:lstStyle/>
          <a:p>
            <a:pPr algn="ctr"/>
            <a:r>
              <a:rPr lang="tr-TR" sz="1400" dirty="0" smtClean="0"/>
              <a:t>Gemi Sökümü</a:t>
            </a:r>
            <a:endParaRPr lang="tr-TR" sz="1400" dirty="0"/>
          </a:p>
        </p:txBody>
      </p:sp>
      <p:sp>
        <p:nvSpPr>
          <p:cNvPr id="27" name="26 Metin kutusu"/>
          <p:cNvSpPr txBox="1"/>
          <p:nvPr/>
        </p:nvSpPr>
        <p:spPr>
          <a:xfrm>
            <a:off x="3851920" y="6001543"/>
            <a:ext cx="2160240" cy="307777"/>
          </a:xfrm>
          <a:prstGeom prst="rect">
            <a:avLst/>
          </a:prstGeom>
          <a:noFill/>
        </p:spPr>
        <p:txBody>
          <a:bodyPr wrap="square" rtlCol="0">
            <a:spAutoFit/>
          </a:bodyPr>
          <a:lstStyle/>
          <a:p>
            <a:pPr algn="ctr"/>
            <a:r>
              <a:rPr lang="tr-TR" sz="1400" dirty="0" smtClean="0"/>
              <a:t>D.Ç. Hurdası</a:t>
            </a:r>
            <a:endParaRPr lang="tr-TR" sz="1400" dirty="0"/>
          </a:p>
        </p:txBody>
      </p:sp>
      <p:sp>
        <p:nvSpPr>
          <p:cNvPr id="28" name="27 Metin kutusu"/>
          <p:cNvSpPr txBox="1"/>
          <p:nvPr/>
        </p:nvSpPr>
        <p:spPr>
          <a:xfrm>
            <a:off x="6660232" y="6021288"/>
            <a:ext cx="2160240" cy="307777"/>
          </a:xfrm>
          <a:prstGeom prst="rect">
            <a:avLst/>
          </a:prstGeom>
          <a:noFill/>
        </p:spPr>
        <p:txBody>
          <a:bodyPr wrap="square" rtlCol="0">
            <a:spAutoFit/>
          </a:bodyPr>
          <a:lstStyle/>
          <a:p>
            <a:pPr algn="ctr"/>
            <a:r>
              <a:rPr lang="tr-TR" sz="1400" dirty="0" smtClean="0"/>
              <a:t>D.Ç. Ürünleri</a:t>
            </a:r>
            <a:endParaRPr lang="tr-TR" sz="1400" dirty="0"/>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23"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24" name="23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25"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31750"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BÖLGE SEKTÖREL PROBLEMLERİ…</a:t>
            </a:r>
            <a:endParaRPr lang="en-US" sz="2800" dirty="0">
              <a:solidFill>
                <a:srgbClr val="FFC000"/>
              </a:solidFill>
            </a:endParaRPr>
          </a:p>
        </p:txBody>
      </p:sp>
      <p:sp>
        <p:nvSpPr>
          <p:cNvPr id="21" name="Rectangle 13"/>
          <p:cNvSpPr>
            <a:spLocks noChangeArrowheads="1"/>
          </p:cNvSpPr>
          <p:nvPr/>
        </p:nvSpPr>
        <p:spPr bwMode="auto">
          <a:xfrm>
            <a:off x="611560" y="1571612"/>
            <a:ext cx="8353747" cy="5217455"/>
          </a:xfrm>
          <a:prstGeom prst="rect">
            <a:avLst/>
          </a:prstGeom>
          <a:noFill/>
          <a:ln w="9525">
            <a:noFill/>
            <a:miter lim="800000"/>
            <a:headEnd/>
            <a:tailEnd/>
          </a:ln>
        </p:spPr>
        <p:txBody>
          <a:bodyPr wrap="square" lIns="92075" tIns="46038" rIns="92075" bIns="46038">
            <a:spAutoFit/>
          </a:bodyPr>
          <a:lstStyle/>
          <a:p>
            <a:pPr algn="just">
              <a:lnSpc>
                <a:spcPct val="150000"/>
              </a:lnSpc>
            </a:pPr>
            <a:r>
              <a:rPr lang="tr-TR" sz="2000" dirty="0" smtClean="0"/>
              <a:t>Bölge sanayimiz enterkonnekte sistemden elektrik alıp kullanırken diğer demir çelik bölgelerine göre (Gebze gibi…) </a:t>
            </a:r>
            <a:r>
              <a:rPr lang="tr-TR" sz="2000" dirty="0" err="1" smtClean="0"/>
              <a:t>TEİAŞ’a</a:t>
            </a:r>
            <a:r>
              <a:rPr lang="tr-TR" sz="2000" dirty="0" smtClean="0"/>
              <a:t> daha fazla iletim ücreti ödemektedir.</a:t>
            </a:r>
          </a:p>
          <a:p>
            <a:pPr algn="just">
              <a:lnSpc>
                <a:spcPct val="150000"/>
              </a:lnSpc>
            </a:pPr>
            <a:endParaRPr lang="tr-TR" sz="1800" dirty="0" smtClean="0"/>
          </a:p>
          <a:p>
            <a:pPr algn="just">
              <a:lnSpc>
                <a:spcPct val="150000"/>
              </a:lnSpc>
            </a:pPr>
            <a:endParaRPr lang="tr-TR" sz="1800" dirty="0" smtClean="0"/>
          </a:p>
          <a:p>
            <a:pPr algn="just">
              <a:lnSpc>
                <a:spcPct val="150000"/>
              </a:lnSpc>
            </a:pPr>
            <a:endParaRPr lang="tr-TR" sz="1800" dirty="0" smtClean="0"/>
          </a:p>
          <a:p>
            <a:pPr algn="just">
              <a:lnSpc>
                <a:spcPct val="150000"/>
              </a:lnSpc>
            </a:pPr>
            <a:endParaRPr lang="tr-TR" sz="1800" dirty="0" smtClean="0"/>
          </a:p>
          <a:p>
            <a:pPr algn="just">
              <a:lnSpc>
                <a:spcPct val="150000"/>
              </a:lnSpc>
            </a:pPr>
            <a:endParaRPr lang="tr-TR" sz="1800" dirty="0" smtClean="0"/>
          </a:p>
          <a:p>
            <a:pPr algn="just">
              <a:lnSpc>
                <a:spcPct val="150000"/>
              </a:lnSpc>
            </a:pPr>
            <a:r>
              <a:rPr lang="tr-TR" sz="2000" dirty="0" smtClean="0"/>
              <a:t>Bu </a:t>
            </a:r>
            <a:r>
              <a:rPr lang="tr-TR" sz="2000" dirty="0" smtClean="0"/>
              <a:t>durum bölgemizdeki demir çelik üretimi açısından haksız rekabete yol açmakta ve yeni yatırımlar açısından bölgeyi olumsuz etkilemektedir.</a:t>
            </a:r>
          </a:p>
          <a:p>
            <a:pPr algn="just">
              <a:defRPr/>
            </a:pPr>
            <a:endParaRPr lang="tr-TR" sz="1800" dirty="0"/>
          </a:p>
        </p:txBody>
      </p:sp>
      <p:sp>
        <p:nvSpPr>
          <p:cNvPr id="9" name="8 Dikdörtgen"/>
          <p:cNvSpPr/>
          <p:nvPr/>
        </p:nvSpPr>
        <p:spPr>
          <a:xfrm>
            <a:off x="91797" y="857232"/>
            <a:ext cx="8003217" cy="553998"/>
          </a:xfrm>
          <a:prstGeom prst="rect">
            <a:avLst/>
          </a:prstGeom>
          <a:noFill/>
        </p:spPr>
        <p:txBody>
          <a:bodyPr wrap="none">
            <a:spAutoFit/>
          </a:bodyPr>
          <a:lstStyle/>
          <a:p>
            <a:pPr algn="ctr">
              <a:defRPr/>
            </a:pPr>
            <a:r>
              <a:rPr lang="tr-TR" sz="3000"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Elektrik Enerjisi Maliyet Yapısında Eşitlik…</a:t>
            </a:r>
            <a:endParaRPr lang="tr-TR" sz="3000" dirty="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endParaRPr>
          </a:p>
        </p:txBody>
      </p:sp>
      <p:pic>
        <p:nvPicPr>
          <p:cNvPr id="200710" name="Picture 6" descr="http://i.tmgrup.com.tr/usa/2012/10/08/280x210/138585641882.jpg"/>
          <p:cNvPicPr>
            <a:picLocks noChangeAspect="1" noChangeArrowheads="1"/>
          </p:cNvPicPr>
          <p:nvPr/>
        </p:nvPicPr>
        <p:blipFill>
          <a:blip r:embed="rId5" cstate="print"/>
          <a:srcRect l="6614" t="16378" r="4724" b="20157"/>
          <a:stretch>
            <a:fillRect/>
          </a:stretch>
        </p:blipFill>
        <p:spPr bwMode="auto">
          <a:xfrm>
            <a:off x="2555777" y="2912404"/>
            <a:ext cx="3659298" cy="1964470"/>
          </a:xfrm>
          <a:prstGeom prst="ellipse">
            <a:avLst/>
          </a:prstGeom>
          <a:ln>
            <a:noFill/>
          </a:ln>
          <a:effectLst>
            <a:softEdge rad="112500"/>
          </a:effectLst>
        </p:spPr>
      </p:pic>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13"/>
          <p:cNvSpPr>
            <a:spLocks noChangeArrowheads="1"/>
          </p:cNvSpPr>
          <p:nvPr/>
        </p:nvSpPr>
        <p:spPr bwMode="auto">
          <a:xfrm>
            <a:off x="0" y="836712"/>
            <a:ext cx="9144000" cy="6056146"/>
          </a:xfrm>
          <a:prstGeom prst="rect">
            <a:avLst/>
          </a:prstGeom>
          <a:noFill/>
          <a:ln w="9525">
            <a:noFill/>
            <a:miter lim="800000"/>
            <a:headEnd/>
            <a:tailEnd/>
          </a:ln>
        </p:spPr>
        <p:txBody>
          <a:bodyPr wrap="square" lIns="92075" tIns="46038" rIns="92075" bIns="46038">
            <a:spAutoFit/>
          </a:bodyPr>
          <a:lstStyle/>
          <a:p>
            <a:pPr algn="ctr">
              <a:lnSpc>
                <a:spcPct val="125000"/>
              </a:lnSpc>
            </a:pPr>
            <a:r>
              <a:rPr lang="tr-TR" sz="2000" dirty="0" smtClean="0"/>
              <a:t>Global Rekabet Şartlarında; işletmeler müşteri kalite beklentileri üzerinde üretim yaparken, ürünleri müşterilerine en kısa, güvenilir ve ucuz yoldan ulaştırmak zorundadırlar.</a:t>
            </a:r>
          </a:p>
          <a:p>
            <a:pPr algn="ctr">
              <a:lnSpc>
                <a:spcPct val="125000"/>
              </a:lnSpc>
            </a:pPr>
            <a:r>
              <a:rPr lang="tr-TR" sz="2000" dirty="0" smtClean="0"/>
              <a:t>Maliyet avantajının yanı sıra ürüne kolay ulaşabilme imkanı, müşteriler için vazgeçilmez iki bileşeni oluşturmaktadır. </a:t>
            </a:r>
          </a:p>
          <a:p>
            <a:pPr algn="ctr">
              <a:lnSpc>
                <a:spcPct val="125000"/>
              </a:lnSpc>
            </a:pPr>
            <a:endParaRPr lang="tr-TR" sz="1700" dirty="0" smtClean="0"/>
          </a:p>
          <a:p>
            <a:pPr algn="ctr">
              <a:lnSpc>
                <a:spcPct val="125000"/>
              </a:lnSpc>
            </a:pPr>
            <a:endParaRPr lang="tr-TR" sz="1700" dirty="0" smtClean="0"/>
          </a:p>
          <a:p>
            <a:pPr algn="ctr">
              <a:lnSpc>
                <a:spcPct val="125000"/>
              </a:lnSpc>
            </a:pPr>
            <a:endParaRPr lang="tr-TR" sz="1700" dirty="0" smtClean="0"/>
          </a:p>
          <a:p>
            <a:pPr algn="ctr">
              <a:lnSpc>
                <a:spcPct val="125000"/>
              </a:lnSpc>
            </a:pPr>
            <a:endParaRPr lang="tr-TR" sz="1700" dirty="0" smtClean="0"/>
          </a:p>
          <a:p>
            <a:pPr algn="ctr">
              <a:lnSpc>
                <a:spcPct val="125000"/>
              </a:lnSpc>
            </a:pPr>
            <a:endParaRPr lang="tr-TR" sz="1700" dirty="0" smtClean="0"/>
          </a:p>
          <a:p>
            <a:pPr algn="ctr">
              <a:lnSpc>
                <a:spcPct val="125000"/>
              </a:lnSpc>
            </a:pPr>
            <a:endParaRPr lang="tr-TR" sz="1700" dirty="0" smtClean="0"/>
          </a:p>
          <a:p>
            <a:pPr algn="ctr">
              <a:lnSpc>
                <a:spcPct val="125000"/>
              </a:lnSpc>
            </a:pPr>
            <a:endParaRPr lang="tr-TR" sz="1700" dirty="0" smtClean="0"/>
          </a:p>
          <a:p>
            <a:pPr algn="ctr">
              <a:lnSpc>
                <a:spcPct val="125000"/>
              </a:lnSpc>
            </a:pPr>
            <a:endParaRPr lang="tr-TR" sz="1700" dirty="0" smtClean="0"/>
          </a:p>
          <a:p>
            <a:pPr algn="ctr">
              <a:lnSpc>
                <a:spcPct val="125000"/>
              </a:lnSpc>
            </a:pPr>
            <a:r>
              <a:rPr lang="tr-TR" sz="2000" dirty="0" smtClean="0"/>
              <a:t>Bu </a:t>
            </a:r>
            <a:r>
              <a:rPr lang="tr-TR" sz="2000" dirty="0" smtClean="0"/>
              <a:t>bağlamda Bölge Lojistik imkanlarına bakıldığında altyapısal olarak geliştirmeye açık bir çok alan bulunmaktadır.</a:t>
            </a:r>
          </a:p>
          <a:p>
            <a:pPr algn="ctr">
              <a:lnSpc>
                <a:spcPct val="125000"/>
              </a:lnSpc>
            </a:pPr>
            <a:endParaRPr lang="tr-TR" sz="1700" dirty="0"/>
          </a:p>
          <a:p>
            <a:pPr algn="just">
              <a:lnSpc>
                <a:spcPct val="125000"/>
              </a:lnSpc>
            </a:pPr>
            <a:endParaRPr lang="tr-TR" sz="1700" dirty="0"/>
          </a:p>
        </p:txBody>
      </p:sp>
      <p:pic>
        <p:nvPicPr>
          <p:cNvPr id="124932" name="Picture 4" descr="http://www.arel.edu.tr/files/akademik_birimler/19/59/image/logistic.jpg"/>
          <p:cNvPicPr>
            <a:picLocks noChangeAspect="1" noChangeArrowheads="1"/>
          </p:cNvPicPr>
          <p:nvPr/>
        </p:nvPicPr>
        <p:blipFill>
          <a:blip r:embed="rId3" cstate="print"/>
          <a:srcRect/>
          <a:stretch>
            <a:fillRect/>
          </a:stretch>
        </p:blipFill>
        <p:spPr bwMode="auto">
          <a:xfrm>
            <a:off x="2987824" y="2780928"/>
            <a:ext cx="2880320" cy="2518313"/>
          </a:xfrm>
          <a:prstGeom prst="rect">
            <a:avLst/>
          </a:prstGeom>
          <a:noFill/>
        </p:spPr>
      </p:pic>
      <p:sp>
        <p:nvSpPr>
          <p:cNvPr id="3076" name="Rectangle 22"/>
          <p:cNvSpPr>
            <a:spLocks noChangeArrowheads="1"/>
          </p:cNvSpPr>
          <p:nvPr/>
        </p:nvSpPr>
        <p:spPr bwMode="auto">
          <a:xfrm>
            <a:off x="0" y="0"/>
            <a:ext cx="9144000"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8" name="7 Dikdörtgen"/>
          <p:cNvSpPr/>
          <p:nvPr/>
        </p:nvSpPr>
        <p:spPr bwMode="auto">
          <a:xfrm>
            <a:off x="0" y="620688"/>
            <a:ext cx="9180512" cy="7200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3080"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BÖLGE LOJİSTİK ALTYAPISI…</a:t>
            </a:r>
            <a:endParaRPr lang="en-US" sz="2800" dirty="0">
              <a:solidFill>
                <a:srgbClr val="FFC000"/>
              </a:solidFill>
            </a:endParaRPr>
          </a:p>
        </p:txBody>
      </p:sp>
      <p:pic>
        <p:nvPicPr>
          <p:cNvPr id="3087" name="14 Resim" descr="logo.png"/>
          <p:cNvPicPr>
            <a:picLocks noChangeAspect="1"/>
          </p:cNvPicPr>
          <p:nvPr/>
        </p:nvPicPr>
        <p:blipFill>
          <a:blip r:embed="rId4" cstate="print"/>
          <a:srcRect/>
          <a:stretch>
            <a:fillRect/>
          </a:stretch>
        </p:blipFill>
        <p:spPr bwMode="auto">
          <a:xfrm>
            <a:off x="0" y="0"/>
            <a:ext cx="1547813" cy="569913"/>
          </a:xfrm>
          <a:prstGeom prst="rect">
            <a:avLst/>
          </a:prstGeom>
          <a:noFill/>
          <a:ln w="9525">
            <a:noFill/>
            <a:miter lim="800000"/>
            <a:headEnd/>
            <a:tailEnd/>
          </a:ln>
        </p:spPr>
      </p:pic>
      <p:pic>
        <p:nvPicPr>
          <p:cNvPr id="10" name="Picture 2"/>
          <p:cNvPicPr>
            <a:picLocks noChangeAspect="1" noChangeArrowheads="1"/>
          </p:cNvPicPr>
          <p:nvPr/>
        </p:nvPicPr>
        <p:blipFill>
          <a:blip r:embed="rId5" cstate="print"/>
          <a:srcRect/>
          <a:stretch>
            <a:fillRect/>
          </a:stretch>
        </p:blipFill>
        <p:spPr bwMode="auto">
          <a:xfrm>
            <a:off x="0" y="6419850"/>
            <a:ext cx="9144000" cy="438150"/>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2"/>
          <p:cNvSpPr>
            <a:spLocks noChangeArrowheads="1"/>
          </p:cNvSpPr>
          <p:nvPr/>
        </p:nvSpPr>
        <p:spPr bwMode="auto">
          <a:xfrm>
            <a:off x="1571604" y="0"/>
            <a:ext cx="7572396" cy="642938"/>
          </a:xfrm>
          <a:prstGeom prst="rect">
            <a:avLst/>
          </a:prstGeom>
          <a:solidFill>
            <a:srgbClr val="333399"/>
          </a:solidFill>
          <a:ln w="12700" algn="ctr">
            <a:noFill/>
            <a:miter lim="800000"/>
            <a:headEnd type="none" w="sm" len="sm"/>
            <a:tailEnd type="none" w="sm" len="sm"/>
          </a:ln>
        </p:spPr>
        <p:txBody>
          <a:bodyPr wrap="none" anchor="ctr"/>
          <a:lstStyle/>
          <a:p>
            <a:pPr algn="ctr">
              <a:defRPr/>
            </a:pPr>
            <a:r>
              <a:rPr lang="tr-TR" sz="2400" dirty="0" smtClean="0">
                <a:solidFill>
                  <a:srgbClr val="FFC000"/>
                </a:solidFill>
              </a:rPr>
              <a:t>Karayolu Taşımacılığı Yeniden Yapılandırılmalıdır…</a:t>
            </a:r>
          </a:p>
        </p:txBody>
      </p:sp>
      <p:sp>
        <p:nvSpPr>
          <p:cNvPr id="8" name="7 Dikdörtgen"/>
          <p:cNvSpPr/>
          <p:nvPr/>
        </p:nvSpPr>
        <p:spPr bwMode="auto">
          <a:xfrm>
            <a:off x="0" y="620688"/>
            <a:ext cx="9180512" cy="7200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3080"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endParaRPr lang="en-US" sz="2800" dirty="0">
              <a:solidFill>
                <a:srgbClr val="FFC000"/>
              </a:solidFill>
            </a:endParaRPr>
          </a:p>
        </p:txBody>
      </p:sp>
      <p:pic>
        <p:nvPicPr>
          <p:cNvPr id="3087" name="14 Resim" descr="logo.png"/>
          <p:cNvPicPr>
            <a:picLocks noChangeAspect="1"/>
          </p:cNvPicPr>
          <p:nvPr/>
        </p:nvPicPr>
        <p:blipFill>
          <a:blip r:embed="rId3" cstate="print"/>
          <a:srcRect/>
          <a:stretch>
            <a:fillRect/>
          </a:stretch>
        </p:blipFill>
        <p:spPr bwMode="auto">
          <a:xfrm>
            <a:off x="0" y="0"/>
            <a:ext cx="1547813" cy="569913"/>
          </a:xfrm>
          <a:prstGeom prst="rect">
            <a:avLst/>
          </a:prstGeom>
          <a:noFill/>
          <a:ln w="9525">
            <a:noFill/>
            <a:miter lim="800000"/>
            <a:headEnd/>
            <a:tailEnd/>
          </a:ln>
        </p:spPr>
      </p:pic>
      <p:pic>
        <p:nvPicPr>
          <p:cNvPr id="10" name="Picture 2"/>
          <p:cNvPicPr>
            <a:picLocks noChangeAspect="1" noChangeArrowheads="1"/>
          </p:cNvPicPr>
          <p:nvPr/>
        </p:nvPicPr>
        <p:blipFill>
          <a:blip r:embed="rId4" cstate="print"/>
          <a:srcRect/>
          <a:stretch>
            <a:fillRect/>
          </a:stretch>
        </p:blipFill>
        <p:spPr bwMode="auto">
          <a:xfrm>
            <a:off x="0" y="6419850"/>
            <a:ext cx="9144000" cy="438150"/>
          </a:xfrm>
          <a:prstGeom prst="rect">
            <a:avLst/>
          </a:prstGeom>
          <a:noFill/>
          <a:ln w="9525">
            <a:noFill/>
            <a:miter lim="800000"/>
            <a:headEnd/>
            <a:tailEnd/>
          </a:ln>
        </p:spPr>
      </p:pic>
      <p:pic>
        <p:nvPicPr>
          <p:cNvPr id="202754" name="Picture 2" descr="https://encrypted-tbn3.gstatic.com/images?q=tbn:ANd9GcTHH-JETcCEZsNQno93KrJIairPuHwPaZr0GQXQH1MYXb09uwAunQ"/>
          <p:cNvPicPr>
            <a:picLocks noChangeAspect="1" noChangeArrowheads="1"/>
          </p:cNvPicPr>
          <p:nvPr/>
        </p:nvPicPr>
        <p:blipFill>
          <a:blip r:embed="rId5" cstate="print"/>
          <a:srcRect/>
          <a:stretch>
            <a:fillRect/>
          </a:stretch>
        </p:blipFill>
        <p:spPr bwMode="auto">
          <a:xfrm>
            <a:off x="5715008" y="4572008"/>
            <a:ext cx="3212968" cy="1602847"/>
          </a:xfrm>
          <a:prstGeom prst="rect">
            <a:avLst/>
          </a:prstGeom>
          <a:noFill/>
        </p:spPr>
      </p:pic>
      <p:sp>
        <p:nvSpPr>
          <p:cNvPr id="11" name="10 Dikdörtgen"/>
          <p:cNvSpPr/>
          <p:nvPr/>
        </p:nvSpPr>
        <p:spPr>
          <a:xfrm>
            <a:off x="428596" y="4286256"/>
            <a:ext cx="5151516" cy="1938992"/>
          </a:xfrm>
          <a:prstGeom prst="rect">
            <a:avLst/>
          </a:prstGeom>
        </p:spPr>
        <p:txBody>
          <a:bodyPr wrap="square">
            <a:spAutoFit/>
          </a:bodyPr>
          <a:lstStyle/>
          <a:p>
            <a:pPr algn="just">
              <a:lnSpc>
                <a:spcPct val="150000"/>
              </a:lnSpc>
            </a:pPr>
            <a:r>
              <a:rPr lang="tr-TR" sz="1600" dirty="0" smtClean="0"/>
              <a:t>Bu yetersiz ve maliyetli karayolu taşımacılığı sektörümüz başta olmak üzere bir çok üreticinin rekabet şartlarını zorlarken, müşteri ve hammaddeye hızlı ve kolay erişimin önünde bir engel olarak durmaktadır.</a:t>
            </a:r>
          </a:p>
        </p:txBody>
      </p:sp>
      <p:sp>
        <p:nvSpPr>
          <p:cNvPr id="13" name="12 Metin kutusu"/>
          <p:cNvSpPr txBox="1"/>
          <p:nvPr/>
        </p:nvSpPr>
        <p:spPr>
          <a:xfrm>
            <a:off x="5724128" y="5589240"/>
            <a:ext cx="3203848" cy="584775"/>
          </a:xfrm>
          <a:prstGeom prst="rect">
            <a:avLst/>
          </a:prstGeom>
          <a:solidFill>
            <a:schemeClr val="bg2">
              <a:lumMod val="50000"/>
            </a:schemeClr>
          </a:solidFill>
        </p:spPr>
        <p:txBody>
          <a:bodyPr wrap="square" rtlCol="0">
            <a:spAutoFit/>
          </a:bodyPr>
          <a:lstStyle/>
          <a:p>
            <a:pPr algn="ctr"/>
            <a:r>
              <a:rPr lang="tr-TR" sz="1600" dirty="0" smtClean="0">
                <a:solidFill>
                  <a:schemeClr val="bg1"/>
                </a:solidFill>
              </a:rPr>
              <a:t>Gidemediğimiz Yer Bizim Değildir</a:t>
            </a:r>
            <a:endParaRPr lang="tr-TR" sz="1600" dirty="0">
              <a:solidFill>
                <a:schemeClr val="bg1"/>
              </a:solidFill>
            </a:endParaRPr>
          </a:p>
        </p:txBody>
      </p:sp>
      <p:sp>
        <p:nvSpPr>
          <p:cNvPr id="12" name="Rectangle 13"/>
          <p:cNvSpPr>
            <a:spLocks noChangeArrowheads="1"/>
          </p:cNvSpPr>
          <p:nvPr/>
        </p:nvSpPr>
        <p:spPr bwMode="auto">
          <a:xfrm>
            <a:off x="357158" y="2143116"/>
            <a:ext cx="8604448" cy="1570303"/>
          </a:xfrm>
          <a:prstGeom prst="rect">
            <a:avLst/>
          </a:prstGeom>
          <a:noFill/>
          <a:ln w="9525">
            <a:noFill/>
            <a:miter lim="800000"/>
            <a:headEnd/>
            <a:tailEnd/>
          </a:ln>
        </p:spPr>
        <p:txBody>
          <a:bodyPr wrap="square" lIns="92075" tIns="46038" rIns="92075" bIns="46038">
            <a:spAutoFit/>
          </a:bodyPr>
          <a:lstStyle/>
          <a:p>
            <a:pPr algn="just">
              <a:lnSpc>
                <a:spcPct val="150000"/>
              </a:lnSpc>
            </a:pPr>
            <a:r>
              <a:rPr lang="tr-TR" sz="1600" dirty="0" smtClean="0"/>
              <a:t>        -  Mevcut Karayollarının betonarme üzerine asfalt yol </a:t>
            </a:r>
            <a:r>
              <a:rPr lang="tr-TR" sz="1600" dirty="0" err="1" smtClean="0"/>
              <a:t>tipinine</a:t>
            </a:r>
            <a:r>
              <a:rPr lang="tr-TR" sz="1600" dirty="0" smtClean="0"/>
              <a:t> çevrilerek taşıma kapasitelerinin arttırılmalıdır. (Mevcutta, 23 ton ile sınırlandırılan taşıma kapasiteleri) </a:t>
            </a:r>
          </a:p>
          <a:p>
            <a:pPr algn="just">
              <a:lnSpc>
                <a:spcPct val="150000"/>
              </a:lnSpc>
            </a:pPr>
            <a:endParaRPr lang="tr-TR" sz="1600" dirty="0" smtClean="0"/>
          </a:p>
          <a:p>
            <a:pPr algn="just">
              <a:lnSpc>
                <a:spcPct val="150000"/>
              </a:lnSpc>
            </a:pPr>
            <a:endParaRPr lang="tr-TR" sz="1600" dirty="0" smtClean="0"/>
          </a:p>
        </p:txBody>
      </p:sp>
      <p:sp>
        <p:nvSpPr>
          <p:cNvPr id="14" name="Rectangle 13"/>
          <p:cNvSpPr>
            <a:spLocks noChangeArrowheads="1"/>
          </p:cNvSpPr>
          <p:nvPr/>
        </p:nvSpPr>
        <p:spPr bwMode="auto">
          <a:xfrm>
            <a:off x="285720" y="857232"/>
            <a:ext cx="8604448" cy="785985"/>
          </a:xfrm>
          <a:prstGeom prst="rect">
            <a:avLst/>
          </a:prstGeom>
          <a:noFill/>
          <a:ln w="9525">
            <a:noFill/>
            <a:miter lim="800000"/>
            <a:headEnd/>
            <a:tailEnd/>
          </a:ln>
        </p:spPr>
        <p:txBody>
          <a:bodyPr wrap="square" lIns="92075" tIns="46038" rIns="92075" bIns="46038">
            <a:spAutoFit/>
          </a:bodyPr>
          <a:lstStyle/>
          <a:p>
            <a:pPr algn="just">
              <a:lnSpc>
                <a:spcPct val="150000"/>
              </a:lnSpc>
              <a:buFont typeface="Arial" pitchFamily="34" charset="0"/>
              <a:buChar char="•"/>
            </a:pPr>
            <a:r>
              <a:rPr lang="tr-TR" sz="1600" dirty="0" smtClean="0"/>
              <a:t> İç ve Dış Piyasadaki her müşteriye kolay, en kısa yoldan ve ekonomik olarak ulaşabilmek için, </a:t>
            </a:r>
          </a:p>
        </p:txBody>
      </p:sp>
      <p:sp>
        <p:nvSpPr>
          <p:cNvPr id="15" name="Rectangle 13"/>
          <p:cNvSpPr>
            <a:spLocks noChangeArrowheads="1"/>
          </p:cNvSpPr>
          <p:nvPr/>
        </p:nvSpPr>
        <p:spPr bwMode="auto">
          <a:xfrm>
            <a:off x="357158" y="1714488"/>
            <a:ext cx="8604448" cy="416654"/>
          </a:xfrm>
          <a:prstGeom prst="rect">
            <a:avLst/>
          </a:prstGeom>
          <a:noFill/>
          <a:ln w="9525">
            <a:noFill/>
            <a:miter lim="800000"/>
            <a:headEnd/>
            <a:tailEnd/>
          </a:ln>
        </p:spPr>
        <p:txBody>
          <a:bodyPr wrap="square" lIns="92075" tIns="46038" rIns="92075" bIns="46038">
            <a:spAutoFit/>
          </a:bodyPr>
          <a:lstStyle/>
          <a:p>
            <a:pPr algn="just">
              <a:lnSpc>
                <a:spcPct val="150000"/>
              </a:lnSpc>
              <a:buFont typeface="Arial" pitchFamily="34" charset="0"/>
              <a:buChar char="•"/>
            </a:pPr>
            <a:r>
              <a:rPr lang="tr-TR" sz="1600" dirty="0" smtClean="0"/>
              <a:t> Karayolları, altyapı olarak yüksek tonajlı taşımacılığa elverişli değildir.</a:t>
            </a:r>
          </a:p>
        </p:txBody>
      </p:sp>
      <p:sp>
        <p:nvSpPr>
          <p:cNvPr id="16" name="Rectangle 13"/>
          <p:cNvSpPr>
            <a:spLocks noChangeArrowheads="1"/>
          </p:cNvSpPr>
          <p:nvPr/>
        </p:nvSpPr>
        <p:spPr bwMode="auto">
          <a:xfrm>
            <a:off x="357158" y="3000372"/>
            <a:ext cx="8604448" cy="462307"/>
          </a:xfrm>
          <a:prstGeom prst="rect">
            <a:avLst/>
          </a:prstGeom>
          <a:noFill/>
          <a:ln w="9525">
            <a:noFill/>
            <a:miter lim="800000"/>
            <a:headEnd/>
            <a:tailEnd/>
          </a:ln>
        </p:spPr>
        <p:txBody>
          <a:bodyPr wrap="square" lIns="92075" tIns="46038" rIns="92075" bIns="46038">
            <a:spAutoFit/>
          </a:bodyPr>
          <a:lstStyle/>
          <a:p>
            <a:pPr algn="just">
              <a:lnSpc>
                <a:spcPct val="150000"/>
              </a:lnSpc>
              <a:buFont typeface="Arial" pitchFamily="34" charset="0"/>
              <a:buChar char="•"/>
            </a:pPr>
            <a:r>
              <a:rPr lang="tr-TR" sz="1600" dirty="0" smtClean="0"/>
              <a:t> Bölge Limanlarına ve OSB’lere kolay ve direkt bağlantı eksikleri giderilmelidir,</a:t>
            </a:r>
          </a:p>
        </p:txBody>
      </p:sp>
      <p:sp>
        <p:nvSpPr>
          <p:cNvPr id="17" name="Rectangle 13"/>
          <p:cNvSpPr>
            <a:spLocks noChangeArrowheads="1"/>
          </p:cNvSpPr>
          <p:nvPr/>
        </p:nvSpPr>
        <p:spPr bwMode="auto">
          <a:xfrm>
            <a:off x="357158" y="3500438"/>
            <a:ext cx="8604448" cy="831639"/>
          </a:xfrm>
          <a:prstGeom prst="rect">
            <a:avLst/>
          </a:prstGeom>
          <a:noFill/>
          <a:ln w="9525">
            <a:noFill/>
            <a:miter lim="800000"/>
            <a:headEnd/>
            <a:tailEnd/>
          </a:ln>
        </p:spPr>
        <p:txBody>
          <a:bodyPr wrap="square" lIns="92075" tIns="46038" rIns="92075" bIns="46038">
            <a:spAutoFit/>
          </a:bodyPr>
          <a:lstStyle/>
          <a:p>
            <a:pPr algn="just">
              <a:lnSpc>
                <a:spcPct val="150000"/>
              </a:lnSpc>
              <a:buFont typeface="Arial" pitchFamily="34" charset="0"/>
              <a:buChar char="•"/>
            </a:pPr>
            <a:r>
              <a:rPr lang="tr-TR" sz="1600" dirty="0" smtClean="0"/>
              <a:t> TEM kullanımının bölge sınırları içerisinde ücretsiz hale getirilerek E5 ‘teki trafik yoğunluğunun azaltılması sağlanmalıdır,</a:t>
            </a:r>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P spid="16" grpId="0"/>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13"/>
          <p:cNvSpPr>
            <a:spLocks noChangeArrowheads="1"/>
          </p:cNvSpPr>
          <p:nvPr/>
        </p:nvSpPr>
        <p:spPr bwMode="auto">
          <a:xfrm>
            <a:off x="285720" y="857232"/>
            <a:ext cx="8604448" cy="1088953"/>
          </a:xfrm>
          <a:prstGeom prst="rect">
            <a:avLst/>
          </a:prstGeom>
          <a:noFill/>
          <a:ln w="9525">
            <a:noFill/>
            <a:miter lim="800000"/>
            <a:headEnd/>
            <a:tailEnd/>
          </a:ln>
        </p:spPr>
        <p:txBody>
          <a:bodyPr wrap="square" lIns="92075" tIns="46038" rIns="92075" bIns="46038">
            <a:spAutoFit/>
          </a:bodyPr>
          <a:lstStyle/>
          <a:p>
            <a:pPr algn="just">
              <a:lnSpc>
                <a:spcPct val="150000"/>
              </a:lnSpc>
            </a:pPr>
            <a:r>
              <a:rPr lang="tr-TR" sz="1500" dirty="0" smtClean="0"/>
              <a:t>Bölgemiz Limancılık Sektörü incelendiğinde kümelenmenin özellikle İskenderun-Dörtyol arasında olduğu görülmektedir.</a:t>
            </a:r>
          </a:p>
          <a:p>
            <a:pPr algn="just">
              <a:lnSpc>
                <a:spcPct val="150000"/>
              </a:lnSpc>
              <a:buFont typeface="Arial" pitchFamily="34" charset="0"/>
              <a:buChar char="•"/>
            </a:pPr>
            <a:endParaRPr lang="tr-TR" sz="1500" dirty="0" smtClean="0"/>
          </a:p>
        </p:txBody>
      </p:sp>
      <p:sp>
        <p:nvSpPr>
          <p:cNvPr id="3076" name="Rectangle 22"/>
          <p:cNvSpPr>
            <a:spLocks noChangeArrowheads="1"/>
          </p:cNvSpPr>
          <p:nvPr/>
        </p:nvSpPr>
        <p:spPr bwMode="auto">
          <a:xfrm>
            <a:off x="0" y="0"/>
            <a:ext cx="9144000" cy="642938"/>
          </a:xfrm>
          <a:prstGeom prst="rect">
            <a:avLst/>
          </a:prstGeom>
          <a:solidFill>
            <a:srgbClr val="333399"/>
          </a:solidFill>
          <a:ln w="12700" algn="ctr">
            <a:noFill/>
            <a:miter lim="800000"/>
            <a:headEnd type="none" w="sm" len="sm"/>
            <a:tailEnd type="none" w="sm" len="sm"/>
          </a:ln>
        </p:spPr>
        <p:txBody>
          <a:bodyPr wrap="none" anchor="ctr"/>
          <a:lstStyle/>
          <a:p>
            <a:pPr algn="ctr">
              <a:defRPr/>
            </a:pPr>
            <a:r>
              <a:rPr lang="tr-TR" sz="2400" dirty="0" smtClean="0">
                <a:solidFill>
                  <a:srgbClr val="FFC000"/>
                </a:solidFill>
              </a:rPr>
              <a:t>Liman Taşımacılığı Geliştirilmelidir…</a:t>
            </a:r>
          </a:p>
        </p:txBody>
      </p:sp>
      <p:sp>
        <p:nvSpPr>
          <p:cNvPr id="8" name="7 Dikdörtgen"/>
          <p:cNvSpPr/>
          <p:nvPr/>
        </p:nvSpPr>
        <p:spPr bwMode="auto">
          <a:xfrm>
            <a:off x="0" y="620688"/>
            <a:ext cx="9180512" cy="7200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3080"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endParaRPr lang="en-US" sz="2800" dirty="0">
              <a:solidFill>
                <a:srgbClr val="FFC000"/>
              </a:solidFill>
            </a:endParaRPr>
          </a:p>
        </p:txBody>
      </p:sp>
      <p:pic>
        <p:nvPicPr>
          <p:cNvPr id="3087" name="14 Resim" descr="logo.png"/>
          <p:cNvPicPr>
            <a:picLocks noChangeAspect="1"/>
          </p:cNvPicPr>
          <p:nvPr/>
        </p:nvPicPr>
        <p:blipFill>
          <a:blip r:embed="rId3" cstate="print"/>
          <a:srcRect/>
          <a:stretch>
            <a:fillRect/>
          </a:stretch>
        </p:blipFill>
        <p:spPr bwMode="auto">
          <a:xfrm>
            <a:off x="0" y="0"/>
            <a:ext cx="1547813" cy="569913"/>
          </a:xfrm>
          <a:prstGeom prst="rect">
            <a:avLst/>
          </a:prstGeom>
          <a:noFill/>
          <a:ln w="9525">
            <a:noFill/>
            <a:miter lim="800000"/>
            <a:headEnd/>
            <a:tailEnd/>
          </a:ln>
        </p:spPr>
      </p:pic>
      <p:pic>
        <p:nvPicPr>
          <p:cNvPr id="10" name="Picture 2"/>
          <p:cNvPicPr>
            <a:picLocks noChangeAspect="1" noChangeArrowheads="1"/>
          </p:cNvPicPr>
          <p:nvPr/>
        </p:nvPicPr>
        <p:blipFill>
          <a:blip r:embed="rId4" cstate="print"/>
          <a:srcRect/>
          <a:stretch>
            <a:fillRect/>
          </a:stretch>
        </p:blipFill>
        <p:spPr bwMode="auto">
          <a:xfrm>
            <a:off x="0" y="6419850"/>
            <a:ext cx="9144000" cy="438150"/>
          </a:xfrm>
          <a:prstGeom prst="rect">
            <a:avLst/>
          </a:prstGeom>
          <a:noFill/>
          <a:ln w="9525">
            <a:noFill/>
            <a:miter lim="800000"/>
            <a:headEnd/>
            <a:tailEnd/>
          </a:ln>
        </p:spPr>
      </p:pic>
      <p:sp>
        <p:nvSpPr>
          <p:cNvPr id="11" name="10 Dikdörtgen"/>
          <p:cNvSpPr/>
          <p:nvPr/>
        </p:nvSpPr>
        <p:spPr>
          <a:xfrm>
            <a:off x="71406" y="1714488"/>
            <a:ext cx="3528392" cy="4081117"/>
          </a:xfrm>
          <a:prstGeom prst="rect">
            <a:avLst/>
          </a:prstGeom>
        </p:spPr>
        <p:txBody>
          <a:bodyPr wrap="square">
            <a:spAutoFit/>
          </a:bodyPr>
          <a:lstStyle/>
          <a:p>
            <a:pPr algn="ctr">
              <a:lnSpc>
                <a:spcPct val="120000"/>
              </a:lnSpc>
            </a:pPr>
            <a:r>
              <a:rPr lang="tr-TR" sz="1500" dirty="0" smtClean="0"/>
              <a:t>Bu nedenle lojistik ihtiyaçlarının %65’ni Limanlar aracılığı ile karşılayan özellikle Osmaniye Bölgesi Sektör temsilcileri,  taşımacılık maliyetlerinde rekabetçi yapıya kavuşma anlamında Yumurtalık Bölgesi gibi alanlarda Yeni Liman Yatırımlarına ihtiyaç duymaktadır.</a:t>
            </a:r>
          </a:p>
          <a:p>
            <a:pPr algn="ctr">
              <a:lnSpc>
                <a:spcPct val="120000"/>
              </a:lnSpc>
            </a:pPr>
            <a:endParaRPr lang="tr-TR" sz="600" dirty="0" smtClean="0"/>
          </a:p>
          <a:p>
            <a:pPr algn="ctr">
              <a:lnSpc>
                <a:spcPct val="120000"/>
              </a:lnSpc>
            </a:pPr>
            <a:r>
              <a:rPr lang="tr-TR" sz="1500" dirty="0" smtClean="0"/>
              <a:t>Ayrıca mevcut yapıda Limanlara direkt erişim bağlantısını sağlayacak karayolu bağlantı eksikliği de ayrı bir problem olarak karşımıza çıkmaktadır.</a:t>
            </a:r>
          </a:p>
        </p:txBody>
      </p:sp>
      <p:pic>
        <p:nvPicPr>
          <p:cNvPr id="12" name="Picture 4" descr="C:\Users\Mustafa.Akarca\Desktop\İSK.KÖRFEZİ.jpg"/>
          <p:cNvPicPr>
            <a:picLocks noChangeAspect="1" noChangeArrowheads="1"/>
          </p:cNvPicPr>
          <p:nvPr/>
        </p:nvPicPr>
        <p:blipFill>
          <a:blip r:embed="rId5" cstate="print"/>
          <a:srcRect/>
          <a:stretch>
            <a:fillRect/>
          </a:stretch>
        </p:blipFill>
        <p:spPr bwMode="auto">
          <a:xfrm>
            <a:off x="3571868" y="1643050"/>
            <a:ext cx="5402050" cy="4429156"/>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13"/>
          <p:cNvSpPr>
            <a:spLocks noChangeArrowheads="1"/>
          </p:cNvSpPr>
          <p:nvPr/>
        </p:nvSpPr>
        <p:spPr bwMode="auto">
          <a:xfrm>
            <a:off x="575048" y="1412776"/>
            <a:ext cx="8389440" cy="1175516"/>
          </a:xfrm>
          <a:prstGeom prst="rect">
            <a:avLst/>
          </a:prstGeom>
          <a:noFill/>
          <a:ln w="9525">
            <a:noFill/>
            <a:miter lim="800000"/>
            <a:headEnd/>
            <a:tailEnd/>
          </a:ln>
        </p:spPr>
        <p:txBody>
          <a:bodyPr wrap="square" lIns="92075" tIns="46038" rIns="92075" bIns="46038">
            <a:spAutoFit/>
          </a:bodyPr>
          <a:lstStyle/>
          <a:p>
            <a:pPr algn="just">
              <a:lnSpc>
                <a:spcPct val="120000"/>
              </a:lnSpc>
            </a:pPr>
            <a:r>
              <a:rPr lang="tr-TR" sz="1500" dirty="0" smtClean="0"/>
              <a:t>Çelik tüketim pazarları her yıl gelişen IRAK, İRAN ve SURİYE gibi yakın komşularımız ile demiryolu ticari bağlantıların zayıflığı, ek maliyetin yanı sıra ürünlerin müşteriye zamanında ulaştırılması noktasında da sıkıntılara neden olmakta, kısacası rekabetimizi olumsuz yönde etkilemektedir. </a:t>
            </a:r>
          </a:p>
        </p:txBody>
      </p:sp>
      <p:sp>
        <p:nvSpPr>
          <p:cNvPr id="3076" name="Rectangle 22"/>
          <p:cNvSpPr>
            <a:spLocks noChangeArrowheads="1"/>
          </p:cNvSpPr>
          <p:nvPr/>
        </p:nvSpPr>
        <p:spPr bwMode="auto">
          <a:xfrm>
            <a:off x="0" y="0"/>
            <a:ext cx="9144000"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8" name="7 Dikdörtgen"/>
          <p:cNvSpPr/>
          <p:nvPr/>
        </p:nvSpPr>
        <p:spPr bwMode="auto">
          <a:xfrm>
            <a:off x="0" y="620688"/>
            <a:ext cx="9180512" cy="7200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3080" name="Rectangle 4"/>
          <p:cNvSpPr>
            <a:spLocks noChangeArrowheads="1"/>
          </p:cNvSpPr>
          <p:nvPr/>
        </p:nvSpPr>
        <p:spPr bwMode="auto">
          <a:xfrm>
            <a:off x="411780" y="-30494"/>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400" dirty="0">
                <a:solidFill>
                  <a:srgbClr val="FFC000"/>
                </a:solidFill>
              </a:rPr>
              <a:t>              </a:t>
            </a:r>
            <a:r>
              <a:rPr lang="tr-TR" sz="2400" dirty="0" smtClean="0">
                <a:solidFill>
                  <a:srgbClr val="FFC000"/>
                </a:solidFill>
              </a:rPr>
              <a:t>DEMİRYOLU TAŞIMACILIĞI GELİŞTİRİLMELİ…</a:t>
            </a:r>
            <a:endParaRPr lang="en-US" sz="2400" dirty="0">
              <a:solidFill>
                <a:srgbClr val="FFC000"/>
              </a:solidFill>
            </a:endParaRPr>
          </a:p>
        </p:txBody>
      </p:sp>
      <p:pic>
        <p:nvPicPr>
          <p:cNvPr id="3087" name="14 Resim" descr="logo.png"/>
          <p:cNvPicPr>
            <a:picLocks noChangeAspect="1"/>
          </p:cNvPicPr>
          <p:nvPr/>
        </p:nvPicPr>
        <p:blipFill>
          <a:blip r:embed="rId3" cstate="print"/>
          <a:srcRect/>
          <a:stretch>
            <a:fillRect/>
          </a:stretch>
        </p:blipFill>
        <p:spPr bwMode="auto">
          <a:xfrm>
            <a:off x="0" y="0"/>
            <a:ext cx="1547813" cy="569913"/>
          </a:xfrm>
          <a:prstGeom prst="rect">
            <a:avLst/>
          </a:prstGeom>
          <a:noFill/>
          <a:ln w="9525">
            <a:noFill/>
            <a:miter lim="800000"/>
            <a:headEnd/>
            <a:tailEnd/>
          </a:ln>
        </p:spPr>
      </p:pic>
      <p:pic>
        <p:nvPicPr>
          <p:cNvPr id="168962" name="Picture 2"/>
          <p:cNvPicPr>
            <a:picLocks noChangeAspect="1" noChangeArrowheads="1"/>
          </p:cNvPicPr>
          <p:nvPr/>
        </p:nvPicPr>
        <p:blipFill>
          <a:blip r:embed="rId4" cstate="print"/>
          <a:srcRect/>
          <a:stretch>
            <a:fillRect/>
          </a:stretch>
        </p:blipFill>
        <p:spPr bwMode="auto">
          <a:xfrm>
            <a:off x="1544310" y="2446844"/>
            <a:ext cx="7456846" cy="3268172"/>
          </a:xfrm>
          <a:prstGeom prst="ellipse">
            <a:avLst/>
          </a:prstGeom>
          <a:ln>
            <a:noFill/>
          </a:ln>
          <a:effectLst>
            <a:softEdge rad="112500"/>
          </a:effectLst>
        </p:spPr>
      </p:pic>
      <p:pic>
        <p:nvPicPr>
          <p:cNvPr id="11" name="Picture 2"/>
          <p:cNvPicPr>
            <a:picLocks noChangeAspect="1" noChangeArrowheads="1"/>
          </p:cNvPicPr>
          <p:nvPr/>
        </p:nvPicPr>
        <p:blipFill>
          <a:blip r:embed="rId5" cstate="print"/>
          <a:srcRect/>
          <a:stretch>
            <a:fillRect/>
          </a:stretch>
        </p:blipFill>
        <p:spPr bwMode="auto">
          <a:xfrm>
            <a:off x="0" y="6419850"/>
            <a:ext cx="9144000" cy="438150"/>
          </a:xfrm>
          <a:prstGeom prst="rect">
            <a:avLst/>
          </a:prstGeom>
          <a:noFill/>
          <a:ln w="9525">
            <a:noFill/>
            <a:miter lim="800000"/>
            <a:headEnd/>
            <a:tailEnd/>
          </a:ln>
        </p:spPr>
      </p:pic>
      <p:sp>
        <p:nvSpPr>
          <p:cNvPr id="9" name="8 Dikdörtgen"/>
          <p:cNvSpPr/>
          <p:nvPr/>
        </p:nvSpPr>
        <p:spPr>
          <a:xfrm>
            <a:off x="133025" y="836712"/>
            <a:ext cx="8473089" cy="492443"/>
          </a:xfrm>
          <a:prstGeom prst="rect">
            <a:avLst/>
          </a:prstGeom>
          <a:noFill/>
        </p:spPr>
        <p:txBody>
          <a:bodyPr wrap="none">
            <a:spAutoFit/>
          </a:bodyPr>
          <a:lstStyle/>
          <a:p>
            <a:pPr algn="ctr">
              <a:defRPr/>
            </a:pPr>
            <a:r>
              <a:rPr lang="tr-TR" sz="2600"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Demiryolu Taşımacılığı, Gelişiminin Çok Gerisinde…</a:t>
            </a:r>
            <a:endParaRPr lang="tr-TR" sz="2600" dirty="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endParaRPr>
          </a:p>
        </p:txBody>
      </p:sp>
      <p:sp>
        <p:nvSpPr>
          <p:cNvPr id="10" name="9 Dikdörtgen"/>
          <p:cNvSpPr/>
          <p:nvPr/>
        </p:nvSpPr>
        <p:spPr>
          <a:xfrm>
            <a:off x="500034" y="2643182"/>
            <a:ext cx="4786346" cy="2031325"/>
          </a:xfrm>
          <a:prstGeom prst="rect">
            <a:avLst/>
          </a:prstGeom>
          <a:solidFill>
            <a:schemeClr val="bg1"/>
          </a:solidFill>
        </p:spPr>
        <p:txBody>
          <a:bodyPr wrap="square">
            <a:spAutoFit/>
          </a:bodyPr>
          <a:lstStyle/>
          <a:p>
            <a:pPr>
              <a:lnSpc>
                <a:spcPct val="120000"/>
              </a:lnSpc>
            </a:pPr>
            <a:r>
              <a:rPr lang="tr-TR" sz="1500" dirty="0" smtClean="0"/>
              <a:t>Özellikle Demiryolu bağlantısının ;</a:t>
            </a:r>
          </a:p>
          <a:p>
            <a:pPr>
              <a:lnSpc>
                <a:spcPct val="120000"/>
              </a:lnSpc>
            </a:pPr>
            <a:endParaRPr lang="tr-TR" sz="500" dirty="0" smtClean="0"/>
          </a:p>
          <a:p>
            <a:pPr marL="266700" lvl="1">
              <a:lnSpc>
                <a:spcPct val="120000"/>
              </a:lnSpc>
              <a:buFont typeface="Arial" pitchFamily="34" charset="0"/>
              <a:buChar char="•"/>
            </a:pPr>
            <a:r>
              <a:rPr lang="tr-TR" sz="1500" dirty="0" smtClean="0"/>
              <a:t>Türkiye-İran arası VAN Gölü geçişinin </a:t>
            </a:r>
          </a:p>
          <a:p>
            <a:pPr marL="266700" lvl="1">
              <a:lnSpc>
                <a:spcPct val="120000"/>
              </a:lnSpc>
            </a:pPr>
            <a:r>
              <a:rPr lang="tr-TR" sz="1500" dirty="0" smtClean="0"/>
              <a:t>  feribotlar ile yapılması ile oluşan 15 USD/ton,</a:t>
            </a:r>
          </a:p>
          <a:p>
            <a:pPr marL="266700" lvl="1">
              <a:lnSpc>
                <a:spcPct val="120000"/>
              </a:lnSpc>
            </a:pPr>
            <a:endParaRPr lang="tr-TR" sz="500" dirty="0" smtClean="0"/>
          </a:p>
          <a:p>
            <a:pPr marL="355600" lvl="1" indent="-82550">
              <a:lnSpc>
                <a:spcPct val="120000"/>
              </a:lnSpc>
              <a:buFont typeface="Arial" pitchFamily="34" charset="0"/>
              <a:buChar char="•"/>
            </a:pPr>
            <a:r>
              <a:rPr lang="tr-TR" sz="1500" dirty="0" smtClean="0"/>
              <a:t>Türkiye-Irak arası ticaretin ise Nusaybin’den Suriye Transit Geçişi ile Irak’a  bağlanması ile oluşan 20 USD/ton,</a:t>
            </a:r>
          </a:p>
          <a:p>
            <a:pPr marL="355600" lvl="1" indent="-82550">
              <a:lnSpc>
                <a:spcPct val="120000"/>
              </a:lnSpc>
              <a:buFont typeface="Arial" pitchFamily="34" charset="0"/>
              <a:buChar char="•"/>
            </a:pPr>
            <a:endParaRPr lang="tr-TR" sz="500" dirty="0" smtClean="0"/>
          </a:p>
        </p:txBody>
      </p:sp>
      <p:sp>
        <p:nvSpPr>
          <p:cNvPr id="12" name="11 Dikdörtgen"/>
          <p:cNvSpPr/>
          <p:nvPr/>
        </p:nvSpPr>
        <p:spPr>
          <a:xfrm>
            <a:off x="539552" y="5500702"/>
            <a:ext cx="8604448" cy="646331"/>
          </a:xfrm>
          <a:prstGeom prst="rect">
            <a:avLst/>
          </a:prstGeom>
        </p:spPr>
        <p:txBody>
          <a:bodyPr wrap="square">
            <a:spAutoFit/>
          </a:bodyPr>
          <a:lstStyle/>
          <a:p>
            <a:pPr>
              <a:lnSpc>
                <a:spcPct val="120000"/>
              </a:lnSpc>
            </a:pPr>
            <a:r>
              <a:rPr lang="tr-TR" sz="1500" dirty="0" smtClean="0"/>
              <a:t>Ek </a:t>
            </a:r>
            <a:r>
              <a:rPr lang="tr-TR" sz="1500" dirty="0" smtClean="0"/>
              <a:t>maliyetler, toplam ülke demir çelik ticaretinin %15’nin, bölge sektör ticaretinin ise %50 sini oluşturması nedeni ile rekabetimizi olumsuz yönde etkilemeye devam etmektedir</a:t>
            </a:r>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0"/>
          <p:cNvSpPr>
            <a:spLocks noChangeArrowheads="1"/>
          </p:cNvSpPr>
          <p:nvPr/>
        </p:nvSpPr>
        <p:spPr bwMode="auto">
          <a:xfrm>
            <a:off x="1752600" y="1452563"/>
            <a:ext cx="9144000" cy="0"/>
          </a:xfrm>
          <a:prstGeom prst="rect">
            <a:avLst/>
          </a:prstGeom>
          <a:noFill/>
          <a:ln w="12700">
            <a:noFill/>
            <a:miter lim="800000"/>
            <a:headEnd type="none" w="sm" len="sm"/>
            <a:tailEnd type="none" w="sm" len="sm"/>
          </a:ln>
        </p:spPr>
        <p:txBody>
          <a:bodyPr>
            <a:spAutoFit/>
          </a:bodyPr>
          <a:lstStyle/>
          <a:p>
            <a:pPr algn="ctr"/>
            <a:endParaRPr lang="tr-TR"/>
          </a:p>
        </p:txBody>
      </p:sp>
      <p:sp>
        <p:nvSpPr>
          <p:cNvPr id="12292" name="Rectangle 29"/>
          <p:cNvSpPr>
            <a:spLocks noChangeArrowheads="1"/>
          </p:cNvSpPr>
          <p:nvPr/>
        </p:nvSpPr>
        <p:spPr bwMode="auto">
          <a:xfrm>
            <a:off x="357158" y="4714884"/>
            <a:ext cx="8500554" cy="1274837"/>
          </a:xfrm>
          <a:prstGeom prst="rect">
            <a:avLst/>
          </a:prstGeom>
          <a:noFill/>
          <a:ln w="9525">
            <a:noFill/>
            <a:miter lim="800000"/>
            <a:headEnd/>
            <a:tailEnd/>
          </a:ln>
        </p:spPr>
        <p:txBody>
          <a:bodyPr wrap="square" lIns="92075" tIns="46038" rIns="92075" bIns="46038">
            <a:spAutoFit/>
          </a:bodyPr>
          <a:lstStyle/>
          <a:p>
            <a:pPr algn="just" eaLnBrk="0" hangingPunct="0">
              <a:lnSpc>
                <a:spcPct val="120000"/>
              </a:lnSpc>
            </a:pPr>
            <a:r>
              <a:rPr lang="tr-TR" sz="1600" dirty="0" smtClean="0"/>
              <a:t>OSMANİYE </a:t>
            </a:r>
            <a:r>
              <a:rPr lang="tr-TR" sz="1600" dirty="0"/>
              <a:t>OSB de faaliyetlerini sürdüren YOLBULAN-BAŞTUĞ Metalürji, sahip olduğu teknoloji </a:t>
            </a:r>
            <a:r>
              <a:rPr lang="tr-TR" sz="1600" i="1" dirty="0" smtClean="0">
                <a:solidFill>
                  <a:srgbClr val="FF0000"/>
                </a:solidFill>
              </a:rPr>
              <a:t>( </a:t>
            </a:r>
            <a:r>
              <a:rPr lang="tr-TR" sz="1600" i="1" dirty="0">
                <a:solidFill>
                  <a:srgbClr val="FF0000"/>
                </a:solidFill>
              </a:rPr>
              <a:t>Dünya ve Türkiye’de tek şarjlı üretim yapabilen TELESKOPİK EAO sahip tek tesis) </a:t>
            </a:r>
            <a:r>
              <a:rPr lang="tr-TR" sz="1600" dirty="0">
                <a:solidFill>
                  <a:schemeClr val="tx1"/>
                </a:solidFill>
              </a:rPr>
              <a:t>ve</a:t>
            </a:r>
            <a:r>
              <a:rPr lang="tr-TR" sz="1600" i="1" dirty="0">
                <a:solidFill>
                  <a:srgbClr val="FF0000"/>
                </a:solidFill>
              </a:rPr>
              <a:t> </a:t>
            </a:r>
            <a:r>
              <a:rPr lang="tr-TR" sz="1600" dirty="0"/>
              <a:t>bulunduğu stratejik konum sayesinde bölge ve sektöründe rekabetçi kuruluşlar arasında ön sıralarda yer almaktadır. </a:t>
            </a:r>
          </a:p>
        </p:txBody>
      </p:sp>
      <p:sp>
        <p:nvSpPr>
          <p:cNvPr id="37" name="Text Box 6"/>
          <p:cNvSpPr txBox="1">
            <a:spLocks noChangeArrowheads="1"/>
          </p:cNvSpPr>
          <p:nvPr/>
        </p:nvSpPr>
        <p:spPr bwMode="auto">
          <a:xfrm>
            <a:off x="5572132" y="1500174"/>
            <a:ext cx="3252777" cy="1723549"/>
          </a:xfrm>
          <a:prstGeom prst="rect">
            <a:avLst/>
          </a:prstGeom>
          <a:solidFill>
            <a:srgbClr val="3366FF"/>
          </a:solidFill>
          <a:ln w="12700">
            <a:solidFill>
              <a:schemeClr val="tx1"/>
            </a:solidFill>
            <a:miter lim="800000"/>
            <a:headEnd type="none" w="sm" len="sm"/>
            <a:tailEnd type="none" w="sm" len="sm"/>
          </a:ln>
        </p:spPr>
        <p:txBody>
          <a:bodyPr wrap="square">
            <a:spAutoFit/>
          </a:bodyPr>
          <a:lstStyle/>
          <a:p>
            <a:pPr algn="ctr">
              <a:spcBef>
                <a:spcPct val="50000"/>
              </a:spcBef>
            </a:pPr>
            <a:r>
              <a:rPr lang="tr-TR" sz="1800" dirty="0">
                <a:solidFill>
                  <a:srgbClr val="FFC000"/>
                </a:solidFill>
              </a:rPr>
              <a:t>YOLBULAN-BAŞTUĞ</a:t>
            </a:r>
          </a:p>
          <a:p>
            <a:pPr algn="ctr">
              <a:spcBef>
                <a:spcPct val="50000"/>
              </a:spcBef>
            </a:pPr>
            <a:r>
              <a:rPr lang="tr-TR" sz="1600" dirty="0"/>
              <a:t>2.0</a:t>
            </a:r>
            <a:r>
              <a:rPr lang="en-US" sz="1600" dirty="0"/>
              <a:t> mil</a:t>
            </a:r>
            <a:r>
              <a:rPr lang="tr-TR" sz="1600" dirty="0"/>
              <a:t>yon ton/yıl ham çelik üretim kapasitesi ile ilk 5 büyük üretici arasında yer almaktadır. Üretimin %50 den fazlası ihraç edilmektedir.</a:t>
            </a:r>
            <a:endParaRPr lang="en-US" sz="1600" dirty="0"/>
          </a:p>
        </p:txBody>
      </p:sp>
      <p:sp>
        <p:nvSpPr>
          <p:cNvPr id="12303" name="Rectangle 22"/>
          <p:cNvSpPr>
            <a:spLocks noChangeArrowheads="1"/>
          </p:cNvSpPr>
          <p:nvPr/>
        </p:nvSpPr>
        <p:spPr bwMode="auto">
          <a:xfrm>
            <a:off x="0" y="0"/>
            <a:ext cx="9144000"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2304" name="Rectangle 4"/>
          <p:cNvSpPr>
            <a:spLocks noChangeArrowheads="1"/>
          </p:cNvSpPr>
          <p:nvPr/>
        </p:nvSpPr>
        <p:spPr bwMode="auto">
          <a:xfrm>
            <a:off x="714375" y="-71438"/>
            <a:ext cx="842962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YOLBULAN BAŞTUĞ METALURJİ…</a:t>
            </a:r>
            <a:endParaRPr lang="en-US" sz="2800" dirty="0">
              <a:solidFill>
                <a:srgbClr val="FFC000"/>
              </a:solidFill>
            </a:endParaRPr>
          </a:p>
        </p:txBody>
      </p:sp>
      <p:sp>
        <p:nvSpPr>
          <p:cNvPr id="22" name="21 Dikdörtgen"/>
          <p:cNvSpPr/>
          <p:nvPr/>
        </p:nvSpPr>
        <p:spPr bwMode="auto">
          <a:xfrm>
            <a:off x="0" y="62068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dirty="0"/>
          </a:p>
        </p:txBody>
      </p:sp>
      <p:pic>
        <p:nvPicPr>
          <p:cNvPr id="12309" name="22 Resim" descr="logo.png"/>
          <p:cNvPicPr>
            <a:picLocks noChangeAspect="1"/>
          </p:cNvPicPr>
          <p:nvPr/>
        </p:nvPicPr>
        <p:blipFill>
          <a:blip r:embed="rId3" cstate="print"/>
          <a:srcRect/>
          <a:stretch>
            <a:fillRect/>
          </a:stretch>
        </p:blipFill>
        <p:spPr bwMode="auto">
          <a:xfrm>
            <a:off x="0" y="0"/>
            <a:ext cx="1619250" cy="596900"/>
          </a:xfrm>
          <a:prstGeom prst="rect">
            <a:avLst/>
          </a:prstGeom>
          <a:noFill/>
          <a:ln w="9525">
            <a:noFill/>
            <a:miter lim="800000"/>
            <a:headEnd/>
            <a:tailEnd/>
          </a:ln>
        </p:spPr>
      </p:pic>
      <p:pic>
        <p:nvPicPr>
          <p:cNvPr id="20" name="Picture 2"/>
          <p:cNvPicPr>
            <a:picLocks noChangeAspect="1" noChangeArrowheads="1"/>
          </p:cNvPicPr>
          <p:nvPr/>
        </p:nvPicPr>
        <p:blipFill>
          <a:blip r:embed="rId4" cstate="print"/>
          <a:srcRect/>
          <a:stretch>
            <a:fillRect/>
          </a:stretch>
        </p:blipFill>
        <p:spPr bwMode="auto">
          <a:xfrm>
            <a:off x="0" y="6419850"/>
            <a:ext cx="9144000" cy="438150"/>
          </a:xfrm>
          <a:prstGeom prst="rect">
            <a:avLst/>
          </a:prstGeom>
          <a:noFill/>
          <a:ln w="9525">
            <a:noFill/>
            <a:miter lim="800000"/>
            <a:headEnd/>
            <a:tailEnd/>
          </a:ln>
        </p:spPr>
      </p:pic>
      <p:pic>
        <p:nvPicPr>
          <p:cNvPr id="23" name="22 Resim" descr="c:\Users\akindan\Desktop\Sunum\YB.jpg"/>
          <p:cNvPicPr/>
          <p:nvPr/>
        </p:nvPicPr>
        <p:blipFill>
          <a:blip r:embed="rId5"/>
          <a:srcRect l="45814" t="44377" r="6096" b="30955"/>
          <a:stretch>
            <a:fillRect/>
          </a:stretch>
        </p:blipFill>
        <p:spPr bwMode="auto">
          <a:xfrm>
            <a:off x="357158" y="785794"/>
            <a:ext cx="5072098" cy="3786214"/>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13"/>
          <p:cNvSpPr>
            <a:spLocks noChangeArrowheads="1"/>
          </p:cNvSpPr>
          <p:nvPr/>
        </p:nvSpPr>
        <p:spPr bwMode="auto">
          <a:xfrm>
            <a:off x="285720" y="785794"/>
            <a:ext cx="8643998" cy="2419766"/>
          </a:xfrm>
          <a:prstGeom prst="rect">
            <a:avLst/>
          </a:prstGeom>
          <a:noFill/>
          <a:ln w="9525">
            <a:noFill/>
            <a:miter lim="800000"/>
            <a:headEnd/>
            <a:tailEnd/>
          </a:ln>
        </p:spPr>
        <p:txBody>
          <a:bodyPr wrap="square" lIns="92075" tIns="46038" rIns="92075" bIns="46038">
            <a:spAutoFit/>
          </a:bodyPr>
          <a:lstStyle/>
          <a:p>
            <a:pPr algn="just">
              <a:lnSpc>
                <a:spcPct val="120000"/>
              </a:lnSpc>
            </a:pPr>
            <a:r>
              <a:rPr lang="tr-TR" sz="1800" dirty="0" smtClean="0"/>
              <a:t>Bölgede sektör geliştikçe özellikle kalifiye eleman tedarikinde firmalar gün geçtikçe daha fazla sıkıntı yaşamaktadırlar. Bu sıkıntı ancak komşu şehirler arası ulaşım probleminin çözümü ile aşılabilir. Özellikle Mersin-Adana-Osmaniye-İskenderun-Maraş-Antep gibi iller arası insan taşımacılığına yönelik hızlı ve ucuz hafif raylı sitem çözümleri istihdama katkı sağlarken, istenen miktarda kalifiye elemana ulaşımda da büyük bir çözüm olacaktır.</a:t>
            </a:r>
          </a:p>
        </p:txBody>
      </p:sp>
      <p:sp>
        <p:nvSpPr>
          <p:cNvPr id="3076" name="Rectangle 22"/>
          <p:cNvSpPr>
            <a:spLocks noChangeArrowheads="1"/>
          </p:cNvSpPr>
          <p:nvPr/>
        </p:nvSpPr>
        <p:spPr bwMode="auto">
          <a:xfrm>
            <a:off x="857288" y="0"/>
            <a:ext cx="8286712" cy="642938"/>
          </a:xfrm>
          <a:prstGeom prst="rect">
            <a:avLst/>
          </a:prstGeom>
          <a:solidFill>
            <a:srgbClr val="333399"/>
          </a:solidFill>
          <a:ln w="12700" algn="ctr">
            <a:noFill/>
            <a:miter lim="800000"/>
            <a:headEnd type="none" w="sm" len="sm"/>
            <a:tailEnd type="none" w="sm" len="sm"/>
          </a:ln>
        </p:spPr>
        <p:txBody>
          <a:bodyPr wrap="none" anchor="ctr"/>
          <a:lstStyle/>
          <a:p>
            <a:pPr algn="ctr">
              <a:defRPr/>
            </a:pPr>
            <a:r>
              <a:rPr lang="tr-TR" dirty="0" smtClean="0">
                <a:solidFill>
                  <a:srgbClr val="FFC000"/>
                </a:solidFill>
              </a:rPr>
              <a:t>İstihdam Problemine Hafif Raylı Sistemli Çözümü…</a:t>
            </a:r>
          </a:p>
        </p:txBody>
      </p:sp>
      <p:sp>
        <p:nvSpPr>
          <p:cNvPr id="8" name="7 Dikdörtgen"/>
          <p:cNvSpPr/>
          <p:nvPr/>
        </p:nvSpPr>
        <p:spPr bwMode="auto">
          <a:xfrm>
            <a:off x="0" y="620688"/>
            <a:ext cx="9180512" cy="7200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3080" name="Rectangle 4"/>
          <p:cNvSpPr>
            <a:spLocks noChangeArrowheads="1"/>
          </p:cNvSpPr>
          <p:nvPr/>
        </p:nvSpPr>
        <p:spPr bwMode="auto">
          <a:xfrm>
            <a:off x="411780" y="-30494"/>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400" dirty="0">
                <a:solidFill>
                  <a:srgbClr val="FFC000"/>
                </a:solidFill>
              </a:rPr>
              <a:t>             </a:t>
            </a:r>
            <a:r>
              <a:rPr lang="tr-TR" sz="2400" dirty="0" smtClean="0">
                <a:solidFill>
                  <a:srgbClr val="FFC000"/>
                </a:solidFill>
              </a:rPr>
              <a:t> </a:t>
            </a:r>
            <a:endParaRPr lang="en-US" sz="2400" dirty="0">
              <a:solidFill>
                <a:srgbClr val="FFC000"/>
              </a:solidFill>
            </a:endParaRPr>
          </a:p>
        </p:txBody>
      </p:sp>
      <p:pic>
        <p:nvPicPr>
          <p:cNvPr id="3087" name="14 Resim" descr="logo.png"/>
          <p:cNvPicPr>
            <a:picLocks noChangeAspect="1"/>
          </p:cNvPicPr>
          <p:nvPr/>
        </p:nvPicPr>
        <p:blipFill>
          <a:blip r:embed="rId3" cstate="print"/>
          <a:srcRect/>
          <a:stretch>
            <a:fillRect/>
          </a:stretch>
        </p:blipFill>
        <p:spPr bwMode="auto">
          <a:xfrm>
            <a:off x="0" y="0"/>
            <a:ext cx="1547813" cy="569913"/>
          </a:xfrm>
          <a:prstGeom prst="rect">
            <a:avLst/>
          </a:prstGeom>
          <a:noFill/>
          <a:ln w="9525">
            <a:noFill/>
            <a:miter lim="800000"/>
            <a:headEnd/>
            <a:tailEnd/>
          </a:ln>
        </p:spPr>
      </p:pic>
      <p:pic>
        <p:nvPicPr>
          <p:cNvPr id="11" name="Picture 2"/>
          <p:cNvPicPr>
            <a:picLocks noChangeAspect="1" noChangeArrowheads="1"/>
          </p:cNvPicPr>
          <p:nvPr/>
        </p:nvPicPr>
        <p:blipFill>
          <a:blip r:embed="rId4" cstate="print"/>
          <a:srcRect/>
          <a:stretch>
            <a:fillRect/>
          </a:stretch>
        </p:blipFill>
        <p:spPr bwMode="auto">
          <a:xfrm>
            <a:off x="0" y="6419850"/>
            <a:ext cx="9144000" cy="438150"/>
          </a:xfrm>
          <a:prstGeom prst="rect">
            <a:avLst/>
          </a:prstGeom>
          <a:noFill/>
          <a:ln w="9525">
            <a:noFill/>
            <a:miter lim="800000"/>
            <a:headEnd/>
            <a:tailEnd/>
          </a:ln>
        </p:spPr>
      </p:pic>
      <p:pic>
        <p:nvPicPr>
          <p:cNvPr id="156688" name="Picture 16" descr="https://encrypted-tbn0.gstatic.com/images?q=tbn:ANd9GcQpoeYlTqdKpMktGeLfNVQDUZpPllausv7MuOyou2YLOh2uvs0uJg"/>
          <p:cNvPicPr>
            <a:picLocks noChangeAspect="1" noChangeArrowheads="1"/>
          </p:cNvPicPr>
          <p:nvPr/>
        </p:nvPicPr>
        <p:blipFill>
          <a:blip r:embed="rId5" cstate="print"/>
          <a:srcRect/>
          <a:stretch>
            <a:fillRect/>
          </a:stretch>
        </p:blipFill>
        <p:spPr bwMode="auto">
          <a:xfrm>
            <a:off x="971600" y="3140968"/>
            <a:ext cx="6909888" cy="3084771"/>
          </a:xfrm>
          <a:prstGeom prst="rect">
            <a:avLst/>
          </a:prstGeom>
          <a:noFill/>
        </p:spPr>
      </p:pic>
      <p:sp>
        <p:nvSpPr>
          <p:cNvPr id="22" name="21 Oval"/>
          <p:cNvSpPr/>
          <p:nvPr/>
        </p:nvSpPr>
        <p:spPr bwMode="auto">
          <a:xfrm>
            <a:off x="4283968" y="5589240"/>
            <a:ext cx="72008" cy="72008"/>
          </a:xfrm>
          <a:prstGeom prst="ellipse">
            <a:avLst/>
          </a:prstGeom>
          <a:solidFill>
            <a:srgbClr val="FF0000"/>
          </a:solidFill>
          <a:ln w="12700" cap="flat" cmpd="sng" algn="ctr">
            <a:solidFill>
              <a:schemeClr val="tx1"/>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tr-TR" sz="2200" b="1" i="0" u="none" strike="noStrike" cap="none" normalizeH="0" baseline="0" smtClean="0">
              <a:ln>
                <a:noFill/>
              </a:ln>
              <a:solidFill>
                <a:schemeClr val="tx2"/>
              </a:solidFill>
              <a:effectLst/>
              <a:latin typeface="Arial" charset="0"/>
            </a:endParaRPr>
          </a:p>
        </p:txBody>
      </p:sp>
      <p:sp>
        <p:nvSpPr>
          <p:cNvPr id="24" name="23 Satır Belirtme Çizgisi 1 (Diğer Çubuk)"/>
          <p:cNvSpPr/>
          <p:nvPr/>
        </p:nvSpPr>
        <p:spPr bwMode="auto">
          <a:xfrm flipH="1">
            <a:off x="3059832" y="5013176"/>
            <a:ext cx="792088" cy="288032"/>
          </a:xfrm>
          <a:prstGeom prst="accentCallout1">
            <a:avLst>
              <a:gd name="adj1" fmla="val 18750"/>
              <a:gd name="adj2" fmla="val -8333"/>
              <a:gd name="adj3" fmla="val 185944"/>
              <a:gd name="adj4" fmla="val -54948"/>
            </a:avLst>
          </a:prstGeom>
          <a:solidFill>
            <a:schemeClr val="bg1">
              <a:lumMod val="75000"/>
            </a:schemeClr>
          </a:solidFill>
          <a:ln w="12700" cap="flat" cmpd="sng" algn="ctr">
            <a:solidFill>
              <a:srgbClr val="FF0000"/>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1400" b="1" i="0" u="none" strike="noStrike" cap="none" normalizeH="0" baseline="0" dirty="0" smtClean="0">
                <a:ln>
                  <a:noFill/>
                </a:ln>
                <a:solidFill>
                  <a:schemeClr val="tx2"/>
                </a:solidFill>
                <a:effectLst/>
                <a:latin typeface="Arial" charset="0"/>
              </a:rPr>
              <a:t>Adana</a:t>
            </a:r>
          </a:p>
        </p:txBody>
      </p:sp>
      <p:sp>
        <p:nvSpPr>
          <p:cNvPr id="25" name="24 Oval"/>
          <p:cNvSpPr/>
          <p:nvPr/>
        </p:nvSpPr>
        <p:spPr bwMode="auto">
          <a:xfrm>
            <a:off x="4661260" y="5805264"/>
            <a:ext cx="72008" cy="72008"/>
          </a:xfrm>
          <a:prstGeom prst="ellipse">
            <a:avLst/>
          </a:prstGeom>
          <a:solidFill>
            <a:srgbClr val="FF0000"/>
          </a:solidFill>
          <a:ln w="12700" cap="flat" cmpd="sng" algn="ctr">
            <a:solidFill>
              <a:schemeClr val="tx1"/>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tr-TR" sz="2200" b="1" i="0" u="none" strike="noStrike" cap="none" normalizeH="0" baseline="0" smtClean="0">
              <a:ln>
                <a:noFill/>
              </a:ln>
              <a:solidFill>
                <a:schemeClr val="tx2"/>
              </a:solidFill>
              <a:effectLst/>
              <a:latin typeface="Arial" charset="0"/>
            </a:endParaRPr>
          </a:p>
        </p:txBody>
      </p:sp>
      <p:sp>
        <p:nvSpPr>
          <p:cNvPr id="26" name="25 Satır Belirtme Çizgisi 1 (Diğer Çubuk)"/>
          <p:cNvSpPr/>
          <p:nvPr/>
        </p:nvSpPr>
        <p:spPr bwMode="auto">
          <a:xfrm>
            <a:off x="5436096" y="5877272"/>
            <a:ext cx="1224136" cy="360040"/>
          </a:xfrm>
          <a:prstGeom prst="accentCallout1">
            <a:avLst>
              <a:gd name="adj1" fmla="val 18750"/>
              <a:gd name="adj2" fmla="val -8333"/>
              <a:gd name="adj3" fmla="val -11168"/>
              <a:gd name="adj4" fmla="val -55454"/>
            </a:avLst>
          </a:prstGeom>
          <a:solidFill>
            <a:schemeClr val="bg1">
              <a:lumMod val="75000"/>
            </a:schemeClr>
          </a:solidFill>
          <a:ln w="12700" cap="flat" cmpd="sng" algn="ctr">
            <a:solidFill>
              <a:srgbClr val="FF0000"/>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400" dirty="0" smtClean="0"/>
              <a:t>İskenderun</a:t>
            </a:r>
            <a:endParaRPr kumimoji="0" lang="tr-TR" sz="1400" b="1" i="0" u="none" strike="noStrike" cap="none" normalizeH="0" baseline="0" dirty="0" smtClean="0">
              <a:ln>
                <a:noFill/>
              </a:ln>
              <a:solidFill>
                <a:schemeClr val="tx2"/>
              </a:solidFill>
              <a:effectLst/>
              <a:latin typeface="Arial" charset="0"/>
            </a:endParaRPr>
          </a:p>
        </p:txBody>
      </p:sp>
      <p:sp>
        <p:nvSpPr>
          <p:cNvPr id="27" name="26 Oval"/>
          <p:cNvSpPr/>
          <p:nvPr/>
        </p:nvSpPr>
        <p:spPr bwMode="auto">
          <a:xfrm>
            <a:off x="4575768" y="5517232"/>
            <a:ext cx="140248" cy="126600"/>
          </a:xfrm>
          <a:prstGeom prst="ellipse">
            <a:avLst/>
          </a:prstGeom>
          <a:solidFill>
            <a:srgbClr val="FF0000"/>
          </a:solidFill>
          <a:ln w="12700" cap="flat" cmpd="sng" algn="ctr">
            <a:solidFill>
              <a:schemeClr val="tx1"/>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tr-TR" sz="2200" b="1" i="0" u="none" strike="noStrike" cap="none" normalizeH="0" baseline="0" smtClean="0">
              <a:ln>
                <a:noFill/>
              </a:ln>
              <a:solidFill>
                <a:schemeClr val="tx2"/>
              </a:solidFill>
              <a:effectLst/>
              <a:latin typeface="Arial" charset="0"/>
            </a:endParaRPr>
          </a:p>
        </p:txBody>
      </p:sp>
      <p:sp>
        <p:nvSpPr>
          <p:cNvPr id="28" name="27 Satır Belirtme Çizgisi 1 (Diğer Çubuk)"/>
          <p:cNvSpPr/>
          <p:nvPr/>
        </p:nvSpPr>
        <p:spPr bwMode="auto">
          <a:xfrm>
            <a:off x="5508104" y="4941168"/>
            <a:ext cx="1656184" cy="360040"/>
          </a:xfrm>
          <a:prstGeom prst="accentCallout1">
            <a:avLst>
              <a:gd name="adj1" fmla="val 18750"/>
              <a:gd name="adj2" fmla="val -8333"/>
              <a:gd name="adj3" fmla="val 113924"/>
              <a:gd name="adj4" fmla="val -36660"/>
            </a:avLst>
          </a:prstGeom>
          <a:solidFill>
            <a:schemeClr val="bg1">
              <a:lumMod val="75000"/>
            </a:schemeClr>
          </a:solidFill>
          <a:ln w="12700" cap="flat" cmpd="sng" algn="ctr">
            <a:solidFill>
              <a:srgbClr val="FF0000"/>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400" dirty="0" smtClean="0"/>
              <a:t>Kahramanmaraş</a:t>
            </a:r>
            <a:endParaRPr kumimoji="0" lang="tr-TR" sz="1400" b="1" i="0" u="none" strike="noStrike" cap="none" normalizeH="0" baseline="0" dirty="0" smtClean="0">
              <a:ln>
                <a:noFill/>
              </a:ln>
              <a:solidFill>
                <a:schemeClr val="tx2"/>
              </a:solidFill>
              <a:effectLst/>
              <a:latin typeface="Arial" charset="0"/>
            </a:endParaRPr>
          </a:p>
        </p:txBody>
      </p:sp>
      <p:sp>
        <p:nvSpPr>
          <p:cNvPr id="29" name="28 Oval"/>
          <p:cNvSpPr/>
          <p:nvPr/>
        </p:nvSpPr>
        <p:spPr bwMode="auto">
          <a:xfrm>
            <a:off x="4009584" y="5714344"/>
            <a:ext cx="72008" cy="72008"/>
          </a:xfrm>
          <a:prstGeom prst="ellipse">
            <a:avLst/>
          </a:prstGeom>
          <a:solidFill>
            <a:srgbClr val="FF0000"/>
          </a:solidFill>
          <a:ln w="12700" cap="flat" cmpd="sng" algn="ctr">
            <a:solidFill>
              <a:schemeClr val="tx1"/>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tr-TR" sz="2200" b="1" i="0" u="none" strike="noStrike" cap="none" normalizeH="0" baseline="0" smtClean="0">
              <a:ln>
                <a:noFill/>
              </a:ln>
              <a:solidFill>
                <a:schemeClr val="tx2"/>
              </a:solidFill>
              <a:effectLst/>
              <a:latin typeface="Arial" charset="0"/>
            </a:endParaRPr>
          </a:p>
        </p:txBody>
      </p:sp>
      <p:sp>
        <p:nvSpPr>
          <p:cNvPr id="30" name="29 Satır Belirtme Çizgisi 1 (Diğer Çubuk)"/>
          <p:cNvSpPr/>
          <p:nvPr/>
        </p:nvSpPr>
        <p:spPr bwMode="auto">
          <a:xfrm flipH="1">
            <a:off x="2627784" y="5733256"/>
            <a:ext cx="792088" cy="288032"/>
          </a:xfrm>
          <a:prstGeom prst="accentCallout1">
            <a:avLst>
              <a:gd name="adj1" fmla="val 18750"/>
              <a:gd name="adj2" fmla="val -8333"/>
              <a:gd name="adj3" fmla="val 5889"/>
              <a:gd name="adj4" fmla="val -70455"/>
            </a:avLst>
          </a:prstGeom>
          <a:solidFill>
            <a:schemeClr val="bg1">
              <a:lumMod val="75000"/>
            </a:schemeClr>
          </a:solidFill>
          <a:ln w="12700" cap="flat" cmpd="sng" algn="ctr">
            <a:solidFill>
              <a:srgbClr val="FF0000"/>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1400" b="1" i="0" u="none" strike="noStrike" cap="none" normalizeH="0" baseline="0" dirty="0" smtClean="0">
                <a:ln>
                  <a:noFill/>
                </a:ln>
                <a:solidFill>
                  <a:schemeClr val="tx2"/>
                </a:solidFill>
                <a:effectLst/>
                <a:latin typeface="Arial" charset="0"/>
              </a:rPr>
              <a:t>Mersin</a:t>
            </a:r>
          </a:p>
        </p:txBody>
      </p:sp>
      <p:sp>
        <p:nvSpPr>
          <p:cNvPr id="31" name="30 Oval"/>
          <p:cNvSpPr/>
          <p:nvPr/>
        </p:nvSpPr>
        <p:spPr bwMode="auto">
          <a:xfrm>
            <a:off x="4860032" y="5373216"/>
            <a:ext cx="72008" cy="72008"/>
          </a:xfrm>
          <a:prstGeom prst="ellipse">
            <a:avLst/>
          </a:prstGeom>
          <a:solidFill>
            <a:srgbClr val="FF0000"/>
          </a:solidFill>
          <a:ln w="12700" cap="flat" cmpd="sng" algn="ctr">
            <a:solidFill>
              <a:schemeClr val="tx1"/>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tr-TR" sz="2200" b="1" i="0" u="none" strike="noStrike" cap="none" normalizeH="0" baseline="0" smtClean="0">
              <a:ln>
                <a:noFill/>
              </a:ln>
              <a:solidFill>
                <a:schemeClr val="tx2"/>
              </a:solidFill>
              <a:effectLst/>
              <a:latin typeface="Arial" charset="0"/>
            </a:endParaRPr>
          </a:p>
        </p:txBody>
      </p:sp>
      <p:sp>
        <p:nvSpPr>
          <p:cNvPr id="32" name="31 Oval"/>
          <p:cNvSpPr/>
          <p:nvPr/>
        </p:nvSpPr>
        <p:spPr bwMode="auto">
          <a:xfrm>
            <a:off x="5044992" y="5555832"/>
            <a:ext cx="72008" cy="72008"/>
          </a:xfrm>
          <a:prstGeom prst="ellipse">
            <a:avLst/>
          </a:prstGeom>
          <a:solidFill>
            <a:srgbClr val="FF0000"/>
          </a:solidFill>
          <a:ln w="12700" cap="flat" cmpd="sng" algn="ctr">
            <a:solidFill>
              <a:schemeClr val="tx1"/>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tr-TR" sz="2200" b="1" i="0" u="none" strike="noStrike" cap="none" normalizeH="0" baseline="0" smtClean="0">
              <a:ln>
                <a:noFill/>
              </a:ln>
              <a:solidFill>
                <a:schemeClr val="tx2"/>
              </a:solidFill>
              <a:effectLst/>
              <a:latin typeface="Arial" charset="0"/>
            </a:endParaRPr>
          </a:p>
        </p:txBody>
      </p:sp>
      <p:sp>
        <p:nvSpPr>
          <p:cNvPr id="34" name="33 Satır Belirtme Çizgisi 1 (Diğer Çubuk)"/>
          <p:cNvSpPr/>
          <p:nvPr/>
        </p:nvSpPr>
        <p:spPr bwMode="auto">
          <a:xfrm>
            <a:off x="6084168" y="5445224"/>
            <a:ext cx="1656184" cy="360040"/>
          </a:xfrm>
          <a:prstGeom prst="accentCallout1">
            <a:avLst>
              <a:gd name="adj1" fmla="val 18750"/>
              <a:gd name="adj2" fmla="val -8333"/>
              <a:gd name="adj3" fmla="val 34321"/>
              <a:gd name="adj4" fmla="val -56437"/>
            </a:avLst>
          </a:prstGeom>
          <a:solidFill>
            <a:schemeClr val="bg1">
              <a:lumMod val="75000"/>
            </a:schemeClr>
          </a:solidFill>
          <a:ln w="12700" cap="flat" cmpd="sng" algn="ctr">
            <a:solidFill>
              <a:srgbClr val="FF0000"/>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400" dirty="0" smtClean="0"/>
              <a:t>Gaziantep</a:t>
            </a:r>
            <a:endParaRPr kumimoji="0" lang="tr-TR" sz="1400" b="1" i="0" u="none" strike="noStrike" cap="none" normalizeH="0" baseline="0" dirty="0" smtClean="0">
              <a:ln>
                <a:noFill/>
              </a:ln>
              <a:solidFill>
                <a:schemeClr val="tx2"/>
              </a:solidFill>
              <a:effectLst/>
              <a:latin typeface="Arial" charset="0"/>
            </a:endParaRPr>
          </a:p>
        </p:txBody>
      </p:sp>
      <p:cxnSp>
        <p:nvCxnSpPr>
          <p:cNvPr id="39" name="38 Düz Bağlayıcı"/>
          <p:cNvCxnSpPr>
            <a:stCxn id="29" idx="7"/>
            <a:endCxn id="22" idx="4"/>
          </p:cNvCxnSpPr>
          <p:nvPr/>
        </p:nvCxnSpPr>
        <p:spPr bwMode="auto">
          <a:xfrm flipV="1">
            <a:off x="4071047" y="5661248"/>
            <a:ext cx="248925" cy="63641"/>
          </a:xfrm>
          <a:prstGeom prst="line">
            <a:avLst/>
          </a:prstGeom>
          <a:solidFill>
            <a:schemeClr val="accent1"/>
          </a:solidFill>
          <a:ln w="25400" cap="flat" cmpd="sng" algn="ctr">
            <a:solidFill>
              <a:srgbClr val="0033CC"/>
            </a:solidFill>
            <a:prstDash val="solid"/>
            <a:round/>
            <a:headEnd type="none" w="sm" len="sm"/>
            <a:tailEnd type="none" w="sm" len="sm"/>
          </a:ln>
          <a:effectLst/>
        </p:spPr>
      </p:cxnSp>
      <p:cxnSp>
        <p:nvCxnSpPr>
          <p:cNvPr id="47" name="46 Düz Bağlayıcı"/>
          <p:cNvCxnSpPr>
            <a:stCxn id="22" idx="5"/>
            <a:endCxn id="27" idx="3"/>
          </p:cNvCxnSpPr>
          <p:nvPr/>
        </p:nvCxnSpPr>
        <p:spPr bwMode="auto">
          <a:xfrm flipV="1">
            <a:off x="4345431" y="5625292"/>
            <a:ext cx="250876" cy="25411"/>
          </a:xfrm>
          <a:prstGeom prst="line">
            <a:avLst/>
          </a:prstGeom>
          <a:solidFill>
            <a:schemeClr val="accent1"/>
          </a:solidFill>
          <a:ln w="25400" cap="flat" cmpd="sng" algn="ctr">
            <a:solidFill>
              <a:srgbClr val="0033CC"/>
            </a:solidFill>
            <a:prstDash val="solid"/>
            <a:round/>
            <a:headEnd type="none" w="sm" len="sm"/>
            <a:tailEnd type="none" w="sm" len="sm"/>
          </a:ln>
          <a:effectLst/>
        </p:spPr>
      </p:cxnSp>
      <p:cxnSp>
        <p:nvCxnSpPr>
          <p:cNvPr id="50" name="49 Düz Bağlayıcı"/>
          <p:cNvCxnSpPr>
            <a:stCxn id="25" idx="7"/>
            <a:endCxn id="27" idx="4"/>
          </p:cNvCxnSpPr>
          <p:nvPr/>
        </p:nvCxnSpPr>
        <p:spPr bwMode="auto">
          <a:xfrm flipH="1" flipV="1">
            <a:off x="4645892" y="5643832"/>
            <a:ext cx="76831" cy="171977"/>
          </a:xfrm>
          <a:prstGeom prst="line">
            <a:avLst/>
          </a:prstGeom>
          <a:solidFill>
            <a:schemeClr val="accent1"/>
          </a:solidFill>
          <a:ln w="25400" cap="flat" cmpd="sng" algn="ctr">
            <a:solidFill>
              <a:srgbClr val="0033CC"/>
            </a:solidFill>
            <a:prstDash val="solid"/>
            <a:round/>
            <a:headEnd type="none" w="sm" len="sm"/>
            <a:tailEnd type="none" w="sm" len="sm"/>
          </a:ln>
          <a:effectLst/>
        </p:spPr>
      </p:cxnSp>
      <p:cxnSp>
        <p:nvCxnSpPr>
          <p:cNvPr id="53" name="52 Düz Bağlayıcı"/>
          <p:cNvCxnSpPr>
            <a:stCxn id="27" idx="6"/>
            <a:endCxn id="31" idx="4"/>
          </p:cNvCxnSpPr>
          <p:nvPr/>
        </p:nvCxnSpPr>
        <p:spPr bwMode="auto">
          <a:xfrm flipV="1">
            <a:off x="4716016" y="5445224"/>
            <a:ext cx="180020" cy="135308"/>
          </a:xfrm>
          <a:prstGeom prst="line">
            <a:avLst/>
          </a:prstGeom>
          <a:solidFill>
            <a:schemeClr val="accent1"/>
          </a:solidFill>
          <a:ln w="25400" cap="flat" cmpd="sng" algn="ctr">
            <a:solidFill>
              <a:srgbClr val="0033CC"/>
            </a:solidFill>
            <a:prstDash val="solid"/>
            <a:round/>
            <a:headEnd type="none" w="sm" len="sm"/>
            <a:tailEnd type="none" w="sm" len="sm"/>
          </a:ln>
          <a:effectLst/>
        </p:spPr>
      </p:cxnSp>
      <p:cxnSp>
        <p:nvCxnSpPr>
          <p:cNvPr id="56" name="55 Düz Bağlayıcı"/>
          <p:cNvCxnSpPr>
            <a:stCxn id="27" idx="6"/>
            <a:endCxn id="32" idx="2"/>
          </p:cNvCxnSpPr>
          <p:nvPr/>
        </p:nvCxnSpPr>
        <p:spPr bwMode="auto">
          <a:xfrm>
            <a:off x="4716016" y="5580532"/>
            <a:ext cx="328976" cy="11304"/>
          </a:xfrm>
          <a:prstGeom prst="line">
            <a:avLst/>
          </a:prstGeom>
          <a:solidFill>
            <a:schemeClr val="accent1"/>
          </a:solidFill>
          <a:ln w="25400" cap="flat" cmpd="sng" algn="ctr">
            <a:solidFill>
              <a:srgbClr val="0033CC"/>
            </a:solidFill>
            <a:prstDash val="solid"/>
            <a:round/>
            <a:headEnd type="none" w="sm" len="sm"/>
            <a:tailEnd type="none" w="sm" len="sm"/>
          </a:ln>
          <a:effectLst/>
        </p:spPr>
      </p:cxnSp>
      <p:sp>
        <p:nvSpPr>
          <p:cNvPr id="71" name="70 Metin kutusu"/>
          <p:cNvSpPr txBox="1"/>
          <p:nvPr/>
        </p:nvSpPr>
        <p:spPr>
          <a:xfrm>
            <a:off x="3779912" y="4365104"/>
            <a:ext cx="1656184" cy="307777"/>
          </a:xfrm>
          <a:prstGeom prst="rect">
            <a:avLst/>
          </a:prstGeom>
          <a:solidFill>
            <a:schemeClr val="bg1">
              <a:lumMod val="75000"/>
            </a:schemeClr>
          </a:solidFill>
        </p:spPr>
        <p:txBody>
          <a:bodyPr wrap="square" rtlCol="0">
            <a:spAutoFit/>
          </a:bodyPr>
          <a:lstStyle/>
          <a:p>
            <a:pPr algn="ctr"/>
            <a:r>
              <a:rPr lang="tr-TR" sz="1400" dirty="0" smtClean="0"/>
              <a:t>Osmaniye</a:t>
            </a:r>
            <a:endParaRPr lang="tr-TR" sz="1400" dirty="0"/>
          </a:p>
        </p:txBody>
      </p:sp>
      <p:cxnSp>
        <p:nvCxnSpPr>
          <p:cNvPr id="73" name="72 Düz Ok Bağlayıcısı"/>
          <p:cNvCxnSpPr/>
          <p:nvPr/>
        </p:nvCxnSpPr>
        <p:spPr bwMode="auto">
          <a:xfrm>
            <a:off x="4644008" y="4797152"/>
            <a:ext cx="0" cy="648072"/>
          </a:xfrm>
          <a:prstGeom prst="straightConnector1">
            <a:avLst/>
          </a:prstGeom>
          <a:solidFill>
            <a:schemeClr val="accent1"/>
          </a:solidFill>
          <a:ln w="12700" cap="flat" cmpd="sng" algn="ctr">
            <a:solidFill>
              <a:srgbClr val="FF0000"/>
            </a:solidFill>
            <a:prstDash val="solid"/>
            <a:round/>
            <a:headEnd type="none" w="sm" len="sm"/>
            <a:tailEnd type="triangle" w="med" len="sm"/>
          </a:ln>
          <a:effectLst/>
        </p:spPr>
      </p:cxnSp>
      <p:pic>
        <p:nvPicPr>
          <p:cNvPr id="156682" name="Picture 10" descr="https://encrypted-tbn3.gstatic.com/images?q=tbn:ANd9GcRBSk8P8Vp3HMlB1W3zaLbVIpOEvIMUn-eMm77S8xFseRkO_NJUEw"/>
          <p:cNvPicPr>
            <a:picLocks noChangeAspect="1" noChangeArrowheads="1"/>
          </p:cNvPicPr>
          <p:nvPr/>
        </p:nvPicPr>
        <p:blipFill>
          <a:blip r:embed="rId6" cstate="print"/>
          <a:srcRect/>
          <a:stretch>
            <a:fillRect/>
          </a:stretch>
        </p:blipFill>
        <p:spPr bwMode="auto">
          <a:xfrm>
            <a:off x="251520" y="2971808"/>
            <a:ext cx="2619375" cy="1743076"/>
          </a:xfrm>
          <a:prstGeom prst="ellipse">
            <a:avLst/>
          </a:prstGeom>
          <a:ln>
            <a:noFill/>
          </a:ln>
          <a:effectLst>
            <a:softEdge rad="112500"/>
          </a:effectLst>
        </p:spPr>
      </p:pic>
      <p:pic>
        <p:nvPicPr>
          <p:cNvPr id="156674" name="Picture 2" descr="https://encrypted-tbn1.gstatic.com/images?q=tbn:ANd9GcRhVKMXUYiQTUiXvdUoPIKVRFHjSQyepTovHkKtHexrJW0schY5"/>
          <p:cNvPicPr>
            <a:picLocks noChangeAspect="1" noChangeArrowheads="1"/>
          </p:cNvPicPr>
          <p:nvPr/>
        </p:nvPicPr>
        <p:blipFill>
          <a:blip r:embed="rId7" cstate="print"/>
          <a:srcRect/>
          <a:stretch>
            <a:fillRect/>
          </a:stretch>
        </p:blipFill>
        <p:spPr bwMode="auto">
          <a:xfrm flipH="1">
            <a:off x="6300192" y="2963018"/>
            <a:ext cx="2664296" cy="1762126"/>
          </a:xfrm>
          <a:prstGeom prst="ellipse">
            <a:avLst/>
          </a:prstGeom>
          <a:ln>
            <a:noFill/>
          </a:ln>
          <a:effectLst>
            <a:softEdge rad="112500"/>
          </a:effectLst>
        </p:spPr>
      </p:pic>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indefinite"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right)">
                                      <p:cBhvr>
                                        <p:cTn id="7" dur="2000"/>
                                        <p:tgtEl>
                                          <p:spTgt spid="56"/>
                                        </p:tgtEl>
                                      </p:cBhvr>
                                    </p:animEffect>
                                  </p:childTnLst>
                                </p:cTn>
                              </p:par>
                              <p:par>
                                <p:cTn id="8" presetID="22" presetClass="entr" presetSubtype="2" repeatCount="indefinite"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wipe(right)">
                                      <p:cBhvr>
                                        <p:cTn id="10" dur="2000"/>
                                        <p:tgtEl>
                                          <p:spTgt spid="53"/>
                                        </p:tgtEl>
                                      </p:cBhvr>
                                    </p:animEffect>
                                  </p:childTnLst>
                                </p:cTn>
                              </p:par>
                              <p:par>
                                <p:cTn id="11" presetID="22" presetClass="entr" presetSubtype="4" repeatCount="indefinite"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wipe(down)">
                                      <p:cBhvr>
                                        <p:cTn id="13" dur="2000"/>
                                        <p:tgtEl>
                                          <p:spTgt spid="50"/>
                                        </p:tgtEl>
                                      </p:cBhvr>
                                    </p:animEffect>
                                  </p:childTnLst>
                                </p:cTn>
                              </p:par>
                              <p:par>
                                <p:cTn id="14" presetID="22" presetClass="entr" presetSubtype="8" repeatCount="indefinite"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2000"/>
                                        <p:tgtEl>
                                          <p:spTgt spid="39"/>
                                        </p:tgtEl>
                                      </p:cBhvr>
                                    </p:animEffect>
                                  </p:childTnLst>
                                </p:cTn>
                              </p:par>
                              <p:par>
                                <p:cTn id="17" presetID="22" presetClass="entr" presetSubtype="8" repeatCount="indefinite"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13"/>
          <p:cNvSpPr>
            <a:spLocks noChangeArrowheads="1"/>
          </p:cNvSpPr>
          <p:nvPr/>
        </p:nvSpPr>
        <p:spPr bwMode="auto">
          <a:xfrm>
            <a:off x="142844" y="785794"/>
            <a:ext cx="5357850" cy="5743753"/>
          </a:xfrm>
          <a:prstGeom prst="rect">
            <a:avLst/>
          </a:prstGeom>
          <a:noFill/>
          <a:ln w="9525">
            <a:noFill/>
            <a:miter lim="800000"/>
            <a:headEnd/>
            <a:tailEnd/>
          </a:ln>
        </p:spPr>
        <p:txBody>
          <a:bodyPr wrap="square" lIns="92075" tIns="46038" rIns="92075" bIns="46038">
            <a:spAutoFit/>
          </a:bodyPr>
          <a:lstStyle/>
          <a:p>
            <a:pPr algn="just">
              <a:lnSpc>
                <a:spcPct val="120000"/>
              </a:lnSpc>
            </a:pPr>
            <a:r>
              <a:rPr lang="tr-TR" sz="1700" dirty="0" smtClean="0"/>
              <a:t>Bölgemizin stratejik konumu ve sektörel olarak bir çok bölgeye göre avantajlı yapısı nedeni ile cazibe merkezi olmaya devam etmektedir. Özellikle bir çok Türk ve Yabancı Sektör ve Dışı firmanın bölgeye yönelik yatırım planları duyulmaktadır. Son olarak, </a:t>
            </a:r>
            <a:r>
              <a:rPr lang="tr-TR" sz="1700" dirty="0" err="1" smtClean="0"/>
              <a:t>Fitch’in</a:t>
            </a:r>
            <a:r>
              <a:rPr lang="tr-TR" sz="1700" dirty="0" smtClean="0"/>
              <a:t> not artırımı ile Türkiye’nin yatırım yapılabilir seviyeye yükselmesi bu sürece artı bir ivme kazandıracaktır.</a:t>
            </a:r>
          </a:p>
          <a:p>
            <a:pPr algn="just">
              <a:lnSpc>
                <a:spcPct val="120000"/>
              </a:lnSpc>
            </a:pPr>
            <a:endParaRPr lang="tr-TR" sz="1700" dirty="0" smtClean="0"/>
          </a:p>
          <a:p>
            <a:pPr algn="just">
              <a:lnSpc>
                <a:spcPct val="120000"/>
              </a:lnSpc>
            </a:pPr>
            <a:r>
              <a:rPr lang="tr-TR" sz="1700" dirty="0" smtClean="0"/>
              <a:t>Yatırımcı için en önemli kalemlerin başında “YATIRIM YERİ İHTİYACI” gelmektedir. </a:t>
            </a:r>
          </a:p>
          <a:p>
            <a:pPr algn="just">
              <a:lnSpc>
                <a:spcPct val="120000"/>
              </a:lnSpc>
            </a:pPr>
            <a:endParaRPr lang="tr-TR" sz="1700" dirty="0" smtClean="0"/>
          </a:p>
          <a:p>
            <a:pPr algn="just">
              <a:lnSpc>
                <a:spcPct val="120000"/>
              </a:lnSpc>
            </a:pPr>
            <a:r>
              <a:rPr lang="tr-TR" sz="1700" dirty="0" smtClean="0"/>
              <a:t>Bölgemizin özellikle İSKENDERUN-OSMANİYE arası E-5 Yolunun Deniz tarafının tarım arazisi konumundan çıkartılarak SANAYİ BÖLGESİNE dönüştürülmesi yatırım yeri ihtiyacı problemini çözerken bölgeye olan cazibeyi bir kat daha artıracaktır.</a:t>
            </a:r>
          </a:p>
        </p:txBody>
      </p:sp>
      <p:sp>
        <p:nvSpPr>
          <p:cNvPr id="3076" name="Rectangle 22"/>
          <p:cNvSpPr>
            <a:spLocks noChangeArrowheads="1"/>
          </p:cNvSpPr>
          <p:nvPr/>
        </p:nvSpPr>
        <p:spPr bwMode="auto">
          <a:xfrm>
            <a:off x="0" y="0"/>
            <a:ext cx="9144000"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8" name="7 Dikdörtgen"/>
          <p:cNvSpPr/>
          <p:nvPr/>
        </p:nvSpPr>
        <p:spPr bwMode="auto">
          <a:xfrm>
            <a:off x="0" y="620688"/>
            <a:ext cx="9180512" cy="7200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3080" name="Rectangle 4"/>
          <p:cNvSpPr>
            <a:spLocks noChangeArrowheads="1"/>
          </p:cNvSpPr>
          <p:nvPr/>
        </p:nvSpPr>
        <p:spPr bwMode="auto">
          <a:xfrm>
            <a:off x="411780" y="-30494"/>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400" dirty="0">
                <a:solidFill>
                  <a:srgbClr val="FFC000"/>
                </a:solidFill>
              </a:rPr>
              <a:t>              </a:t>
            </a:r>
            <a:r>
              <a:rPr lang="tr-TR" sz="2400" dirty="0" smtClean="0">
                <a:solidFill>
                  <a:srgbClr val="FFC000"/>
                </a:solidFill>
              </a:rPr>
              <a:t>YENİ YATIRIM ALANLARI OLUŞTURULMALI…</a:t>
            </a:r>
            <a:endParaRPr lang="en-US" sz="2400" dirty="0">
              <a:solidFill>
                <a:srgbClr val="FFC000"/>
              </a:solidFill>
            </a:endParaRPr>
          </a:p>
        </p:txBody>
      </p:sp>
      <p:pic>
        <p:nvPicPr>
          <p:cNvPr id="3087" name="14 Resim" descr="logo.png"/>
          <p:cNvPicPr>
            <a:picLocks noChangeAspect="1"/>
          </p:cNvPicPr>
          <p:nvPr/>
        </p:nvPicPr>
        <p:blipFill>
          <a:blip r:embed="rId3" cstate="print"/>
          <a:srcRect/>
          <a:stretch>
            <a:fillRect/>
          </a:stretch>
        </p:blipFill>
        <p:spPr bwMode="auto">
          <a:xfrm>
            <a:off x="0" y="0"/>
            <a:ext cx="1547813" cy="569913"/>
          </a:xfrm>
          <a:prstGeom prst="rect">
            <a:avLst/>
          </a:prstGeom>
          <a:noFill/>
          <a:ln w="9525">
            <a:noFill/>
            <a:miter lim="800000"/>
            <a:headEnd/>
            <a:tailEnd/>
          </a:ln>
        </p:spPr>
      </p:pic>
      <p:pic>
        <p:nvPicPr>
          <p:cNvPr id="11" name="Picture 2"/>
          <p:cNvPicPr>
            <a:picLocks noChangeAspect="1" noChangeArrowheads="1"/>
          </p:cNvPicPr>
          <p:nvPr/>
        </p:nvPicPr>
        <p:blipFill>
          <a:blip r:embed="rId4" cstate="print"/>
          <a:srcRect/>
          <a:stretch>
            <a:fillRect/>
          </a:stretch>
        </p:blipFill>
        <p:spPr bwMode="auto">
          <a:xfrm>
            <a:off x="0" y="6419850"/>
            <a:ext cx="9144000" cy="438150"/>
          </a:xfrm>
          <a:prstGeom prst="rect">
            <a:avLst/>
          </a:prstGeom>
          <a:noFill/>
          <a:ln w="9525">
            <a:noFill/>
            <a:miter lim="800000"/>
            <a:headEnd/>
            <a:tailEnd/>
          </a:ln>
        </p:spPr>
      </p:pic>
      <p:pic>
        <p:nvPicPr>
          <p:cNvPr id="198658" name="Picture 2"/>
          <p:cNvPicPr>
            <a:picLocks noChangeAspect="1" noChangeArrowheads="1"/>
          </p:cNvPicPr>
          <p:nvPr/>
        </p:nvPicPr>
        <p:blipFill>
          <a:blip r:embed="rId5" cstate="print"/>
          <a:srcRect/>
          <a:stretch>
            <a:fillRect/>
          </a:stretch>
        </p:blipFill>
        <p:spPr bwMode="auto">
          <a:xfrm>
            <a:off x="5616624" y="1111721"/>
            <a:ext cx="2914650" cy="4981575"/>
          </a:xfrm>
          <a:prstGeom prst="rect">
            <a:avLst/>
          </a:prstGeom>
          <a:noFill/>
          <a:ln w="9525">
            <a:noFill/>
            <a:miter lim="800000"/>
            <a:headEnd/>
            <a:tailEnd/>
          </a:ln>
        </p:spPr>
      </p:pic>
      <p:sp>
        <p:nvSpPr>
          <p:cNvPr id="35" name="34 Serbest Form"/>
          <p:cNvSpPr/>
          <p:nvPr/>
        </p:nvSpPr>
        <p:spPr bwMode="auto">
          <a:xfrm>
            <a:off x="6019884" y="2706931"/>
            <a:ext cx="1897811" cy="2717321"/>
          </a:xfrm>
          <a:custGeom>
            <a:avLst/>
            <a:gdLst>
              <a:gd name="connsiteX0" fmla="*/ 0 w 1897811"/>
              <a:gd name="connsiteY0" fmla="*/ 370936 h 2717321"/>
              <a:gd name="connsiteX1" fmla="*/ 120770 w 1897811"/>
              <a:gd name="connsiteY1" fmla="*/ 224287 h 2717321"/>
              <a:gd name="connsiteX2" fmla="*/ 319177 w 1897811"/>
              <a:gd name="connsiteY2" fmla="*/ 25879 h 2717321"/>
              <a:gd name="connsiteX3" fmla="*/ 457200 w 1897811"/>
              <a:gd name="connsiteY3" fmla="*/ 0 h 2717321"/>
              <a:gd name="connsiteX4" fmla="*/ 698739 w 1897811"/>
              <a:gd name="connsiteY4" fmla="*/ 34505 h 2717321"/>
              <a:gd name="connsiteX5" fmla="*/ 854015 w 1897811"/>
              <a:gd name="connsiteY5" fmla="*/ 138022 h 2717321"/>
              <a:gd name="connsiteX6" fmla="*/ 992038 w 1897811"/>
              <a:gd name="connsiteY6" fmla="*/ 241539 h 2717321"/>
              <a:gd name="connsiteX7" fmla="*/ 1164566 w 1897811"/>
              <a:gd name="connsiteY7" fmla="*/ 345056 h 2717321"/>
              <a:gd name="connsiteX8" fmla="*/ 1311215 w 1897811"/>
              <a:gd name="connsiteY8" fmla="*/ 457200 h 2717321"/>
              <a:gd name="connsiteX9" fmla="*/ 1699404 w 1897811"/>
              <a:gd name="connsiteY9" fmla="*/ 914400 h 2717321"/>
              <a:gd name="connsiteX10" fmla="*/ 1820173 w 1897811"/>
              <a:gd name="connsiteY10" fmla="*/ 1380226 h 2717321"/>
              <a:gd name="connsiteX11" fmla="*/ 1837426 w 1897811"/>
              <a:gd name="connsiteY11" fmla="*/ 1621766 h 2717321"/>
              <a:gd name="connsiteX12" fmla="*/ 1863305 w 1897811"/>
              <a:gd name="connsiteY12" fmla="*/ 1854679 h 2717321"/>
              <a:gd name="connsiteX13" fmla="*/ 1871932 w 1897811"/>
              <a:gd name="connsiteY13" fmla="*/ 1949570 h 2717321"/>
              <a:gd name="connsiteX14" fmla="*/ 1820173 w 1897811"/>
              <a:gd name="connsiteY14" fmla="*/ 2147977 h 2717321"/>
              <a:gd name="connsiteX15" fmla="*/ 1846053 w 1897811"/>
              <a:gd name="connsiteY15" fmla="*/ 2286000 h 2717321"/>
              <a:gd name="connsiteX16" fmla="*/ 1897811 w 1897811"/>
              <a:gd name="connsiteY16" fmla="*/ 2518913 h 2717321"/>
              <a:gd name="connsiteX17" fmla="*/ 1871932 w 1897811"/>
              <a:gd name="connsiteY17" fmla="*/ 2700068 h 2717321"/>
              <a:gd name="connsiteX18" fmla="*/ 1759788 w 1897811"/>
              <a:gd name="connsiteY18" fmla="*/ 2717321 h 2717321"/>
              <a:gd name="connsiteX19" fmla="*/ 1742536 w 1897811"/>
              <a:gd name="connsiteY19" fmla="*/ 2639683 h 2717321"/>
              <a:gd name="connsiteX20" fmla="*/ 1828800 w 1897811"/>
              <a:gd name="connsiteY20" fmla="*/ 2501660 h 2717321"/>
              <a:gd name="connsiteX21" fmla="*/ 1802921 w 1897811"/>
              <a:gd name="connsiteY21" fmla="*/ 2260121 h 2717321"/>
              <a:gd name="connsiteX22" fmla="*/ 1725283 w 1897811"/>
              <a:gd name="connsiteY22" fmla="*/ 2104845 h 2717321"/>
              <a:gd name="connsiteX23" fmla="*/ 1656271 w 1897811"/>
              <a:gd name="connsiteY23" fmla="*/ 2001328 h 2717321"/>
              <a:gd name="connsiteX24" fmla="*/ 1716656 w 1897811"/>
              <a:gd name="connsiteY24" fmla="*/ 1897811 h 2717321"/>
              <a:gd name="connsiteX25" fmla="*/ 1733909 w 1897811"/>
              <a:gd name="connsiteY25" fmla="*/ 1820173 h 2717321"/>
              <a:gd name="connsiteX26" fmla="*/ 1656271 w 1897811"/>
              <a:gd name="connsiteY26" fmla="*/ 1708030 h 2717321"/>
              <a:gd name="connsiteX27" fmla="*/ 1664898 w 1897811"/>
              <a:gd name="connsiteY27" fmla="*/ 1587260 h 2717321"/>
              <a:gd name="connsiteX28" fmla="*/ 1733909 w 1897811"/>
              <a:gd name="connsiteY28" fmla="*/ 1518249 h 2717321"/>
              <a:gd name="connsiteX29" fmla="*/ 1785668 w 1897811"/>
              <a:gd name="connsiteY29" fmla="*/ 1466490 h 2717321"/>
              <a:gd name="connsiteX30" fmla="*/ 1759788 w 1897811"/>
              <a:gd name="connsiteY30" fmla="*/ 1337094 h 2717321"/>
              <a:gd name="connsiteX31" fmla="*/ 1544128 w 1897811"/>
              <a:gd name="connsiteY31" fmla="*/ 992038 h 2717321"/>
              <a:gd name="connsiteX32" fmla="*/ 1293962 w 1897811"/>
              <a:gd name="connsiteY32" fmla="*/ 638355 h 2717321"/>
              <a:gd name="connsiteX33" fmla="*/ 819509 w 1897811"/>
              <a:gd name="connsiteY33" fmla="*/ 267419 h 2717321"/>
              <a:gd name="connsiteX34" fmla="*/ 414068 w 1897811"/>
              <a:gd name="connsiteY34" fmla="*/ 77638 h 2717321"/>
              <a:gd name="connsiteX35" fmla="*/ 198407 w 1897811"/>
              <a:gd name="connsiteY35" fmla="*/ 215660 h 2717321"/>
              <a:gd name="connsiteX36" fmla="*/ 77638 w 1897811"/>
              <a:gd name="connsiteY36" fmla="*/ 370936 h 2717321"/>
              <a:gd name="connsiteX37" fmla="*/ 0 w 1897811"/>
              <a:gd name="connsiteY37" fmla="*/ 370936 h 2717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811" h="2717321">
                <a:moveTo>
                  <a:pt x="0" y="370936"/>
                </a:moveTo>
                <a:lnTo>
                  <a:pt x="120770" y="224287"/>
                </a:lnTo>
                <a:lnTo>
                  <a:pt x="319177" y="25879"/>
                </a:lnTo>
                <a:lnTo>
                  <a:pt x="457200" y="0"/>
                </a:lnTo>
                <a:lnTo>
                  <a:pt x="698739" y="34505"/>
                </a:lnTo>
                <a:lnTo>
                  <a:pt x="854015" y="138022"/>
                </a:lnTo>
                <a:lnTo>
                  <a:pt x="992038" y="241539"/>
                </a:lnTo>
                <a:lnTo>
                  <a:pt x="1164566" y="345056"/>
                </a:lnTo>
                <a:lnTo>
                  <a:pt x="1311215" y="457200"/>
                </a:lnTo>
                <a:lnTo>
                  <a:pt x="1699404" y="914400"/>
                </a:lnTo>
                <a:lnTo>
                  <a:pt x="1820173" y="1380226"/>
                </a:lnTo>
                <a:lnTo>
                  <a:pt x="1837426" y="1621766"/>
                </a:lnTo>
                <a:lnTo>
                  <a:pt x="1863305" y="1854679"/>
                </a:lnTo>
                <a:lnTo>
                  <a:pt x="1871932" y="1949570"/>
                </a:lnTo>
                <a:lnTo>
                  <a:pt x="1820173" y="2147977"/>
                </a:lnTo>
                <a:lnTo>
                  <a:pt x="1846053" y="2286000"/>
                </a:lnTo>
                <a:lnTo>
                  <a:pt x="1897811" y="2518913"/>
                </a:lnTo>
                <a:lnTo>
                  <a:pt x="1871932" y="2700068"/>
                </a:lnTo>
                <a:lnTo>
                  <a:pt x="1759788" y="2717321"/>
                </a:lnTo>
                <a:lnTo>
                  <a:pt x="1742536" y="2639683"/>
                </a:lnTo>
                <a:lnTo>
                  <a:pt x="1828800" y="2501660"/>
                </a:lnTo>
                <a:lnTo>
                  <a:pt x="1802921" y="2260121"/>
                </a:lnTo>
                <a:lnTo>
                  <a:pt x="1725283" y="2104845"/>
                </a:lnTo>
                <a:lnTo>
                  <a:pt x="1656271" y="2001328"/>
                </a:lnTo>
                <a:lnTo>
                  <a:pt x="1716656" y="1897811"/>
                </a:lnTo>
                <a:lnTo>
                  <a:pt x="1733909" y="1820173"/>
                </a:lnTo>
                <a:lnTo>
                  <a:pt x="1656271" y="1708030"/>
                </a:lnTo>
                <a:lnTo>
                  <a:pt x="1664898" y="1587260"/>
                </a:lnTo>
                <a:lnTo>
                  <a:pt x="1733909" y="1518249"/>
                </a:lnTo>
                <a:lnTo>
                  <a:pt x="1785668" y="1466490"/>
                </a:lnTo>
                <a:lnTo>
                  <a:pt x="1759788" y="1337094"/>
                </a:lnTo>
                <a:lnTo>
                  <a:pt x="1544128" y="992038"/>
                </a:lnTo>
                <a:lnTo>
                  <a:pt x="1293962" y="638355"/>
                </a:lnTo>
                <a:lnTo>
                  <a:pt x="819509" y="267419"/>
                </a:lnTo>
                <a:lnTo>
                  <a:pt x="414068" y="77638"/>
                </a:lnTo>
                <a:lnTo>
                  <a:pt x="198407" y="215660"/>
                </a:lnTo>
                <a:lnTo>
                  <a:pt x="77638" y="370936"/>
                </a:lnTo>
                <a:lnTo>
                  <a:pt x="0" y="370936"/>
                </a:lnTo>
                <a:close/>
              </a:path>
            </a:pathLst>
          </a:custGeom>
          <a:solidFill>
            <a:srgbClr val="FF0000">
              <a:alpha val="55000"/>
            </a:srgbClr>
          </a:solidFill>
          <a:ln w="12700" cap="flat" cmpd="sng" algn="ctr">
            <a:no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tr-TR" sz="2200" b="1" i="0" u="none" strike="noStrike" cap="none" normalizeH="0" baseline="0" smtClean="0">
              <a:ln>
                <a:noFill/>
              </a:ln>
              <a:solidFill>
                <a:schemeClr val="tx2"/>
              </a:solidFill>
              <a:effectLst/>
              <a:latin typeface="Arial" charset="0"/>
            </a:endParaRPr>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indefinite"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2"/>
          <p:cNvSpPr>
            <a:spLocks noChangeArrowheads="1"/>
          </p:cNvSpPr>
          <p:nvPr/>
        </p:nvSpPr>
        <p:spPr bwMode="auto">
          <a:xfrm>
            <a:off x="1357386" y="0"/>
            <a:ext cx="7786646" cy="642938"/>
          </a:xfrm>
          <a:prstGeom prst="rect">
            <a:avLst/>
          </a:prstGeom>
          <a:solidFill>
            <a:srgbClr val="333399"/>
          </a:solidFill>
          <a:ln w="12700" algn="ctr">
            <a:noFill/>
            <a:miter lim="800000"/>
            <a:headEnd type="none" w="sm" len="sm"/>
            <a:tailEnd type="none" w="sm" len="sm"/>
          </a:ln>
        </p:spPr>
        <p:txBody>
          <a:bodyPr wrap="none" anchor="ctr"/>
          <a:lstStyle/>
          <a:p>
            <a:pPr algn="ctr"/>
            <a:r>
              <a:rPr lang="tr-TR" sz="2000" dirty="0" smtClean="0">
                <a:solidFill>
                  <a:srgbClr val="FFC000"/>
                </a:solidFill>
              </a:rPr>
              <a:t>YATIRIMLARDA BÜROKRATİK SÜRECİN HIZLANDIRILMASI</a:t>
            </a:r>
            <a:endParaRPr lang="tr-TR" sz="2000" dirty="0">
              <a:solidFill>
                <a:srgbClr val="FFC000"/>
              </a:solidFill>
            </a:endParaRPr>
          </a:p>
        </p:txBody>
      </p:sp>
      <p:sp>
        <p:nvSpPr>
          <p:cNvPr id="8" name="7 Dikdörtgen"/>
          <p:cNvSpPr/>
          <p:nvPr/>
        </p:nvSpPr>
        <p:spPr bwMode="auto">
          <a:xfrm>
            <a:off x="0" y="620688"/>
            <a:ext cx="9180512" cy="7200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3080" name="Rectangle 4"/>
          <p:cNvSpPr>
            <a:spLocks noChangeArrowheads="1"/>
          </p:cNvSpPr>
          <p:nvPr/>
        </p:nvSpPr>
        <p:spPr bwMode="auto">
          <a:xfrm>
            <a:off x="411780" y="-30494"/>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400" dirty="0">
                <a:solidFill>
                  <a:srgbClr val="FFC000"/>
                </a:solidFill>
              </a:rPr>
              <a:t>              </a:t>
            </a:r>
            <a:endParaRPr lang="en-US" sz="2400" dirty="0">
              <a:solidFill>
                <a:srgbClr val="FFC000"/>
              </a:solidFill>
            </a:endParaRPr>
          </a:p>
        </p:txBody>
      </p:sp>
      <p:pic>
        <p:nvPicPr>
          <p:cNvPr id="3087" name="14 Resim" descr="logo.png"/>
          <p:cNvPicPr>
            <a:picLocks noChangeAspect="1"/>
          </p:cNvPicPr>
          <p:nvPr/>
        </p:nvPicPr>
        <p:blipFill>
          <a:blip r:embed="rId3" cstate="print"/>
          <a:srcRect/>
          <a:stretch>
            <a:fillRect/>
          </a:stretch>
        </p:blipFill>
        <p:spPr bwMode="auto">
          <a:xfrm>
            <a:off x="0" y="0"/>
            <a:ext cx="1547813" cy="569913"/>
          </a:xfrm>
          <a:prstGeom prst="rect">
            <a:avLst/>
          </a:prstGeom>
          <a:noFill/>
          <a:ln w="9525">
            <a:noFill/>
            <a:miter lim="800000"/>
            <a:headEnd/>
            <a:tailEnd/>
          </a:ln>
        </p:spPr>
      </p:pic>
      <p:pic>
        <p:nvPicPr>
          <p:cNvPr id="11" name="Picture 2"/>
          <p:cNvPicPr>
            <a:picLocks noChangeAspect="1" noChangeArrowheads="1"/>
          </p:cNvPicPr>
          <p:nvPr/>
        </p:nvPicPr>
        <p:blipFill>
          <a:blip r:embed="rId4" cstate="print"/>
          <a:srcRect/>
          <a:stretch>
            <a:fillRect/>
          </a:stretch>
        </p:blipFill>
        <p:spPr bwMode="auto">
          <a:xfrm>
            <a:off x="0" y="6419850"/>
            <a:ext cx="9144000" cy="438150"/>
          </a:xfrm>
          <a:prstGeom prst="rect">
            <a:avLst/>
          </a:prstGeom>
          <a:noFill/>
          <a:ln w="9525">
            <a:noFill/>
            <a:miter lim="800000"/>
            <a:headEnd/>
            <a:tailEnd/>
          </a:ln>
        </p:spPr>
      </p:pic>
      <p:sp>
        <p:nvSpPr>
          <p:cNvPr id="10" name="9 Metin kutusu"/>
          <p:cNvSpPr txBox="1"/>
          <p:nvPr/>
        </p:nvSpPr>
        <p:spPr>
          <a:xfrm>
            <a:off x="500034" y="1643050"/>
            <a:ext cx="8072494" cy="2800767"/>
          </a:xfrm>
          <a:prstGeom prst="rect">
            <a:avLst/>
          </a:prstGeom>
          <a:noFill/>
        </p:spPr>
        <p:txBody>
          <a:bodyPr wrap="square" rtlCol="0">
            <a:spAutoFit/>
          </a:bodyPr>
          <a:lstStyle/>
          <a:p>
            <a:pPr algn="just"/>
            <a:r>
              <a:rPr lang="tr-TR" dirty="0" smtClean="0"/>
              <a:t>Yeni yatırım alanlarının tahsisinde bürokratik süreçler hızlandırılmalıdır.</a:t>
            </a:r>
          </a:p>
          <a:p>
            <a:pPr algn="just"/>
            <a:endParaRPr lang="tr-TR" dirty="0" smtClean="0"/>
          </a:p>
          <a:p>
            <a:pPr algn="just"/>
            <a:endParaRPr lang="tr-TR" dirty="0" smtClean="0"/>
          </a:p>
          <a:p>
            <a:pPr algn="just"/>
            <a:r>
              <a:rPr lang="tr-TR" dirty="0" smtClean="0"/>
              <a:t>Büyük Sanayi yatırımlarına karar veren firmalar yer ihtiyacı taleplerinin sonuçlandırılma süreci uzun süreler almaktadır. Süreçler kısaltılmalı ve hızlandırılmalıdır.</a:t>
            </a:r>
          </a:p>
          <a:p>
            <a:pPr algn="just"/>
            <a:endParaRPr lang="tr-TR" dirty="0" smtClean="0"/>
          </a:p>
        </p:txBody>
      </p:sp>
    </p:spTree>
  </p:cSld>
  <p:clrMapOvr>
    <a:masterClrMapping/>
  </p:clrMapOvr>
  <p:transition advClick="0">
    <p:cu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1600" dirty="0" smtClean="0">
                <a:solidFill>
                  <a:srgbClr val="FFC000"/>
                </a:solidFill>
              </a:rPr>
              <a:t>KAMU PROJELERİNDE YERLİ ÜRETİM KULLANIMI TERCİH EDİLMELİDİR</a:t>
            </a:r>
            <a:endParaRPr lang="en-US" sz="1600" dirty="0">
              <a:solidFill>
                <a:srgbClr val="FFC000"/>
              </a:solidFill>
            </a:endParaRPr>
          </a:p>
        </p:txBody>
      </p:sp>
      <p:sp>
        <p:nvSpPr>
          <p:cNvPr id="16" name="15 Metin kutusu"/>
          <p:cNvSpPr txBox="1"/>
          <p:nvPr/>
        </p:nvSpPr>
        <p:spPr>
          <a:xfrm>
            <a:off x="357158" y="1000108"/>
            <a:ext cx="8215370" cy="1446550"/>
          </a:xfrm>
          <a:prstGeom prst="rect">
            <a:avLst/>
          </a:prstGeom>
          <a:noFill/>
        </p:spPr>
        <p:txBody>
          <a:bodyPr wrap="square" rtlCol="0">
            <a:spAutoFit/>
          </a:bodyPr>
          <a:lstStyle/>
          <a:p>
            <a:pPr algn="just"/>
            <a:r>
              <a:rPr lang="tr-TR" u="sng" dirty="0" smtClean="0">
                <a:solidFill>
                  <a:srgbClr val="FF0000"/>
                </a:solidFill>
              </a:rPr>
              <a:t>'Asrın Projesi'</a:t>
            </a:r>
            <a:r>
              <a:rPr lang="tr-TR" b="0" dirty="0" smtClean="0">
                <a:solidFill>
                  <a:srgbClr val="FF0000"/>
                </a:solidFill>
              </a:rPr>
              <a:t> </a:t>
            </a:r>
            <a:r>
              <a:rPr lang="tr-TR" dirty="0" smtClean="0"/>
              <a:t>olarak değerlendirilen ve Türkiye'den Kuzey Kıbrıs Türk Cumhuriyeti’ne içme suyu sağlayacak olan 22 bin </a:t>
            </a:r>
            <a:r>
              <a:rPr lang="tr-TR" dirty="0" err="1" smtClean="0"/>
              <a:t>km’lik</a:t>
            </a:r>
            <a:r>
              <a:rPr lang="tr-TR" dirty="0" smtClean="0"/>
              <a:t> su iletim projesinin boruları ÇİN’den tedarik edilmektedir. </a:t>
            </a:r>
            <a:endParaRPr lang="tr-TR" dirty="0"/>
          </a:p>
        </p:txBody>
      </p:sp>
      <p:pic>
        <p:nvPicPr>
          <p:cNvPr id="155650" name="Picture 2" descr="c:\Users\akindan\Desktop\Sunum\su-temin-projesi.jpg"/>
          <p:cNvPicPr>
            <a:picLocks noChangeAspect="1" noChangeArrowheads="1"/>
          </p:cNvPicPr>
          <p:nvPr/>
        </p:nvPicPr>
        <p:blipFill>
          <a:blip r:embed="rId5"/>
          <a:srcRect/>
          <a:stretch>
            <a:fillRect/>
          </a:stretch>
        </p:blipFill>
        <p:spPr bwMode="auto">
          <a:xfrm>
            <a:off x="1563431" y="2512154"/>
            <a:ext cx="5937527" cy="3560052"/>
          </a:xfrm>
          <a:prstGeom prst="rect">
            <a:avLst/>
          </a:prstGeom>
          <a:noFill/>
        </p:spPr>
      </p:pic>
    </p:spTree>
  </p:cSld>
  <p:clrMapOvr>
    <a:masterClrMapping/>
  </p:clrMapOvr>
  <p:transition advClick="0">
    <p:cu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2244859" y="2363396"/>
            <a:ext cx="4631397" cy="1569660"/>
          </a:xfrm>
          <a:prstGeom prst="rect">
            <a:avLst/>
          </a:prstGeom>
          <a:noFill/>
        </p:spPr>
        <p:txBody>
          <a:bodyPr wrap="none">
            <a:spAutoFit/>
          </a:bodyPr>
          <a:lstStyle/>
          <a:p>
            <a:pPr algn="ctr">
              <a:defRPr/>
            </a:pPr>
            <a:r>
              <a:rPr lang="tr-TR" sz="96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rPr>
              <a:t>SONUÇ</a:t>
            </a:r>
          </a:p>
        </p:txBody>
      </p:sp>
      <p:sp>
        <p:nvSpPr>
          <p:cNvPr id="7" name="6 Ay"/>
          <p:cNvSpPr/>
          <p:nvPr/>
        </p:nvSpPr>
        <p:spPr bwMode="auto">
          <a:xfrm rot="2427972">
            <a:off x="-473075" y="-1125538"/>
            <a:ext cx="1993900" cy="3951288"/>
          </a:xfrm>
          <a:prstGeom prst="moon">
            <a:avLst>
              <a:gd name="adj" fmla="val 67154"/>
            </a:avLst>
          </a:prstGeom>
          <a:solidFill>
            <a:schemeClr val="accent6">
              <a:lumMod val="75000"/>
            </a:schemeClr>
          </a:solidFill>
          <a:ln w="12700" cap="flat" cmpd="sng" algn="ctr">
            <a:noFill/>
            <a:prstDash val="solid"/>
            <a:round/>
            <a:headEnd type="none" w="sm" len="sm"/>
            <a:tailEnd type="none" w="sm" len="sm"/>
          </a:ln>
          <a:effectLst/>
        </p:spPr>
        <p:txBody>
          <a:bodyPr/>
          <a:lstStyle/>
          <a:p>
            <a:pPr algn="ctr">
              <a:defRPr/>
            </a:pPr>
            <a:endParaRPr lang="tr-TR" dirty="0"/>
          </a:p>
        </p:txBody>
      </p:sp>
      <p:sp>
        <p:nvSpPr>
          <p:cNvPr id="34820" name="7 Ay"/>
          <p:cNvSpPr>
            <a:spLocks noChangeArrowheads="1"/>
          </p:cNvSpPr>
          <p:nvPr/>
        </p:nvSpPr>
        <p:spPr bwMode="auto">
          <a:xfrm rot="-8331798">
            <a:off x="7588250" y="4014788"/>
            <a:ext cx="2011363" cy="3997325"/>
          </a:xfrm>
          <a:prstGeom prst="moon">
            <a:avLst>
              <a:gd name="adj" fmla="val 67153"/>
            </a:avLst>
          </a:prstGeom>
          <a:solidFill>
            <a:srgbClr val="C00000"/>
          </a:solidFill>
          <a:ln w="12700" algn="ctr">
            <a:noFill/>
            <a:round/>
            <a:headEnd type="none" w="sm" len="sm"/>
            <a:tailEnd type="none" w="sm" len="sm"/>
          </a:ln>
        </p:spPr>
        <p:txBody>
          <a:bodyPr/>
          <a:lstStyle/>
          <a:p>
            <a:pPr algn="ctr"/>
            <a:endParaRPr lang="tr-TR"/>
          </a:p>
        </p:txBody>
      </p:sp>
    </p:spTree>
  </p:cSld>
  <p:clrMapOvr>
    <a:masterClrMapping/>
  </p:clrMapOvr>
  <p:transition advClick="0">
    <p:cu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3"/>
          <p:cNvSpPr>
            <a:spLocks noChangeArrowheads="1"/>
          </p:cNvSpPr>
          <p:nvPr/>
        </p:nvSpPr>
        <p:spPr bwMode="auto">
          <a:xfrm>
            <a:off x="251520" y="1450162"/>
            <a:ext cx="8713787" cy="493085"/>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İthal Edilen Hurda’dan Alınan Çevre Vergisinin Kaldırılması,</a:t>
            </a:r>
            <a:endParaRPr lang="tr-TR" sz="1400" i="1" dirty="0" smtClean="0"/>
          </a:p>
        </p:txBody>
      </p:sp>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SONUÇ…</a:t>
            </a:r>
            <a:endParaRPr lang="en-US" sz="2800" dirty="0">
              <a:solidFill>
                <a:srgbClr val="FFC000"/>
              </a:solidFill>
            </a:endParaRPr>
          </a:p>
        </p:txBody>
      </p:sp>
      <p:sp>
        <p:nvSpPr>
          <p:cNvPr id="8" name="Rectangle 13"/>
          <p:cNvSpPr>
            <a:spLocks noChangeArrowheads="1"/>
          </p:cNvSpPr>
          <p:nvPr/>
        </p:nvSpPr>
        <p:spPr bwMode="auto">
          <a:xfrm>
            <a:off x="251520" y="2291844"/>
            <a:ext cx="8713787" cy="708528"/>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Elektrik ve Doğalgaz Enerji Maliyetlerinin Düşürülmesi,</a:t>
            </a:r>
            <a:endParaRPr lang="tr-TR" sz="1400" i="1" dirty="0" smtClean="0"/>
          </a:p>
          <a:p>
            <a:pPr marL="450850" indent="-450850" algn="just">
              <a:defRPr/>
            </a:pPr>
            <a:endParaRPr lang="tr-TR" sz="1400" i="1" dirty="0" smtClean="0"/>
          </a:p>
        </p:txBody>
      </p:sp>
      <p:sp>
        <p:nvSpPr>
          <p:cNvPr id="14" name="Rectangle 13"/>
          <p:cNvSpPr>
            <a:spLocks noChangeArrowheads="1"/>
          </p:cNvSpPr>
          <p:nvPr/>
        </p:nvSpPr>
        <p:spPr bwMode="auto">
          <a:xfrm>
            <a:off x="251520" y="3087544"/>
            <a:ext cx="8713787" cy="770084"/>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Elektrik Enerjisi Üzerindeki Sektörle İlgisi Olmayan Vergi ve Dolaylı Giderlerin Kaldırılması,</a:t>
            </a:r>
            <a:endParaRPr lang="tr-TR" sz="1400" i="1" dirty="0" smtClean="0"/>
          </a:p>
        </p:txBody>
      </p:sp>
      <p:sp>
        <p:nvSpPr>
          <p:cNvPr id="15" name="Rectangle 13"/>
          <p:cNvSpPr>
            <a:spLocks noChangeArrowheads="1"/>
          </p:cNvSpPr>
          <p:nvPr/>
        </p:nvSpPr>
        <p:spPr bwMode="auto">
          <a:xfrm>
            <a:off x="251520" y="4159114"/>
            <a:ext cx="8713787" cy="770084"/>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Elektrik Enerjisi Üzerindeki TEİAŞ İletim Bedelinin Tüm Bölgelerde Eşitlenmesi,</a:t>
            </a:r>
            <a:endParaRPr lang="tr-TR" sz="1800" dirty="0"/>
          </a:p>
        </p:txBody>
      </p:sp>
      <p:sp>
        <p:nvSpPr>
          <p:cNvPr id="16" name="15 Dikdörtgen"/>
          <p:cNvSpPr/>
          <p:nvPr/>
        </p:nvSpPr>
        <p:spPr>
          <a:xfrm>
            <a:off x="179512" y="836712"/>
            <a:ext cx="6956584" cy="492443"/>
          </a:xfrm>
          <a:prstGeom prst="rect">
            <a:avLst/>
          </a:prstGeom>
          <a:noFill/>
        </p:spPr>
        <p:txBody>
          <a:bodyPr wrap="none">
            <a:spAutoFit/>
          </a:bodyPr>
          <a:lstStyle/>
          <a:p>
            <a:pPr algn="ctr">
              <a:defRPr/>
            </a:pPr>
            <a:r>
              <a:rPr lang="tr-TR" sz="2600"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Sektör Problemleri </a:t>
            </a:r>
            <a:r>
              <a:rPr lang="tr-TR" sz="2600" u="sng"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Kısa Vadeli </a:t>
            </a:r>
            <a:r>
              <a:rPr lang="tr-TR" sz="2600"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Çözümler…</a:t>
            </a:r>
            <a:endParaRPr lang="tr-TR" sz="2600" dirty="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endParaRPr>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8" grpId="0"/>
      <p:bldP spid="14"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3"/>
          <p:cNvSpPr>
            <a:spLocks noChangeArrowheads="1"/>
          </p:cNvSpPr>
          <p:nvPr/>
        </p:nvSpPr>
        <p:spPr bwMode="auto">
          <a:xfrm>
            <a:off x="214282" y="4286256"/>
            <a:ext cx="8713787" cy="708528"/>
          </a:xfrm>
          <a:prstGeom prst="rect">
            <a:avLst/>
          </a:prstGeom>
          <a:noFill/>
          <a:ln w="9525">
            <a:noFill/>
            <a:miter lim="800000"/>
            <a:headEnd/>
            <a:tailEnd/>
          </a:ln>
        </p:spPr>
        <p:txBody>
          <a:bodyPr lIns="92075" tIns="46038" rIns="92075" bIns="46038">
            <a:spAutoFit/>
          </a:bodyPr>
          <a:lstStyle/>
          <a:p>
            <a:pPr>
              <a:defRPr/>
            </a:pPr>
            <a:endParaRPr lang="tr-TR" sz="2000" dirty="0">
              <a:solidFill>
                <a:schemeClr val="accent2"/>
              </a:solidFill>
            </a:endParaRPr>
          </a:p>
          <a:p>
            <a:pPr marL="450850" indent="-450850" algn="just">
              <a:buFont typeface="Arial" pitchFamily="34" charset="0"/>
              <a:buChar char="•"/>
              <a:defRPr/>
            </a:pPr>
            <a:r>
              <a:rPr lang="tr-TR" sz="1800" dirty="0" smtClean="0">
                <a:solidFill>
                  <a:srgbClr val="0033CC"/>
                </a:solidFill>
              </a:rPr>
              <a:t>Yer tahsisindeki Bürokratik süreçlerin azaltılması</a:t>
            </a:r>
            <a:r>
              <a:rPr lang="tr-TR" sz="2000" dirty="0" smtClean="0">
                <a:solidFill>
                  <a:schemeClr val="accent2"/>
                </a:solidFill>
              </a:rPr>
              <a:t>,</a:t>
            </a:r>
          </a:p>
        </p:txBody>
      </p:sp>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SONUÇ…</a:t>
            </a:r>
            <a:endParaRPr lang="en-US" sz="2800" dirty="0">
              <a:solidFill>
                <a:srgbClr val="FFC000"/>
              </a:solidFill>
            </a:endParaRPr>
          </a:p>
        </p:txBody>
      </p:sp>
      <p:sp>
        <p:nvSpPr>
          <p:cNvPr id="16" name="15 Dikdörtgen"/>
          <p:cNvSpPr/>
          <p:nvPr/>
        </p:nvSpPr>
        <p:spPr>
          <a:xfrm>
            <a:off x="170707" y="836712"/>
            <a:ext cx="6956584" cy="492443"/>
          </a:xfrm>
          <a:prstGeom prst="rect">
            <a:avLst/>
          </a:prstGeom>
          <a:noFill/>
        </p:spPr>
        <p:txBody>
          <a:bodyPr wrap="none">
            <a:spAutoFit/>
          </a:bodyPr>
          <a:lstStyle/>
          <a:p>
            <a:pPr algn="ctr">
              <a:defRPr/>
            </a:pPr>
            <a:r>
              <a:rPr lang="tr-TR" sz="2600"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Sektör Problemleri </a:t>
            </a:r>
            <a:r>
              <a:rPr lang="tr-TR" sz="2600" u="sng"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Kısa Vadeli </a:t>
            </a:r>
            <a:r>
              <a:rPr lang="tr-TR" sz="2600"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Çözümler…</a:t>
            </a:r>
            <a:endParaRPr lang="tr-TR" sz="2600" dirty="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endParaRPr>
          </a:p>
        </p:txBody>
      </p:sp>
      <p:sp>
        <p:nvSpPr>
          <p:cNvPr id="19" name="Rectangle 13"/>
          <p:cNvSpPr>
            <a:spLocks noChangeArrowheads="1"/>
          </p:cNvSpPr>
          <p:nvPr/>
        </p:nvSpPr>
        <p:spPr bwMode="auto">
          <a:xfrm>
            <a:off x="214282" y="5000636"/>
            <a:ext cx="8713787" cy="646973"/>
          </a:xfrm>
          <a:prstGeom prst="rect">
            <a:avLst/>
          </a:prstGeom>
          <a:noFill/>
          <a:ln w="9525">
            <a:noFill/>
            <a:miter lim="800000"/>
            <a:headEnd/>
            <a:tailEnd/>
          </a:ln>
        </p:spPr>
        <p:txBody>
          <a:bodyPr lIns="92075" tIns="46038" rIns="92075" bIns="46038">
            <a:spAutoFit/>
          </a:bodyPr>
          <a:lstStyle/>
          <a:p>
            <a:pPr>
              <a:defRPr/>
            </a:pPr>
            <a:endParaRPr lang="tr-TR" sz="1800" dirty="0">
              <a:solidFill>
                <a:schemeClr val="accent2"/>
              </a:solidFill>
            </a:endParaRPr>
          </a:p>
          <a:p>
            <a:pPr marL="450850" indent="-450850" algn="just">
              <a:buFont typeface="Arial" pitchFamily="34" charset="0"/>
              <a:buChar char="•"/>
              <a:defRPr/>
            </a:pPr>
            <a:r>
              <a:rPr lang="tr-TR" sz="1800" dirty="0" smtClean="0">
                <a:solidFill>
                  <a:schemeClr val="accent2"/>
                </a:solidFill>
              </a:rPr>
              <a:t>Yerli ürünlerin kullanımının teşvik edilmesi,</a:t>
            </a:r>
          </a:p>
        </p:txBody>
      </p:sp>
      <p:sp>
        <p:nvSpPr>
          <p:cNvPr id="20" name="Rectangle 13"/>
          <p:cNvSpPr>
            <a:spLocks noChangeArrowheads="1"/>
          </p:cNvSpPr>
          <p:nvPr/>
        </p:nvSpPr>
        <p:spPr bwMode="auto">
          <a:xfrm>
            <a:off x="214282" y="3516172"/>
            <a:ext cx="8713787" cy="770084"/>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Bölge OSB’lerin TEM ve LİMANLARA Direkt Bağlantı Kolaylığının Sağlanması,</a:t>
            </a:r>
            <a:endParaRPr lang="tr-TR" sz="1800" dirty="0"/>
          </a:p>
        </p:txBody>
      </p:sp>
      <p:sp>
        <p:nvSpPr>
          <p:cNvPr id="22" name="Rectangle 13"/>
          <p:cNvSpPr>
            <a:spLocks noChangeArrowheads="1"/>
          </p:cNvSpPr>
          <p:nvPr/>
        </p:nvSpPr>
        <p:spPr bwMode="auto">
          <a:xfrm>
            <a:off x="214282" y="1714488"/>
            <a:ext cx="8713787" cy="770084"/>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TEM kullanımının bölge sınırları içerisinde ücretsiz hale getirilerek E5 ‘teki trafik yoğunluğunun azaltılması,</a:t>
            </a:r>
            <a:endParaRPr lang="tr-TR" sz="1800" dirty="0">
              <a:solidFill>
                <a:srgbClr val="0033CC"/>
              </a:solidFill>
            </a:endParaRPr>
          </a:p>
        </p:txBody>
      </p:sp>
      <p:sp>
        <p:nvSpPr>
          <p:cNvPr id="23" name="Rectangle 13"/>
          <p:cNvSpPr>
            <a:spLocks noChangeArrowheads="1"/>
          </p:cNvSpPr>
          <p:nvPr/>
        </p:nvSpPr>
        <p:spPr bwMode="auto">
          <a:xfrm>
            <a:off x="215931" y="2721601"/>
            <a:ext cx="8713787" cy="493085"/>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Karayolu Taşımacılığında Azami Yük Kapasitesinin Artırılması,</a:t>
            </a:r>
            <a:endParaRPr lang="tr-TR" sz="1800" dirty="0"/>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9" grpId="0"/>
      <p:bldP spid="20" grpId="0"/>
      <p:bldP spid="22" grpId="0"/>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3"/>
          <p:cNvSpPr>
            <a:spLocks noChangeArrowheads="1"/>
          </p:cNvSpPr>
          <p:nvPr/>
        </p:nvSpPr>
        <p:spPr bwMode="auto">
          <a:xfrm>
            <a:off x="251520" y="1450162"/>
            <a:ext cx="8713787" cy="770084"/>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Bölge Yerli Hurda İhtiyacına İstinaden GEMİ </a:t>
            </a:r>
            <a:r>
              <a:rPr lang="tr-TR" sz="1800" dirty="0" err="1" smtClean="0">
                <a:solidFill>
                  <a:srgbClr val="0033CC"/>
                </a:solidFill>
              </a:rPr>
              <a:t>SÖKÜM’üne</a:t>
            </a:r>
            <a:r>
              <a:rPr lang="tr-TR" sz="1800" dirty="0" smtClean="0">
                <a:solidFill>
                  <a:srgbClr val="0033CC"/>
                </a:solidFill>
              </a:rPr>
              <a:t> Yönelik Yatırımlarının Yapılması,</a:t>
            </a:r>
            <a:endParaRPr lang="tr-TR" sz="1400" i="1" dirty="0" smtClean="0"/>
          </a:p>
        </p:txBody>
      </p:sp>
      <p:pic>
        <p:nvPicPr>
          <p:cNvPr id="9" name="Picture 2"/>
          <p:cNvPicPr>
            <a:picLocks noChangeAspect="1" noChangeArrowheads="1"/>
          </p:cNvPicPr>
          <p:nvPr/>
        </p:nvPicPr>
        <p:blipFill>
          <a:blip r:embed="rId3" cstate="print"/>
          <a:srcRect/>
          <a:stretch>
            <a:fillRect/>
          </a:stretch>
        </p:blipFill>
        <p:spPr bwMode="auto">
          <a:xfrm>
            <a:off x="0" y="6419850"/>
            <a:ext cx="9144000" cy="438150"/>
          </a:xfrm>
          <a:prstGeom prst="rect">
            <a:avLst/>
          </a:prstGeom>
          <a:noFill/>
          <a:ln w="9525">
            <a:noFill/>
            <a:miter lim="800000"/>
            <a:headEnd/>
            <a:tailEnd/>
          </a:ln>
        </p:spPr>
      </p:pic>
      <p:sp>
        <p:nvSpPr>
          <p:cNvPr id="10" name="Rectangle 22"/>
          <p:cNvSpPr>
            <a:spLocks noChangeArrowheads="1"/>
          </p:cNvSpPr>
          <p:nvPr/>
        </p:nvSpPr>
        <p:spPr bwMode="auto">
          <a:xfrm>
            <a:off x="714375" y="0"/>
            <a:ext cx="8429625"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1" name="10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pic>
        <p:nvPicPr>
          <p:cNvPr id="12" name="10 Resim" descr="logo.png"/>
          <p:cNvPicPr>
            <a:picLocks noChangeAspect="1"/>
          </p:cNvPicPr>
          <p:nvPr/>
        </p:nvPicPr>
        <p:blipFill>
          <a:blip r:embed="rId4" cstate="print"/>
          <a:srcRect/>
          <a:stretch>
            <a:fillRect/>
          </a:stretch>
        </p:blipFill>
        <p:spPr bwMode="auto">
          <a:xfrm>
            <a:off x="0" y="0"/>
            <a:ext cx="1598138" cy="719138"/>
          </a:xfrm>
          <a:prstGeom prst="rect">
            <a:avLst/>
          </a:prstGeom>
          <a:noFill/>
          <a:ln w="9525">
            <a:noFill/>
            <a:miter lim="800000"/>
            <a:headEnd/>
            <a:tailEnd/>
          </a:ln>
        </p:spPr>
      </p:pic>
      <p:sp>
        <p:nvSpPr>
          <p:cNvPr id="13" name="Rectangle 4"/>
          <p:cNvSpPr>
            <a:spLocks noChangeArrowheads="1"/>
          </p:cNvSpPr>
          <p:nvPr/>
        </p:nvSpPr>
        <p:spPr bwMode="auto">
          <a:xfrm>
            <a:off x="357188" y="-71438"/>
            <a:ext cx="871537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SONUÇ…</a:t>
            </a:r>
            <a:endParaRPr lang="en-US" sz="2800" dirty="0">
              <a:solidFill>
                <a:srgbClr val="FFC000"/>
              </a:solidFill>
            </a:endParaRPr>
          </a:p>
        </p:txBody>
      </p:sp>
      <p:sp>
        <p:nvSpPr>
          <p:cNvPr id="8" name="Rectangle 13"/>
          <p:cNvSpPr>
            <a:spLocks noChangeArrowheads="1"/>
          </p:cNvSpPr>
          <p:nvPr/>
        </p:nvSpPr>
        <p:spPr bwMode="auto">
          <a:xfrm>
            <a:off x="251520" y="2202768"/>
            <a:ext cx="8713787" cy="708528"/>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Ülke Karayolu Altyapısı ve Erişebilirlik Kapasitelerinin İyileştirilmesi,</a:t>
            </a:r>
            <a:endParaRPr lang="tr-TR" sz="1400" i="1" dirty="0" smtClean="0"/>
          </a:p>
          <a:p>
            <a:pPr marL="450850" indent="-450850" algn="just">
              <a:defRPr/>
            </a:pPr>
            <a:endParaRPr lang="tr-TR" sz="1400" i="1" dirty="0" smtClean="0"/>
          </a:p>
        </p:txBody>
      </p:sp>
      <p:sp>
        <p:nvSpPr>
          <p:cNvPr id="14" name="Rectangle 13"/>
          <p:cNvSpPr>
            <a:spLocks noChangeArrowheads="1"/>
          </p:cNvSpPr>
          <p:nvPr/>
        </p:nvSpPr>
        <p:spPr bwMode="auto">
          <a:xfrm>
            <a:off x="251520" y="2730924"/>
            <a:ext cx="8713787" cy="770084"/>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Osmaniye Bölgesine Yakın Alanlarda (Yumurtalık Bölgesi gibi) Liman Yatırımlarının Yapılması,</a:t>
            </a:r>
            <a:endParaRPr lang="tr-TR" sz="1400" i="1" dirty="0" smtClean="0"/>
          </a:p>
        </p:txBody>
      </p:sp>
      <p:sp>
        <p:nvSpPr>
          <p:cNvPr id="15" name="Rectangle 13"/>
          <p:cNvSpPr>
            <a:spLocks noChangeArrowheads="1"/>
          </p:cNvSpPr>
          <p:nvPr/>
        </p:nvSpPr>
        <p:spPr bwMode="auto">
          <a:xfrm>
            <a:off x="251520" y="3523593"/>
            <a:ext cx="8713787" cy="985527"/>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Demiryolu Ağlarının Geliştirilmesi,</a:t>
            </a:r>
          </a:p>
          <a:p>
            <a:pPr marL="908050" lvl="1" indent="-450850" algn="just">
              <a:buFont typeface="Wingdings" pitchFamily="2" charset="2"/>
              <a:buChar char="ü"/>
              <a:defRPr/>
            </a:pPr>
            <a:r>
              <a:rPr lang="tr-TR" sz="1600" i="1" dirty="0" smtClean="0">
                <a:solidFill>
                  <a:srgbClr val="0033CC"/>
                </a:solidFill>
              </a:rPr>
              <a:t>Van Gölü Feribot Geçişine ikame Demiryolu Hattı Yatırımı,</a:t>
            </a:r>
          </a:p>
          <a:p>
            <a:pPr marL="908050" lvl="1" indent="-450850" algn="just">
              <a:buFont typeface="Wingdings" pitchFamily="2" charset="2"/>
              <a:buChar char="ü"/>
              <a:defRPr/>
            </a:pPr>
            <a:r>
              <a:rPr lang="tr-TR" sz="1600" i="1" dirty="0" smtClean="0">
                <a:solidFill>
                  <a:srgbClr val="0033CC"/>
                </a:solidFill>
              </a:rPr>
              <a:t>Türkiye-Irak Arası Suriye Transit Geçişine ikame Direkt Hat Yatırımı,</a:t>
            </a:r>
            <a:endParaRPr lang="tr-TR" sz="1600" i="1" dirty="0"/>
          </a:p>
        </p:txBody>
      </p:sp>
      <p:sp>
        <p:nvSpPr>
          <p:cNvPr id="16" name="15 Dikdörtgen"/>
          <p:cNvSpPr/>
          <p:nvPr/>
        </p:nvSpPr>
        <p:spPr>
          <a:xfrm>
            <a:off x="170707" y="836712"/>
            <a:ext cx="7065589" cy="492443"/>
          </a:xfrm>
          <a:prstGeom prst="rect">
            <a:avLst/>
          </a:prstGeom>
          <a:noFill/>
        </p:spPr>
        <p:txBody>
          <a:bodyPr wrap="none">
            <a:spAutoFit/>
          </a:bodyPr>
          <a:lstStyle/>
          <a:p>
            <a:pPr algn="ctr">
              <a:defRPr/>
            </a:pPr>
            <a:r>
              <a:rPr lang="tr-TR" sz="2600"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Sektör Problemleri </a:t>
            </a:r>
            <a:r>
              <a:rPr lang="tr-TR" sz="2600" u="sng"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Uzun Vadeli </a:t>
            </a:r>
            <a:r>
              <a:rPr lang="tr-TR" sz="2600" dirty="0"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rPr>
              <a:t>Çözümler…</a:t>
            </a:r>
            <a:endParaRPr lang="tr-TR" sz="2600" dirty="0">
              <a:ln w="17780" cmpd="sng">
                <a:solidFill>
                  <a:srgbClr val="FFFFFF"/>
                </a:solidFill>
                <a:prstDash val="solid"/>
                <a:miter lim="800000"/>
              </a:ln>
              <a:solidFill>
                <a:schemeClr val="accent2">
                  <a:lumMod val="50000"/>
                </a:schemeClr>
              </a:solidFill>
              <a:effectLst>
                <a:outerShdw blurRad="50800" algn="tl" rotWithShape="0">
                  <a:srgbClr val="000000"/>
                </a:outerShdw>
              </a:effectLst>
              <a:latin typeface="Arial" pitchFamily="34" charset="0"/>
            </a:endParaRPr>
          </a:p>
        </p:txBody>
      </p:sp>
      <p:sp>
        <p:nvSpPr>
          <p:cNvPr id="17" name="Rectangle 13"/>
          <p:cNvSpPr>
            <a:spLocks noChangeArrowheads="1"/>
          </p:cNvSpPr>
          <p:nvPr/>
        </p:nvSpPr>
        <p:spPr bwMode="auto">
          <a:xfrm>
            <a:off x="251520" y="4531124"/>
            <a:ext cx="8713787" cy="770084"/>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Bölge Yakın Komşu Şehirlerarası İş Gücü Paylaşımı İçin Hafif Raylı Sistem Çözümü,</a:t>
            </a:r>
            <a:endParaRPr lang="tr-TR" sz="1800" dirty="0"/>
          </a:p>
        </p:txBody>
      </p:sp>
      <p:sp>
        <p:nvSpPr>
          <p:cNvPr id="18" name="Rectangle 13"/>
          <p:cNvSpPr>
            <a:spLocks noChangeArrowheads="1"/>
          </p:cNvSpPr>
          <p:nvPr/>
        </p:nvSpPr>
        <p:spPr bwMode="auto">
          <a:xfrm>
            <a:off x="251520" y="5323212"/>
            <a:ext cx="8713787" cy="770084"/>
          </a:xfrm>
          <a:prstGeom prst="rect">
            <a:avLst/>
          </a:prstGeom>
          <a:noFill/>
          <a:ln w="9525">
            <a:noFill/>
            <a:miter lim="800000"/>
            <a:headEnd/>
            <a:tailEnd/>
          </a:ln>
        </p:spPr>
        <p:txBody>
          <a:bodyPr lIns="92075" tIns="46038" rIns="92075" bIns="46038">
            <a:spAutoFit/>
          </a:bodyPr>
          <a:lstStyle/>
          <a:p>
            <a:pPr>
              <a:defRPr/>
            </a:pPr>
            <a:endParaRPr lang="tr-TR" sz="800" dirty="0"/>
          </a:p>
          <a:p>
            <a:pPr marL="450850" indent="-450850" algn="just">
              <a:buFont typeface="Arial" pitchFamily="34" charset="0"/>
              <a:buChar char="•"/>
              <a:defRPr/>
            </a:pPr>
            <a:r>
              <a:rPr lang="tr-TR" sz="1800" dirty="0" smtClean="0">
                <a:solidFill>
                  <a:srgbClr val="0033CC"/>
                </a:solidFill>
              </a:rPr>
              <a:t>Yeni Yatırım Alanları Oluşturulmasına Dair İskenderun-Osmaniye arası    E-5’in Deniz tarafının SANAYİ BÖLGESİNE Dönüştürülmesi,</a:t>
            </a:r>
            <a:endParaRPr lang="tr-TR" sz="1800" dirty="0" smtClean="0"/>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8" grpId="0"/>
      <p:bldP spid="14" grpId="0"/>
      <p:bldP spid="15" grpId="0"/>
      <p:bldP spid="17" grpId="0"/>
      <p:bldP spid="1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5" descr="http://www.ruukki.com/~/media/Images/Steel-products/Cold-rolled-steel-sections/L_unequal_profile.ashx?mw=270"/>
          <p:cNvPicPr>
            <a:picLocks noChangeAspect="1" noChangeArrowheads="1"/>
          </p:cNvPicPr>
          <p:nvPr/>
        </p:nvPicPr>
        <p:blipFill>
          <a:blip r:embed="rId2" cstate="print"/>
          <a:srcRect/>
          <a:stretch>
            <a:fillRect/>
          </a:stretch>
        </p:blipFill>
        <p:spPr bwMode="auto">
          <a:xfrm>
            <a:off x="5651500" y="4005263"/>
            <a:ext cx="2247900" cy="2247900"/>
          </a:xfrm>
          <a:prstGeom prst="rect">
            <a:avLst/>
          </a:prstGeom>
          <a:noFill/>
          <a:ln w="9525">
            <a:noFill/>
            <a:miter lim="800000"/>
            <a:headEnd/>
            <a:tailEnd/>
          </a:ln>
        </p:spPr>
      </p:pic>
      <p:pic>
        <p:nvPicPr>
          <p:cNvPr id="41987" name="Picture 3" descr="http://www.yolbulan.com.tr/TR/products/ipn/npi.jpg"/>
          <p:cNvPicPr>
            <a:picLocks noChangeAspect="1" noChangeArrowheads="1"/>
          </p:cNvPicPr>
          <p:nvPr/>
        </p:nvPicPr>
        <p:blipFill>
          <a:blip r:embed="rId3" cstate="print"/>
          <a:srcRect/>
          <a:stretch>
            <a:fillRect/>
          </a:stretch>
        </p:blipFill>
        <p:spPr bwMode="auto">
          <a:xfrm>
            <a:off x="4716463" y="3860800"/>
            <a:ext cx="1057275" cy="1562100"/>
          </a:xfrm>
          <a:prstGeom prst="rect">
            <a:avLst/>
          </a:prstGeom>
          <a:noFill/>
          <a:ln w="9525">
            <a:noFill/>
            <a:miter lim="800000"/>
            <a:headEnd/>
            <a:tailEnd/>
          </a:ln>
        </p:spPr>
      </p:pic>
      <p:pic>
        <p:nvPicPr>
          <p:cNvPr id="41988" name="Picture 1"/>
          <p:cNvPicPr>
            <a:picLocks noChangeAspect="1" noChangeArrowheads="1"/>
          </p:cNvPicPr>
          <p:nvPr/>
        </p:nvPicPr>
        <p:blipFill>
          <a:blip r:embed="rId4" cstate="print">
            <a:lum bright="60000" contrast="-60000"/>
          </a:blip>
          <a:srcRect/>
          <a:stretch>
            <a:fillRect/>
          </a:stretch>
        </p:blipFill>
        <p:spPr bwMode="auto">
          <a:xfrm>
            <a:off x="0" y="0"/>
            <a:ext cx="7947025" cy="3933825"/>
          </a:xfrm>
          <a:prstGeom prst="rect">
            <a:avLst/>
          </a:prstGeom>
          <a:noFill/>
          <a:ln w="9525">
            <a:noFill/>
            <a:miter lim="800000"/>
            <a:headEnd/>
            <a:tailEnd/>
          </a:ln>
        </p:spPr>
      </p:pic>
      <p:pic>
        <p:nvPicPr>
          <p:cNvPr id="41989" name="Picture 7" descr="tezgah1"/>
          <p:cNvPicPr>
            <a:picLocks noChangeAspect="1" noChangeArrowheads="1"/>
          </p:cNvPicPr>
          <p:nvPr/>
        </p:nvPicPr>
        <p:blipFill>
          <a:blip r:embed="rId5" cstate="print">
            <a:lum bright="42000" contrast="-46000"/>
          </a:blip>
          <a:srcRect/>
          <a:stretch>
            <a:fillRect/>
          </a:stretch>
        </p:blipFill>
        <p:spPr bwMode="auto">
          <a:xfrm>
            <a:off x="0" y="3857625"/>
            <a:ext cx="4786313" cy="3000375"/>
          </a:xfrm>
          <a:prstGeom prst="rect">
            <a:avLst/>
          </a:prstGeom>
          <a:noFill/>
          <a:ln w="9525">
            <a:noFill/>
            <a:miter lim="800000"/>
            <a:headEnd/>
            <a:tailEnd/>
          </a:ln>
        </p:spPr>
      </p:pic>
      <p:pic>
        <p:nvPicPr>
          <p:cNvPr id="41990" name="Picture 5" descr="steelworks"/>
          <p:cNvPicPr>
            <a:picLocks noChangeAspect="1" noChangeArrowheads="1"/>
          </p:cNvPicPr>
          <p:nvPr/>
        </p:nvPicPr>
        <p:blipFill>
          <a:blip r:embed="rId6" cstate="print">
            <a:lum bright="30000" contrast="-70000"/>
          </a:blip>
          <a:srcRect/>
          <a:stretch>
            <a:fillRect/>
          </a:stretch>
        </p:blipFill>
        <p:spPr bwMode="auto">
          <a:xfrm>
            <a:off x="4929188" y="0"/>
            <a:ext cx="4214812" cy="4000500"/>
          </a:xfrm>
          <a:prstGeom prst="rect">
            <a:avLst/>
          </a:prstGeom>
          <a:noFill/>
          <a:ln w="9525">
            <a:noFill/>
            <a:miter lim="800000"/>
            <a:headEnd/>
            <a:tailEnd/>
          </a:ln>
        </p:spPr>
      </p:pic>
      <p:pic>
        <p:nvPicPr>
          <p:cNvPr id="41992" name="Picture 7" descr="http://www.yolbulan.com.tr/TR/products/upn/npu.jpg"/>
          <p:cNvPicPr>
            <a:picLocks noChangeAspect="1" noChangeArrowheads="1"/>
          </p:cNvPicPr>
          <p:nvPr/>
        </p:nvPicPr>
        <p:blipFill>
          <a:blip r:embed="rId7" cstate="print"/>
          <a:srcRect/>
          <a:stretch>
            <a:fillRect/>
          </a:stretch>
        </p:blipFill>
        <p:spPr bwMode="auto">
          <a:xfrm>
            <a:off x="7518400" y="5876925"/>
            <a:ext cx="1625600" cy="981075"/>
          </a:xfrm>
          <a:prstGeom prst="rect">
            <a:avLst/>
          </a:prstGeom>
          <a:noFill/>
          <a:ln w="9525">
            <a:noFill/>
            <a:miter lim="800000"/>
            <a:headEnd/>
            <a:tailEnd/>
          </a:ln>
        </p:spPr>
      </p:pic>
      <p:sp>
        <p:nvSpPr>
          <p:cNvPr id="41993" name="11 Dikdörtgen"/>
          <p:cNvSpPr>
            <a:spLocks noChangeArrowheads="1"/>
          </p:cNvSpPr>
          <p:nvPr/>
        </p:nvSpPr>
        <p:spPr bwMode="auto">
          <a:xfrm>
            <a:off x="4787900" y="4005263"/>
            <a:ext cx="4392613" cy="2852737"/>
          </a:xfrm>
          <a:prstGeom prst="rect">
            <a:avLst/>
          </a:prstGeom>
          <a:blipFill dpi="0" rotWithShape="1">
            <a:blip r:embed="rId8" cstate="print">
              <a:alphaModFix amt="54000"/>
            </a:blip>
            <a:srcRect/>
            <a:tile tx="0" ty="0" sx="100000" sy="100000" flip="none" algn="tl"/>
          </a:blipFill>
          <a:ln w="12700" algn="ctr">
            <a:noFill/>
            <a:round/>
            <a:headEnd type="none" w="sm" len="sm"/>
            <a:tailEnd type="none" w="sm" len="sm"/>
          </a:ln>
        </p:spPr>
        <p:txBody>
          <a:bodyPr/>
          <a:lstStyle/>
          <a:p>
            <a:pPr algn="ctr"/>
            <a:endParaRPr lang="tr-TR"/>
          </a:p>
        </p:txBody>
      </p:sp>
      <p:sp>
        <p:nvSpPr>
          <p:cNvPr id="41991" name="Rectangle 6"/>
          <p:cNvSpPr>
            <a:spLocks noChangeArrowheads="1"/>
          </p:cNvSpPr>
          <p:nvPr/>
        </p:nvSpPr>
        <p:spPr bwMode="auto">
          <a:xfrm>
            <a:off x="0" y="-23"/>
            <a:ext cx="9144000" cy="4171015"/>
          </a:xfrm>
          <a:prstGeom prst="rect">
            <a:avLst/>
          </a:prstGeom>
          <a:solidFill>
            <a:schemeClr val="bg1">
              <a:alpha val="59999"/>
            </a:schemeClr>
          </a:solidFill>
          <a:ln w="9525">
            <a:noFill/>
            <a:miter lim="800000"/>
            <a:headEnd/>
            <a:tailEnd/>
          </a:ln>
        </p:spPr>
        <p:txBody>
          <a:bodyPr wrap="square" lIns="92075" tIns="46038" rIns="92075" bIns="46038">
            <a:spAutoFit/>
          </a:bodyPr>
          <a:lstStyle/>
          <a:p>
            <a:pPr algn="ctr" eaLnBrk="0" hangingPunct="0">
              <a:lnSpc>
                <a:spcPct val="125000"/>
              </a:lnSpc>
              <a:buClr>
                <a:schemeClr val="tx1"/>
              </a:buClr>
            </a:pPr>
            <a:r>
              <a:rPr lang="tr-TR" sz="4000" i="1" dirty="0" smtClean="0">
                <a:solidFill>
                  <a:srgbClr val="000099"/>
                </a:solidFill>
                <a:latin typeface="Comic Sans MS" pitchFamily="66" charset="0"/>
              </a:rPr>
              <a:t>ÇETİN KAYA</a:t>
            </a:r>
          </a:p>
          <a:p>
            <a:pPr algn="ctr" eaLnBrk="0" hangingPunct="0">
              <a:lnSpc>
                <a:spcPct val="125000"/>
              </a:lnSpc>
              <a:buClr>
                <a:schemeClr val="tx1"/>
              </a:buClr>
            </a:pPr>
            <a:r>
              <a:rPr lang="tr-TR" sz="4000" i="1" dirty="0" smtClean="0">
                <a:solidFill>
                  <a:srgbClr val="000099"/>
                </a:solidFill>
                <a:latin typeface="Comic Sans MS" pitchFamily="66" charset="0"/>
              </a:rPr>
              <a:t>GENEL MÜDÜR</a:t>
            </a:r>
          </a:p>
          <a:p>
            <a:pPr algn="ctr" eaLnBrk="0" hangingPunct="0">
              <a:lnSpc>
                <a:spcPct val="125000"/>
              </a:lnSpc>
              <a:buClr>
                <a:schemeClr val="tx1"/>
              </a:buClr>
            </a:pPr>
            <a:r>
              <a:rPr lang="tr-TR" sz="9600" i="1" dirty="0" smtClean="0">
                <a:solidFill>
                  <a:srgbClr val="000099"/>
                </a:solidFill>
                <a:latin typeface="Comic Sans MS" pitchFamily="66" charset="0"/>
              </a:rPr>
              <a:t>Teşekkürler</a:t>
            </a:r>
            <a:r>
              <a:rPr lang="tr-TR" sz="9600" i="1" dirty="0">
                <a:solidFill>
                  <a:srgbClr val="000099"/>
                </a:solidFill>
                <a:latin typeface="Comic Sans MS" pitchFamily="66" charset="0"/>
              </a:rPr>
              <a:t>…</a:t>
            </a:r>
          </a:p>
          <a:p>
            <a:pPr algn="ctr" eaLnBrk="0" hangingPunct="0">
              <a:lnSpc>
                <a:spcPct val="125000"/>
              </a:lnSpc>
              <a:buClr>
                <a:schemeClr val="tx1"/>
              </a:buClr>
            </a:pPr>
            <a:r>
              <a:rPr lang="tr-TR" sz="3600" i="1" dirty="0" err="1">
                <a:solidFill>
                  <a:srgbClr val="000099"/>
                </a:solidFill>
                <a:latin typeface="Comic Sans MS" pitchFamily="66" charset="0"/>
              </a:rPr>
              <a:t>ckaya</a:t>
            </a:r>
            <a:r>
              <a:rPr lang="tr-TR" sz="3600" i="1" dirty="0">
                <a:solidFill>
                  <a:srgbClr val="000099"/>
                </a:solidFill>
                <a:latin typeface="Comic Sans MS" pitchFamily="66" charset="0"/>
              </a:rPr>
              <a:t>@</a:t>
            </a:r>
            <a:r>
              <a:rPr lang="tr-TR" sz="3600" i="1" dirty="0" err="1">
                <a:solidFill>
                  <a:srgbClr val="000099"/>
                </a:solidFill>
                <a:latin typeface="Comic Sans MS" pitchFamily="66" charset="0"/>
              </a:rPr>
              <a:t>ybmetalurji</a:t>
            </a:r>
            <a:r>
              <a:rPr lang="tr-TR" sz="3600" i="1" dirty="0">
                <a:solidFill>
                  <a:srgbClr val="000099"/>
                </a:solidFill>
                <a:latin typeface="Comic Sans MS" pitchFamily="66" charset="0"/>
              </a:rPr>
              <a:t>.com.tr</a:t>
            </a:r>
          </a:p>
        </p:txBody>
      </p:sp>
      <p:pic>
        <p:nvPicPr>
          <p:cNvPr id="10" name="Resim 1" descr="LOGO"/>
          <p:cNvPicPr>
            <a:picLocks noChangeAspect="1" noChangeArrowheads="1"/>
          </p:cNvPicPr>
          <p:nvPr/>
        </p:nvPicPr>
        <p:blipFill>
          <a:blip r:embed="rId9"/>
          <a:srcRect/>
          <a:stretch>
            <a:fillRect/>
          </a:stretch>
        </p:blipFill>
        <p:spPr bwMode="auto">
          <a:xfrm>
            <a:off x="5857884" y="5453931"/>
            <a:ext cx="3286116" cy="1404068"/>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6" descr="http://upload.wikimedia.org/wikipedia/commons/c/c7/BlankMap-World-WWI.PNG"/>
          <p:cNvPicPr>
            <a:picLocks noChangeAspect="1" noChangeArrowheads="1"/>
          </p:cNvPicPr>
          <p:nvPr/>
        </p:nvPicPr>
        <p:blipFill>
          <a:blip r:embed="rId3" cstate="print"/>
          <a:srcRect l="31821" t="4533" r="27048" b="14056"/>
          <a:stretch>
            <a:fillRect/>
          </a:stretch>
        </p:blipFill>
        <p:spPr bwMode="auto">
          <a:xfrm>
            <a:off x="285750" y="862608"/>
            <a:ext cx="4143374" cy="3995152"/>
          </a:xfrm>
          <a:prstGeom prst="rect">
            <a:avLst/>
          </a:prstGeom>
          <a:noFill/>
          <a:ln w="9525">
            <a:solidFill>
              <a:schemeClr val="tx1"/>
            </a:solidFill>
            <a:miter lim="800000"/>
            <a:headEnd/>
            <a:tailEnd/>
          </a:ln>
        </p:spPr>
      </p:pic>
      <p:sp>
        <p:nvSpPr>
          <p:cNvPr id="12291" name="Rectangle 10"/>
          <p:cNvSpPr>
            <a:spLocks noChangeArrowheads="1"/>
          </p:cNvSpPr>
          <p:nvPr/>
        </p:nvSpPr>
        <p:spPr bwMode="auto">
          <a:xfrm>
            <a:off x="1752600" y="1452563"/>
            <a:ext cx="9144000" cy="0"/>
          </a:xfrm>
          <a:prstGeom prst="rect">
            <a:avLst/>
          </a:prstGeom>
          <a:noFill/>
          <a:ln w="12700">
            <a:noFill/>
            <a:miter lim="800000"/>
            <a:headEnd type="none" w="sm" len="sm"/>
            <a:tailEnd type="none" w="sm" len="sm"/>
          </a:ln>
        </p:spPr>
        <p:txBody>
          <a:bodyPr>
            <a:spAutoFit/>
          </a:bodyPr>
          <a:lstStyle/>
          <a:p>
            <a:pPr algn="ctr"/>
            <a:endParaRPr lang="tr-TR"/>
          </a:p>
        </p:txBody>
      </p:sp>
      <p:sp>
        <p:nvSpPr>
          <p:cNvPr id="12292" name="Rectangle 29"/>
          <p:cNvSpPr>
            <a:spLocks noChangeArrowheads="1"/>
          </p:cNvSpPr>
          <p:nvPr/>
        </p:nvSpPr>
        <p:spPr bwMode="auto">
          <a:xfrm>
            <a:off x="285720" y="5388300"/>
            <a:ext cx="8572560" cy="727251"/>
          </a:xfrm>
          <a:prstGeom prst="rect">
            <a:avLst/>
          </a:prstGeom>
          <a:noFill/>
          <a:ln w="9525">
            <a:noFill/>
            <a:miter lim="800000"/>
            <a:headEnd/>
            <a:tailEnd/>
          </a:ln>
        </p:spPr>
        <p:txBody>
          <a:bodyPr wrap="square" lIns="92075" tIns="46038" rIns="92075" bIns="46038">
            <a:spAutoFit/>
          </a:bodyPr>
          <a:lstStyle/>
          <a:p>
            <a:pPr algn="just">
              <a:lnSpc>
                <a:spcPct val="120000"/>
              </a:lnSpc>
            </a:pPr>
            <a:r>
              <a:rPr lang="tr-TR" sz="1800" dirty="0" smtClean="0"/>
              <a:t>Grubun sahip olduğu 1 </a:t>
            </a:r>
            <a:r>
              <a:rPr lang="tr-TR" sz="1800" dirty="0"/>
              <a:t>Çelikhane </a:t>
            </a:r>
            <a:r>
              <a:rPr lang="tr-TR" sz="1800" dirty="0" smtClean="0"/>
              <a:t>ve 4 </a:t>
            </a:r>
            <a:r>
              <a:rPr lang="tr-TR" sz="1800" dirty="0"/>
              <a:t>Haddehane ile Yapı ve İmalat sektörüne yönelik değişik ebat </a:t>
            </a:r>
            <a:r>
              <a:rPr lang="tr-TR" sz="1800" dirty="0" smtClean="0"/>
              <a:t>ve kalitelerde üretim yapmaktadır.</a:t>
            </a:r>
            <a:endParaRPr lang="en-US" sz="1800" dirty="0"/>
          </a:p>
        </p:txBody>
      </p:sp>
      <p:grpSp>
        <p:nvGrpSpPr>
          <p:cNvPr id="2" name="20 Grup"/>
          <p:cNvGrpSpPr/>
          <p:nvPr/>
        </p:nvGrpSpPr>
        <p:grpSpPr>
          <a:xfrm>
            <a:off x="500034" y="1643050"/>
            <a:ext cx="2509846" cy="928694"/>
            <a:chOff x="5118104" y="895943"/>
            <a:chExt cx="2509846" cy="928694"/>
          </a:xfrm>
        </p:grpSpPr>
        <p:sp>
          <p:nvSpPr>
            <p:cNvPr id="12295" name="Line 8"/>
            <p:cNvSpPr>
              <a:spLocks noChangeShapeType="1"/>
            </p:cNvSpPr>
            <p:nvPr/>
          </p:nvSpPr>
          <p:spPr bwMode="auto">
            <a:xfrm>
              <a:off x="7208838" y="1469033"/>
              <a:ext cx="419112" cy="355604"/>
            </a:xfrm>
            <a:prstGeom prst="line">
              <a:avLst/>
            </a:prstGeom>
            <a:noFill/>
            <a:ln w="12700">
              <a:solidFill>
                <a:schemeClr val="tx1"/>
              </a:solidFill>
              <a:round/>
              <a:headEnd type="none" w="sm" len="sm"/>
              <a:tailEnd type="triangle" w="sm" len="sm"/>
            </a:ln>
          </p:spPr>
          <p:txBody>
            <a:bodyPr/>
            <a:lstStyle/>
            <a:p>
              <a:endParaRPr lang="tr-TR"/>
            </a:p>
          </p:txBody>
        </p:sp>
        <p:sp>
          <p:nvSpPr>
            <p:cNvPr id="12296" name="Line 9"/>
            <p:cNvSpPr>
              <a:spLocks noChangeShapeType="1"/>
            </p:cNvSpPr>
            <p:nvPr/>
          </p:nvSpPr>
          <p:spPr bwMode="auto">
            <a:xfrm flipH="1">
              <a:off x="6627818" y="1469033"/>
              <a:ext cx="581020" cy="284166"/>
            </a:xfrm>
            <a:prstGeom prst="line">
              <a:avLst/>
            </a:prstGeom>
            <a:noFill/>
            <a:ln w="12700">
              <a:solidFill>
                <a:schemeClr val="tx1"/>
              </a:solidFill>
              <a:round/>
              <a:headEnd type="none" w="sm" len="sm"/>
              <a:tailEnd type="triangle" w="sm" len="sm"/>
            </a:ln>
          </p:spPr>
          <p:txBody>
            <a:bodyPr/>
            <a:lstStyle/>
            <a:p>
              <a:endParaRPr lang="tr-TR"/>
            </a:p>
          </p:txBody>
        </p:sp>
        <p:sp>
          <p:nvSpPr>
            <p:cNvPr id="12297" name="Line 10"/>
            <p:cNvSpPr>
              <a:spLocks noChangeShapeType="1"/>
            </p:cNvSpPr>
            <p:nvPr/>
          </p:nvSpPr>
          <p:spPr bwMode="auto">
            <a:xfrm flipH="1" flipV="1">
              <a:off x="6556380" y="1038819"/>
              <a:ext cx="652458" cy="430214"/>
            </a:xfrm>
            <a:prstGeom prst="line">
              <a:avLst/>
            </a:prstGeom>
            <a:noFill/>
            <a:ln w="12700">
              <a:solidFill>
                <a:schemeClr val="tx1"/>
              </a:solidFill>
              <a:round/>
              <a:headEnd type="none" w="sm" len="sm"/>
              <a:tailEnd type="triangle" w="sm" len="sm"/>
            </a:ln>
          </p:spPr>
          <p:txBody>
            <a:bodyPr/>
            <a:lstStyle/>
            <a:p>
              <a:endParaRPr lang="tr-TR"/>
            </a:p>
          </p:txBody>
        </p:sp>
        <p:sp>
          <p:nvSpPr>
            <p:cNvPr id="12298" name="Line 11"/>
            <p:cNvSpPr>
              <a:spLocks noChangeShapeType="1"/>
            </p:cNvSpPr>
            <p:nvPr/>
          </p:nvSpPr>
          <p:spPr bwMode="auto">
            <a:xfrm flipH="1" flipV="1">
              <a:off x="6913570" y="967381"/>
              <a:ext cx="295268" cy="501652"/>
            </a:xfrm>
            <a:prstGeom prst="line">
              <a:avLst/>
            </a:prstGeom>
            <a:noFill/>
            <a:ln w="12700">
              <a:solidFill>
                <a:schemeClr val="tx1"/>
              </a:solidFill>
              <a:round/>
              <a:headEnd type="none" w="sm" len="sm"/>
              <a:tailEnd type="triangle" w="sm" len="sm"/>
            </a:ln>
          </p:spPr>
          <p:txBody>
            <a:bodyPr/>
            <a:lstStyle/>
            <a:p>
              <a:endParaRPr lang="tr-TR"/>
            </a:p>
          </p:txBody>
        </p:sp>
        <p:sp>
          <p:nvSpPr>
            <p:cNvPr id="12299" name="Line 13"/>
            <p:cNvSpPr>
              <a:spLocks noChangeShapeType="1"/>
            </p:cNvSpPr>
            <p:nvPr/>
          </p:nvSpPr>
          <p:spPr bwMode="auto">
            <a:xfrm flipH="1" flipV="1">
              <a:off x="5118104" y="895943"/>
              <a:ext cx="2081218" cy="573090"/>
            </a:xfrm>
            <a:prstGeom prst="line">
              <a:avLst/>
            </a:prstGeom>
            <a:noFill/>
            <a:ln w="12700">
              <a:solidFill>
                <a:schemeClr val="tx1"/>
              </a:solidFill>
              <a:round/>
              <a:headEnd type="none" w="sm" len="sm"/>
              <a:tailEnd type="triangle" w="sm" len="sm"/>
            </a:ln>
          </p:spPr>
          <p:txBody>
            <a:bodyPr/>
            <a:lstStyle/>
            <a:p>
              <a:endParaRPr lang="tr-TR"/>
            </a:p>
          </p:txBody>
        </p:sp>
        <p:sp>
          <p:nvSpPr>
            <p:cNvPr id="12300" name="Line 14"/>
            <p:cNvSpPr>
              <a:spLocks noChangeShapeType="1"/>
            </p:cNvSpPr>
            <p:nvPr/>
          </p:nvSpPr>
          <p:spPr bwMode="auto">
            <a:xfrm>
              <a:off x="7208838" y="1469033"/>
              <a:ext cx="142875" cy="0"/>
            </a:xfrm>
            <a:prstGeom prst="line">
              <a:avLst/>
            </a:prstGeom>
            <a:noFill/>
            <a:ln w="12700">
              <a:solidFill>
                <a:schemeClr val="tx1"/>
              </a:solidFill>
              <a:round/>
              <a:headEnd type="none" w="sm" len="sm"/>
              <a:tailEnd type="triangle" w="sm" len="sm"/>
            </a:ln>
          </p:spPr>
          <p:txBody>
            <a:bodyPr/>
            <a:lstStyle/>
            <a:p>
              <a:endParaRPr lang="tr-TR"/>
            </a:p>
          </p:txBody>
        </p:sp>
      </p:grpSp>
      <p:sp>
        <p:nvSpPr>
          <p:cNvPr id="45" name="Text Box 16"/>
          <p:cNvSpPr txBox="1">
            <a:spLocks noChangeArrowheads="1"/>
          </p:cNvSpPr>
          <p:nvPr/>
        </p:nvSpPr>
        <p:spPr bwMode="auto">
          <a:xfrm>
            <a:off x="714348" y="4071942"/>
            <a:ext cx="3455987" cy="646331"/>
          </a:xfrm>
          <a:prstGeom prst="rect">
            <a:avLst/>
          </a:prstGeom>
          <a:noFill/>
          <a:ln w="12700">
            <a:noFill/>
            <a:miter lim="800000"/>
            <a:headEnd type="none" w="sm" len="sm"/>
            <a:tailEnd type="none" w="sm" len="sm"/>
          </a:ln>
        </p:spPr>
        <p:txBody>
          <a:bodyPr>
            <a:spAutoFit/>
          </a:bodyPr>
          <a:lstStyle/>
          <a:p>
            <a:pPr algn="ctr">
              <a:spcBef>
                <a:spcPct val="50000"/>
              </a:spcBef>
            </a:pPr>
            <a:r>
              <a:rPr lang="tr-TR" sz="1800" dirty="0"/>
              <a:t>80 den fazla </a:t>
            </a:r>
            <a:r>
              <a:rPr lang="tr-TR" sz="1800" dirty="0" smtClean="0"/>
              <a:t>farklı </a:t>
            </a:r>
            <a:r>
              <a:rPr lang="tr-TR" sz="1800" dirty="0"/>
              <a:t>ülkeye ihracat</a:t>
            </a:r>
            <a:endParaRPr lang="en-US" sz="1800" dirty="0"/>
          </a:p>
        </p:txBody>
      </p:sp>
      <p:sp>
        <p:nvSpPr>
          <p:cNvPr id="46" name="Oval 5"/>
          <p:cNvSpPr>
            <a:spLocks noChangeArrowheads="1"/>
          </p:cNvSpPr>
          <p:nvPr/>
        </p:nvSpPr>
        <p:spPr bwMode="auto">
          <a:xfrm>
            <a:off x="2571737" y="2143117"/>
            <a:ext cx="71437" cy="71437"/>
          </a:xfrm>
          <a:prstGeom prst="ellipse">
            <a:avLst/>
          </a:prstGeom>
          <a:solidFill>
            <a:srgbClr val="FF0000"/>
          </a:solidFill>
          <a:ln w="12700">
            <a:solidFill>
              <a:schemeClr val="tx1"/>
            </a:solidFill>
            <a:round/>
            <a:headEnd type="none" w="sm" len="sm"/>
            <a:tailEnd type="none" w="sm" len="sm"/>
          </a:ln>
        </p:spPr>
        <p:txBody>
          <a:bodyPr wrap="none" anchor="ctr"/>
          <a:lstStyle/>
          <a:p>
            <a:pPr algn="ctr"/>
            <a:endParaRPr lang="tr-TR"/>
          </a:p>
        </p:txBody>
      </p:sp>
      <p:sp>
        <p:nvSpPr>
          <p:cNvPr id="12303" name="Rectangle 22"/>
          <p:cNvSpPr>
            <a:spLocks noChangeArrowheads="1"/>
          </p:cNvSpPr>
          <p:nvPr/>
        </p:nvSpPr>
        <p:spPr bwMode="auto">
          <a:xfrm>
            <a:off x="0" y="0"/>
            <a:ext cx="9144000"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2304" name="Rectangle 4"/>
          <p:cNvSpPr>
            <a:spLocks noChangeArrowheads="1"/>
          </p:cNvSpPr>
          <p:nvPr/>
        </p:nvSpPr>
        <p:spPr bwMode="auto">
          <a:xfrm>
            <a:off x="714375" y="-71438"/>
            <a:ext cx="842962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YOLBULAN BAŞTUĞ METALURJİ…</a:t>
            </a:r>
            <a:endParaRPr lang="en-US" sz="2800" dirty="0">
              <a:solidFill>
                <a:srgbClr val="FFC000"/>
              </a:solidFill>
            </a:endParaRPr>
          </a:p>
        </p:txBody>
      </p:sp>
      <p:sp>
        <p:nvSpPr>
          <p:cNvPr id="22" name="21 Dikdörtgen"/>
          <p:cNvSpPr/>
          <p:nvPr/>
        </p:nvSpPr>
        <p:spPr bwMode="auto">
          <a:xfrm>
            <a:off x="0" y="62068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dirty="0"/>
          </a:p>
        </p:txBody>
      </p:sp>
      <p:pic>
        <p:nvPicPr>
          <p:cNvPr id="12309" name="22 Resim" descr="logo.png"/>
          <p:cNvPicPr>
            <a:picLocks noChangeAspect="1"/>
          </p:cNvPicPr>
          <p:nvPr/>
        </p:nvPicPr>
        <p:blipFill>
          <a:blip r:embed="rId4" cstate="print"/>
          <a:srcRect/>
          <a:stretch>
            <a:fillRect/>
          </a:stretch>
        </p:blipFill>
        <p:spPr bwMode="auto">
          <a:xfrm>
            <a:off x="0" y="0"/>
            <a:ext cx="1619250" cy="596900"/>
          </a:xfrm>
          <a:prstGeom prst="rect">
            <a:avLst/>
          </a:prstGeom>
          <a:noFill/>
          <a:ln w="9525">
            <a:noFill/>
            <a:miter lim="800000"/>
            <a:headEnd/>
            <a:tailEnd/>
          </a:ln>
        </p:spPr>
      </p:pic>
      <p:pic>
        <p:nvPicPr>
          <p:cNvPr id="20" name="Picture 2"/>
          <p:cNvPicPr>
            <a:picLocks noChangeAspect="1" noChangeArrowheads="1"/>
          </p:cNvPicPr>
          <p:nvPr/>
        </p:nvPicPr>
        <p:blipFill>
          <a:blip r:embed="rId5" cstate="print"/>
          <a:srcRect/>
          <a:stretch>
            <a:fillRect/>
          </a:stretch>
        </p:blipFill>
        <p:spPr bwMode="auto">
          <a:xfrm>
            <a:off x="0" y="6419850"/>
            <a:ext cx="9144000" cy="438150"/>
          </a:xfrm>
          <a:prstGeom prst="rect">
            <a:avLst/>
          </a:prstGeom>
          <a:noFill/>
          <a:ln w="9525">
            <a:noFill/>
            <a:miter lim="800000"/>
            <a:headEnd/>
            <a:tailEnd/>
          </a:ln>
        </p:spPr>
      </p:pic>
      <p:pic>
        <p:nvPicPr>
          <p:cNvPr id="21" name="20 Resim" descr="c:\Users\akindan\Desktop\Sunum\YB2.jpg"/>
          <p:cNvPicPr/>
          <p:nvPr/>
        </p:nvPicPr>
        <p:blipFill>
          <a:blip r:embed="rId6"/>
          <a:srcRect l="4628" t="69226" r="34876" b="2660"/>
          <a:stretch>
            <a:fillRect/>
          </a:stretch>
        </p:blipFill>
        <p:spPr bwMode="auto">
          <a:xfrm>
            <a:off x="4643438" y="714356"/>
            <a:ext cx="3486150" cy="2214578"/>
          </a:xfrm>
          <a:prstGeom prst="rect">
            <a:avLst/>
          </a:prstGeom>
          <a:noFill/>
          <a:ln w="9525">
            <a:noFill/>
            <a:miter lim="800000"/>
            <a:headEnd/>
            <a:tailEnd/>
          </a:ln>
        </p:spPr>
      </p:pic>
      <p:pic>
        <p:nvPicPr>
          <p:cNvPr id="23" name="22 Resim" descr="c:\Users\akindan\Desktop\Sunum\YB2.jpg"/>
          <p:cNvPicPr/>
          <p:nvPr/>
        </p:nvPicPr>
        <p:blipFill>
          <a:blip r:embed="rId7" cstate="print"/>
          <a:srcRect l="1488" r="13058" b="58095"/>
          <a:stretch>
            <a:fillRect/>
          </a:stretch>
        </p:blipFill>
        <p:spPr bwMode="auto">
          <a:xfrm>
            <a:off x="4643438" y="3000372"/>
            <a:ext cx="3500462" cy="2143140"/>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5">
                                            <p:txEl>
                                              <p:pRg st="0" end="0"/>
                                            </p:txEl>
                                          </p:spTgt>
                                        </p:tgtEl>
                                        <p:attrNameLst>
                                          <p:attrName>style.visibility</p:attrName>
                                        </p:attrNameLst>
                                      </p:cBhvr>
                                      <p:to>
                                        <p:strVal val="visible"/>
                                      </p:to>
                                    </p:set>
                                    <p:animEffect transition="in" filter="fade">
                                      <p:cBhvr>
                                        <p:cTn id="7" dur="2000"/>
                                        <p:tgtEl>
                                          <p:spTgt spid="45">
                                            <p:txEl>
                                              <p:pRg st="0" end="0"/>
                                            </p:txEl>
                                          </p:spTgt>
                                        </p:tgtEl>
                                      </p:cBhvr>
                                    </p:animEffect>
                                  </p:childTnLst>
                                </p:cTn>
                              </p:par>
                              <p:par>
                                <p:cTn id="8" presetID="2" presetClass="entr" presetSubtype="9"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 calcmode="lin" valueType="num">
                                      <p:cBhvr additive="base">
                                        <p:cTn id="10" dur="2000" fill="hold"/>
                                        <p:tgtEl>
                                          <p:spTgt spid="46"/>
                                        </p:tgtEl>
                                        <p:attrNameLst>
                                          <p:attrName>ppt_x</p:attrName>
                                        </p:attrNameLst>
                                      </p:cBhvr>
                                      <p:tavLst>
                                        <p:tav tm="0">
                                          <p:val>
                                            <p:strVal val="0-#ppt_w/2"/>
                                          </p:val>
                                        </p:tav>
                                        <p:tav tm="100000">
                                          <p:val>
                                            <p:strVal val="#ppt_x"/>
                                          </p:val>
                                        </p:tav>
                                      </p:tavLst>
                                    </p:anim>
                                    <p:anim calcmode="lin" valueType="num">
                                      <p:cBhvr additive="base">
                                        <p:cTn id="11" dur="20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0"/>
          <p:cNvSpPr>
            <a:spLocks noChangeArrowheads="1"/>
          </p:cNvSpPr>
          <p:nvPr/>
        </p:nvSpPr>
        <p:spPr bwMode="auto">
          <a:xfrm>
            <a:off x="1752600" y="1452563"/>
            <a:ext cx="9144000" cy="0"/>
          </a:xfrm>
          <a:prstGeom prst="rect">
            <a:avLst/>
          </a:prstGeom>
          <a:noFill/>
          <a:ln w="12700">
            <a:noFill/>
            <a:miter lim="800000"/>
            <a:headEnd type="none" w="sm" len="sm"/>
            <a:tailEnd type="none" w="sm" len="sm"/>
          </a:ln>
        </p:spPr>
        <p:txBody>
          <a:bodyPr>
            <a:spAutoFit/>
          </a:bodyPr>
          <a:lstStyle/>
          <a:p>
            <a:pPr algn="ctr"/>
            <a:endParaRPr lang="tr-TR"/>
          </a:p>
        </p:txBody>
      </p:sp>
      <p:sp>
        <p:nvSpPr>
          <p:cNvPr id="12303" name="Rectangle 22"/>
          <p:cNvSpPr>
            <a:spLocks noChangeArrowheads="1"/>
          </p:cNvSpPr>
          <p:nvPr/>
        </p:nvSpPr>
        <p:spPr bwMode="auto">
          <a:xfrm>
            <a:off x="0" y="0"/>
            <a:ext cx="9144000"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2304" name="Rectangle 4"/>
          <p:cNvSpPr>
            <a:spLocks noChangeArrowheads="1"/>
          </p:cNvSpPr>
          <p:nvPr/>
        </p:nvSpPr>
        <p:spPr bwMode="auto">
          <a:xfrm>
            <a:off x="714375" y="-71438"/>
            <a:ext cx="842962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YOLBULAN BAŞTUĞ METALURJİ…</a:t>
            </a:r>
            <a:endParaRPr lang="en-US" sz="2800" dirty="0">
              <a:solidFill>
                <a:srgbClr val="FFC000"/>
              </a:solidFill>
            </a:endParaRPr>
          </a:p>
        </p:txBody>
      </p:sp>
      <p:sp>
        <p:nvSpPr>
          <p:cNvPr id="22" name="21 Dikdörtgen"/>
          <p:cNvSpPr/>
          <p:nvPr/>
        </p:nvSpPr>
        <p:spPr bwMode="auto">
          <a:xfrm>
            <a:off x="0" y="62068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dirty="0"/>
          </a:p>
        </p:txBody>
      </p:sp>
      <p:pic>
        <p:nvPicPr>
          <p:cNvPr id="12309" name="22 Resim" descr="logo.png"/>
          <p:cNvPicPr>
            <a:picLocks noChangeAspect="1"/>
          </p:cNvPicPr>
          <p:nvPr/>
        </p:nvPicPr>
        <p:blipFill>
          <a:blip r:embed="rId3" cstate="print"/>
          <a:srcRect/>
          <a:stretch>
            <a:fillRect/>
          </a:stretch>
        </p:blipFill>
        <p:spPr bwMode="auto">
          <a:xfrm>
            <a:off x="0" y="0"/>
            <a:ext cx="1619250" cy="596900"/>
          </a:xfrm>
          <a:prstGeom prst="rect">
            <a:avLst/>
          </a:prstGeom>
          <a:noFill/>
          <a:ln w="9525">
            <a:noFill/>
            <a:miter lim="800000"/>
            <a:headEnd/>
            <a:tailEnd/>
          </a:ln>
        </p:spPr>
      </p:pic>
      <p:pic>
        <p:nvPicPr>
          <p:cNvPr id="20" name="Picture 2"/>
          <p:cNvPicPr>
            <a:picLocks noChangeAspect="1" noChangeArrowheads="1"/>
          </p:cNvPicPr>
          <p:nvPr/>
        </p:nvPicPr>
        <p:blipFill>
          <a:blip r:embed="rId4" cstate="print"/>
          <a:srcRect/>
          <a:stretch>
            <a:fillRect/>
          </a:stretch>
        </p:blipFill>
        <p:spPr bwMode="auto">
          <a:xfrm>
            <a:off x="0" y="6419850"/>
            <a:ext cx="9144000" cy="438150"/>
          </a:xfrm>
          <a:prstGeom prst="rect">
            <a:avLst/>
          </a:prstGeom>
          <a:noFill/>
          <a:ln w="9525">
            <a:noFill/>
            <a:miter lim="800000"/>
            <a:headEnd/>
            <a:tailEnd/>
          </a:ln>
        </p:spPr>
      </p:pic>
      <p:sp>
        <p:nvSpPr>
          <p:cNvPr id="24" name="23 Metin kutusu"/>
          <p:cNvSpPr txBox="1"/>
          <p:nvPr/>
        </p:nvSpPr>
        <p:spPr>
          <a:xfrm>
            <a:off x="428596" y="1842679"/>
            <a:ext cx="8358246" cy="2800767"/>
          </a:xfrm>
          <a:prstGeom prst="rect">
            <a:avLst/>
          </a:prstGeom>
          <a:noFill/>
        </p:spPr>
        <p:txBody>
          <a:bodyPr wrap="square" rtlCol="0">
            <a:spAutoFit/>
          </a:bodyPr>
          <a:lstStyle/>
          <a:p>
            <a:pPr algn="just"/>
            <a:r>
              <a:rPr lang="tr-TR" dirty="0" err="1" smtClean="0"/>
              <a:t>Yolbulan</a:t>
            </a:r>
            <a:r>
              <a:rPr lang="tr-TR" dirty="0" smtClean="0"/>
              <a:t> </a:t>
            </a:r>
            <a:r>
              <a:rPr lang="tr-TR" dirty="0" err="1" smtClean="0"/>
              <a:t>Baştuğ</a:t>
            </a:r>
            <a:r>
              <a:rPr lang="tr-TR" dirty="0" smtClean="0"/>
              <a:t> </a:t>
            </a:r>
            <a:r>
              <a:rPr lang="tr-TR" dirty="0" err="1" smtClean="0"/>
              <a:t>Metalurji</a:t>
            </a:r>
            <a:r>
              <a:rPr lang="tr-TR" dirty="0" smtClean="0"/>
              <a:t> San. A.Ş. 2011 yılında Türkiye’nin 500 </a:t>
            </a:r>
            <a:r>
              <a:rPr lang="tr-TR" dirty="0" smtClean="0"/>
              <a:t>B</a:t>
            </a:r>
            <a:r>
              <a:rPr lang="tr-TR" dirty="0" smtClean="0"/>
              <a:t>üyük </a:t>
            </a:r>
            <a:r>
              <a:rPr lang="tr-TR" dirty="0" smtClean="0"/>
              <a:t>S</a:t>
            </a:r>
            <a:r>
              <a:rPr lang="tr-TR" dirty="0" smtClean="0"/>
              <a:t>anayi Kuruluşu listesinde </a:t>
            </a:r>
            <a:r>
              <a:rPr lang="tr-TR" dirty="0" smtClean="0">
                <a:solidFill>
                  <a:srgbClr val="FF0000"/>
                </a:solidFill>
              </a:rPr>
              <a:t>39. sırada</a:t>
            </a:r>
            <a:r>
              <a:rPr lang="tr-TR" dirty="0" smtClean="0"/>
              <a:t>, özel sektör sıralamasında 34. sırada yer almaktadır.</a:t>
            </a:r>
          </a:p>
          <a:p>
            <a:pPr algn="just"/>
            <a:endParaRPr lang="tr-TR" dirty="0" smtClean="0"/>
          </a:p>
          <a:p>
            <a:pPr algn="just"/>
            <a:endParaRPr lang="tr-TR" dirty="0" smtClean="0"/>
          </a:p>
          <a:p>
            <a:pPr algn="just"/>
            <a:r>
              <a:rPr lang="tr-TR" dirty="0" err="1" smtClean="0"/>
              <a:t>Yolbulan</a:t>
            </a:r>
            <a:r>
              <a:rPr lang="tr-TR" dirty="0" smtClean="0"/>
              <a:t> </a:t>
            </a:r>
            <a:r>
              <a:rPr lang="tr-TR" dirty="0" err="1" smtClean="0"/>
              <a:t>Baştuğ</a:t>
            </a:r>
            <a:r>
              <a:rPr lang="tr-TR" dirty="0" smtClean="0"/>
              <a:t> </a:t>
            </a:r>
            <a:r>
              <a:rPr lang="tr-TR" dirty="0" err="1" smtClean="0"/>
              <a:t>Metalurji</a:t>
            </a:r>
            <a:r>
              <a:rPr lang="tr-TR" dirty="0" smtClean="0"/>
              <a:t> San. A.Ş. , Türkiye’nin 500 Büyük Sanayi Kuruluşu Listesinde </a:t>
            </a:r>
            <a:r>
              <a:rPr lang="tr-TR" dirty="0" smtClean="0">
                <a:solidFill>
                  <a:srgbClr val="FF0000"/>
                </a:solidFill>
              </a:rPr>
              <a:t>OSMANİYE İli’nden kayıtlı ilk ve tek kuruluştur.</a:t>
            </a:r>
            <a:endParaRPr lang="tr-TR" dirty="0">
              <a:solidFill>
                <a:srgbClr val="FF0000"/>
              </a:solidFill>
            </a:endParaRPr>
          </a:p>
        </p:txBody>
      </p:sp>
    </p:spTree>
  </p:cSld>
  <p:clrMapOvr>
    <a:masterClrMapping/>
  </p:clrMapOvr>
  <p:transition advClick="0">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AutoShape 4"/>
          <p:cNvSpPr>
            <a:spLocks noChangeArrowheads="1"/>
          </p:cNvSpPr>
          <p:nvPr/>
        </p:nvSpPr>
        <p:spPr bwMode="auto">
          <a:xfrm>
            <a:off x="4859338" y="1125538"/>
            <a:ext cx="4076700" cy="447675"/>
          </a:xfrm>
          <a:prstGeom prst="cube">
            <a:avLst>
              <a:gd name="adj" fmla="val 24954"/>
            </a:avLst>
          </a:prstGeom>
          <a:solidFill>
            <a:schemeClr val="folHlink"/>
          </a:solidFill>
          <a:ln w="12700">
            <a:solidFill>
              <a:schemeClr val="tx1"/>
            </a:solidFill>
            <a:miter lim="800000"/>
            <a:headEnd/>
            <a:tailEnd/>
          </a:ln>
        </p:spPr>
        <p:txBody>
          <a:bodyPr wrap="none" anchor="ctr"/>
          <a:lstStyle/>
          <a:p>
            <a:pPr algn="ctr"/>
            <a:endParaRPr lang="tr-TR"/>
          </a:p>
        </p:txBody>
      </p:sp>
      <p:sp>
        <p:nvSpPr>
          <p:cNvPr id="14341" name="Rectangle 5"/>
          <p:cNvSpPr>
            <a:spLocks noChangeArrowheads="1"/>
          </p:cNvSpPr>
          <p:nvPr/>
        </p:nvSpPr>
        <p:spPr bwMode="auto">
          <a:xfrm>
            <a:off x="250825" y="981075"/>
            <a:ext cx="4176713" cy="1123950"/>
          </a:xfrm>
          <a:prstGeom prst="rect">
            <a:avLst/>
          </a:prstGeom>
          <a:noFill/>
          <a:ln w="9525">
            <a:noFill/>
            <a:miter lim="800000"/>
            <a:headEnd/>
            <a:tailEnd/>
          </a:ln>
        </p:spPr>
        <p:txBody>
          <a:bodyPr lIns="92075" tIns="46038" rIns="92075" bIns="46038">
            <a:spAutoFit/>
          </a:bodyPr>
          <a:lstStyle/>
          <a:p>
            <a:pPr eaLnBrk="0" hangingPunct="0">
              <a:buFontTx/>
              <a:buChar char="•"/>
            </a:pPr>
            <a:r>
              <a:rPr lang="en-US" sz="1400">
                <a:solidFill>
                  <a:schemeClr val="tx1"/>
                </a:solidFill>
              </a:rPr>
              <a:t> </a:t>
            </a:r>
            <a:r>
              <a:rPr lang="tr-TR" sz="1400">
                <a:solidFill>
                  <a:srgbClr val="FF0000"/>
                </a:solidFill>
              </a:rPr>
              <a:t>KÜTÜK-BLUM</a:t>
            </a:r>
          </a:p>
          <a:p>
            <a:pPr eaLnBrk="0" hangingPunct="0"/>
            <a:endParaRPr lang="en-US" sz="500">
              <a:solidFill>
                <a:srgbClr val="FF0000"/>
              </a:solidFill>
            </a:endParaRPr>
          </a:p>
          <a:p>
            <a:pPr lvl="1" eaLnBrk="0" hangingPunct="0">
              <a:buFontTx/>
              <a:buChar char="–"/>
            </a:pPr>
            <a:r>
              <a:rPr lang="en-US" sz="1400">
                <a:solidFill>
                  <a:schemeClr val="accent2"/>
                </a:solidFill>
              </a:rPr>
              <a:t> </a:t>
            </a:r>
            <a:r>
              <a:rPr lang="tr-TR" sz="1400">
                <a:solidFill>
                  <a:schemeClr val="accent2"/>
                </a:solidFill>
              </a:rPr>
              <a:t>Kütük : </a:t>
            </a:r>
            <a:r>
              <a:rPr lang="en-US" sz="1400">
                <a:solidFill>
                  <a:schemeClr val="accent2"/>
                </a:solidFill>
              </a:rPr>
              <a:t>100 </a:t>
            </a:r>
            <a:r>
              <a:rPr lang="tr-TR" sz="1400">
                <a:solidFill>
                  <a:schemeClr val="accent2"/>
                </a:solidFill>
              </a:rPr>
              <a:t>ila 20</a:t>
            </a:r>
            <a:r>
              <a:rPr lang="en-US" sz="1400">
                <a:solidFill>
                  <a:schemeClr val="accent2"/>
                </a:solidFill>
              </a:rPr>
              <a:t>0 mm</a:t>
            </a:r>
            <a:r>
              <a:rPr lang="en-US" sz="1400" baseline="30000">
                <a:solidFill>
                  <a:schemeClr val="accent2"/>
                </a:solidFill>
              </a:rPr>
              <a:t>2</a:t>
            </a:r>
            <a:r>
              <a:rPr lang="tr-TR" sz="1400" baseline="30000">
                <a:solidFill>
                  <a:schemeClr val="accent2"/>
                </a:solidFill>
              </a:rPr>
              <a:t> </a:t>
            </a:r>
            <a:r>
              <a:rPr lang="tr-TR" sz="1400">
                <a:solidFill>
                  <a:schemeClr val="accent2"/>
                </a:solidFill>
              </a:rPr>
              <a:t>kare arası</a:t>
            </a:r>
          </a:p>
          <a:p>
            <a:pPr lvl="1" eaLnBrk="0" hangingPunct="0">
              <a:buFontTx/>
              <a:buChar char="–"/>
            </a:pPr>
            <a:r>
              <a:rPr lang="tr-TR" sz="1400">
                <a:solidFill>
                  <a:schemeClr val="accent2"/>
                </a:solidFill>
              </a:rPr>
              <a:t> Blum  : 200 kare ila 400 </a:t>
            </a:r>
            <a:r>
              <a:rPr lang="en-US" sz="1400">
                <a:solidFill>
                  <a:schemeClr val="accent2"/>
                </a:solidFill>
              </a:rPr>
              <a:t>mm</a:t>
            </a:r>
            <a:r>
              <a:rPr lang="en-US" sz="1400" baseline="30000">
                <a:solidFill>
                  <a:schemeClr val="accent2"/>
                </a:solidFill>
              </a:rPr>
              <a:t>2</a:t>
            </a:r>
            <a:r>
              <a:rPr lang="tr-TR" sz="1400" baseline="30000">
                <a:solidFill>
                  <a:schemeClr val="accent2"/>
                </a:solidFill>
              </a:rPr>
              <a:t> </a:t>
            </a:r>
            <a:r>
              <a:rPr lang="tr-TR" sz="1400">
                <a:solidFill>
                  <a:schemeClr val="accent2"/>
                </a:solidFill>
              </a:rPr>
              <a:t>kare arası</a:t>
            </a:r>
            <a:r>
              <a:rPr lang="tr-TR" sz="1400" baseline="30000">
                <a:solidFill>
                  <a:schemeClr val="accent2"/>
                </a:solidFill>
              </a:rPr>
              <a:t> </a:t>
            </a:r>
            <a:endParaRPr lang="en-US" sz="1400" baseline="30000">
              <a:solidFill>
                <a:schemeClr val="accent2"/>
              </a:solidFill>
            </a:endParaRPr>
          </a:p>
          <a:p>
            <a:pPr lvl="1" eaLnBrk="0" hangingPunct="0">
              <a:buFontTx/>
              <a:buChar char="–"/>
            </a:pPr>
            <a:r>
              <a:rPr lang="en-US" sz="1400">
                <a:solidFill>
                  <a:schemeClr val="tx1"/>
                </a:solidFill>
              </a:rPr>
              <a:t> </a:t>
            </a:r>
            <a:r>
              <a:rPr lang="tr-TR" sz="1400">
                <a:solidFill>
                  <a:schemeClr val="accent2"/>
                </a:solidFill>
              </a:rPr>
              <a:t>6</a:t>
            </a:r>
            <a:r>
              <a:rPr lang="en-US" sz="1400">
                <a:solidFill>
                  <a:schemeClr val="accent2"/>
                </a:solidFill>
              </a:rPr>
              <a:t>-12 m </a:t>
            </a:r>
            <a:r>
              <a:rPr lang="tr-TR" sz="1400">
                <a:solidFill>
                  <a:schemeClr val="accent2"/>
                </a:solidFill>
              </a:rPr>
              <a:t>uzunluk</a:t>
            </a:r>
            <a:r>
              <a:rPr lang="en-US" sz="2000">
                <a:solidFill>
                  <a:schemeClr val="tx1"/>
                </a:solidFill>
              </a:rPr>
              <a:t> </a:t>
            </a:r>
          </a:p>
        </p:txBody>
      </p:sp>
      <p:sp>
        <p:nvSpPr>
          <p:cNvPr id="30" name="Rectangle 7"/>
          <p:cNvSpPr txBox="1">
            <a:spLocks noChangeArrowheads="1"/>
          </p:cNvSpPr>
          <p:nvPr/>
        </p:nvSpPr>
        <p:spPr bwMode="auto">
          <a:xfrm>
            <a:off x="681038" y="93663"/>
            <a:ext cx="7781925" cy="620712"/>
          </a:xfrm>
          <a:prstGeom prst="rect">
            <a:avLst/>
          </a:prstGeom>
          <a:noFill/>
          <a:ln w="9525">
            <a:noFill/>
            <a:miter lim="800000"/>
            <a:headEnd/>
            <a:tailEnd/>
          </a:ln>
          <a:effectLst/>
        </p:spPr>
        <p:txBody>
          <a:bodyPr lIns="92075" tIns="46038" rIns="92075" bIns="46038" anchor="ctr"/>
          <a:lstStyle/>
          <a:p>
            <a:pPr algn="ctr" eaLnBrk="0" hangingPunct="0">
              <a:defRPr/>
            </a:pPr>
            <a:r>
              <a:rPr lang="tr-TR" sz="2800" kern="0" dirty="0">
                <a:solidFill>
                  <a:schemeClr val="bg1"/>
                </a:solidFill>
                <a:latin typeface="Arial" pitchFamily="34" charset="0"/>
                <a:ea typeface="+mj-ea"/>
                <a:cs typeface="+mj-cs"/>
              </a:rPr>
              <a:t>EKDEMİR ÜRÜNLERİ</a:t>
            </a:r>
            <a:endParaRPr lang="en-US" sz="2800" kern="0" dirty="0">
              <a:solidFill>
                <a:schemeClr val="bg1"/>
              </a:solidFill>
              <a:latin typeface="Arial" pitchFamily="34" charset="0"/>
              <a:ea typeface="+mj-ea"/>
              <a:cs typeface="+mj-cs"/>
            </a:endParaRPr>
          </a:p>
        </p:txBody>
      </p:sp>
      <p:sp>
        <p:nvSpPr>
          <p:cNvPr id="13317" name="Rectangle 22"/>
          <p:cNvSpPr>
            <a:spLocks noChangeArrowheads="1"/>
          </p:cNvSpPr>
          <p:nvPr/>
        </p:nvSpPr>
        <p:spPr bwMode="auto">
          <a:xfrm>
            <a:off x="0" y="0"/>
            <a:ext cx="9144000"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8" name="17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13321" name="Rectangle 4"/>
          <p:cNvSpPr>
            <a:spLocks noChangeArrowheads="1"/>
          </p:cNvSpPr>
          <p:nvPr/>
        </p:nvSpPr>
        <p:spPr bwMode="auto">
          <a:xfrm>
            <a:off x="714375" y="-71438"/>
            <a:ext cx="8429625" cy="642938"/>
          </a:xfrm>
          <a:prstGeom prst="rect">
            <a:avLst/>
          </a:prstGeom>
          <a:noFill/>
          <a:ln w="9525">
            <a:noFill/>
            <a:miter lim="800000"/>
            <a:headEnd/>
            <a:tailEnd/>
          </a:ln>
        </p:spPr>
        <p:txBody>
          <a:bodyPr/>
          <a:lstStyle/>
          <a:p>
            <a:pPr marL="609600" indent="-609600">
              <a:lnSpc>
                <a:spcPct val="150000"/>
              </a:lnSpc>
              <a:spcBef>
                <a:spcPct val="20000"/>
              </a:spcBef>
            </a:pPr>
            <a:r>
              <a:rPr lang="tr-TR" sz="2800">
                <a:solidFill>
                  <a:srgbClr val="FFC000"/>
                </a:solidFill>
              </a:rPr>
              <a:t>                           ÜRÜNLERİMİZ…</a:t>
            </a:r>
            <a:endParaRPr lang="en-US" sz="2800">
              <a:solidFill>
                <a:srgbClr val="FFC000"/>
              </a:solidFill>
            </a:endParaRPr>
          </a:p>
        </p:txBody>
      </p:sp>
      <p:sp>
        <p:nvSpPr>
          <p:cNvPr id="22" name="Rectangle 5"/>
          <p:cNvSpPr>
            <a:spLocks noChangeArrowheads="1"/>
          </p:cNvSpPr>
          <p:nvPr/>
        </p:nvSpPr>
        <p:spPr bwMode="auto">
          <a:xfrm>
            <a:off x="250825" y="2468563"/>
            <a:ext cx="3457575" cy="600075"/>
          </a:xfrm>
          <a:prstGeom prst="rect">
            <a:avLst/>
          </a:prstGeom>
          <a:noFill/>
          <a:ln w="9525">
            <a:noFill/>
            <a:miter lim="800000"/>
            <a:headEnd/>
            <a:tailEnd/>
          </a:ln>
        </p:spPr>
        <p:txBody>
          <a:bodyPr lIns="92075" tIns="46038" rIns="92075" bIns="46038">
            <a:spAutoFit/>
          </a:bodyPr>
          <a:lstStyle/>
          <a:p>
            <a:pPr eaLnBrk="0" hangingPunct="0">
              <a:buFontTx/>
              <a:buChar char="•"/>
            </a:pPr>
            <a:r>
              <a:rPr lang="en-US" sz="1400">
                <a:solidFill>
                  <a:schemeClr val="tx1"/>
                </a:solidFill>
              </a:rPr>
              <a:t> </a:t>
            </a:r>
            <a:r>
              <a:rPr lang="tr-TR" sz="1400">
                <a:solidFill>
                  <a:srgbClr val="FF0000"/>
                </a:solidFill>
              </a:rPr>
              <a:t>BEAM BLANK</a:t>
            </a:r>
          </a:p>
          <a:p>
            <a:pPr eaLnBrk="0" hangingPunct="0">
              <a:buFontTx/>
              <a:buChar char="•"/>
            </a:pPr>
            <a:endParaRPr lang="en-US" sz="500">
              <a:solidFill>
                <a:srgbClr val="FF0000"/>
              </a:solidFill>
            </a:endParaRPr>
          </a:p>
          <a:p>
            <a:pPr lvl="1" eaLnBrk="0" hangingPunct="0">
              <a:buFontTx/>
              <a:buChar char="–"/>
            </a:pPr>
            <a:r>
              <a:rPr lang="en-US" sz="1400">
                <a:solidFill>
                  <a:schemeClr val="accent2"/>
                </a:solidFill>
              </a:rPr>
              <a:t> </a:t>
            </a:r>
            <a:r>
              <a:rPr lang="tr-TR" sz="1400">
                <a:solidFill>
                  <a:schemeClr val="accent2"/>
                </a:solidFill>
              </a:rPr>
              <a:t>B1 ve B2 Ebatları</a:t>
            </a:r>
            <a:endParaRPr lang="en-US" sz="2000">
              <a:solidFill>
                <a:schemeClr val="tx1"/>
              </a:solidFill>
            </a:endParaRPr>
          </a:p>
        </p:txBody>
      </p:sp>
      <p:sp>
        <p:nvSpPr>
          <p:cNvPr id="28" name="Rectangle 5"/>
          <p:cNvSpPr>
            <a:spLocks noChangeArrowheads="1"/>
          </p:cNvSpPr>
          <p:nvPr/>
        </p:nvSpPr>
        <p:spPr bwMode="auto">
          <a:xfrm>
            <a:off x="250825" y="3476625"/>
            <a:ext cx="3457575" cy="600075"/>
          </a:xfrm>
          <a:prstGeom prst="rect">
            <a:avLst/>
          </a:prstGeom>
          <a:noFill/>
          <a:ln w="9525">
            <a:noFill/>
            <a:miter lim="800000"/>
            <a:headEnd/>
            <a:tailEnd/>
          </a:ln>
        </p:spPr>
        <p:txBody>
          <a:bodyPr lIns="92075" tIns="46038" rIns="92075" bIns="46038">
            <a:spAutoFit/>
          </a:bodyPr>
          <a:lstStyle/>
          <a:p>
            <a:pPr eaLnBrk="0" hangingPunct="0">
              <a:buFontTx/>
              <a:buChar char="•"/>
            </a:pPr>
            <a:r>
              <a:rPr lang="en-US" sz="1400">
                <a:solidFill>
                  <a:schemeClr val="tx1"/>
                </a:solidFill>
              </a:rPr>
              <a:t> </a:t>
            </a:r>
            <a:r>
              <a:rPr lang="tr-TR" sz="1400">
                <a:solidFill>
                  <a:srgbClr val="FF0000"/>
                </a:solidFill>
              </a:rPr>
              <a:t>NERVÜRLÜ İNŞAAT DEMİRİ</a:t>
            </a:r>
          </a:p>
          <a:p>
            <a:pPr eaLnBrk="0" hangingPunct="0">
              <a:buFontTx/>
              <a:buChar char="•"/>
            </a:pPr>
            <a:endParaRPr lang="en-US" sz="500">
              <a:solidFill>
                <a:srgbClr val="FF0000"/>
              </a:solidFill>
            </a:endParaRPr>
          </a:p>
          <a:p>
            <a:pPr lvl="1" eaLnBrk="0" hangingPunct="0">
              <a:buFontTx/>
              <a:buChar char="–"/>
            </a:pPr>
            <a:r>
              <a:rPr lang="en-US" sz="1400">
                <a:solidFill>
                  <a:schemeClr val="accent2"/>
                </a:solidFill>
              </a:rPr>
              <a:t> </a:t>
            </a:r>
            <a:r>
              <a:rPr lang="tr-TR" sz="1400">
                <a:solidFill>
                  <a:schemeClr val="accent2"/>
                </a:solidFill>
              </a:rPr>
              <a:t>8 ila 32 mm arası</a:t>
            </a:r>
            <a:endParaRPr lang="en-US" sz="2000">
              <a:solidFill>
                <a:schemeClr val="tx1"/>
              </a:solidFill>
            </a:endParaRPr>
          </a:p>
        </p:txBody>
      </p:sp>
      <p:sp>
        <p:nvSpPr>
          <p:cNvPr id="29" name="Rectangle 5"/>
          <p:cNvSpPr>
            <a:spLocks noChangeArrowheads="1"/>
          </p:cNvSpPr>
          <p:nvPr/>
        </p:nvSpPr>
        <p:spPr bwMode="auto">
          <a:xfrm>
            <a:off x="250825" y="4437063"/>
            <a:ext cx="3457575" cy="600075"/>
          </a:xfrm>
          <a:prstGeom prst="rect">
            <a:avLst/>
          </a:prstGeom>
          <a:noFill/>
          <a:ln w="9525">
            <a:noFill/>
            <a:miter lim="800000"/>
            <a:headEnd/>
            <a:tailEnd/>
          </a:ln>
        </p:spPr>
        <p:txBody>
          <a:bodyPr lIns="92075" tIns="46038" rIns="92075" bIns="46038">
            <a:spAutoFit/>
          </a:bodyPr>
          <a:lstStyle/>
          <a:p>
            <a:pPr eaLnBrk="0" hangingPunct="0">
              <a:buFontTx/>
              <a:buChar char="•"/>
            </a:pPr>
            <a:r>
              <a:rPr lang="en-US" sz="1400">
                <a:solidFill>
                  <a:schemeClr val="tx1"/>
                </a:solidFill>
              </a:rPr>
              <a:t> </a:t>
            </a:r>
            <a:r>
              <a:rPr lang="tr-TR" sz="1400">
                <a:solidFill>
                  <a:srgbClr val="FF0000"/>
                </a:solidFill>
              </a:rPr>
              <a:t>NPU</a:t>
            </a:r>
          </a:p>
          <a:p>
            <a:pPr eaLnBrk="0" hangingPunct="0">
              <a:buFontTx/>
              <a:buChar char="•"/>
            </a:pPr>
            <a:endParaRPr lang="en-US" sz="500">
              <a:solidFill>
                <a:srgbClr val="FF0000"/>
              </a:solidFill>
            </a:endParaRPr>
          </a:p>
          <a:p>
            <a:pPr lvl="1" eaLnBrk="0" hangingPunct="0">
              <a:buFontTx/>
              <a:buChar char="–"/>
            </a:pPr>
            <a:r>
              <a:rPr lang="en-US" sz="1400">
                <a:solidFill>
                  <a:schemeClr val="accent2"/>
                </a:solidFill>
              </a:rPr>
              <a:t> </a:t>
            </a:r>
            <a:r>
              <a:rPr lang="tr-TR" sz="1400">
                <a:solidFill>
                  <a:schemeClr val="accent2"/>
                </a:solidFill>
              </a:rPr>
              <a:t>40 x 20-160 mm arası</a:t>
            </a:r>
            <a:endParaRPr lang="en-US" sz="2000">
              <a:solidFill>
                <a:schemeClr val="tx1"/>
              </a:solidFill>
            </a:endParaRPr>
          </a:p>
        </p:txBody>
      </p:sp>
      <p:sp>
        <p:nvSpPr>
          <p:cNvPr id="31" name="Rectangle 5"/>
          <p:cNvSpPr>
            <a:spLocks noChangeArrowheads="1"/>
          </p:cNvSpPr>
          <p:nvPr/>
        </p:nvSpPr>
        <p:spPr bwMode="auto">
          <a:xfrm>
            <a:off x="250825" y="5465763"/>
            <a:ext cx="3457575" cy="593725"/>
          </a:xfrm>
          <a:prstGeom prst="rect">
            <a:avLst/>
          </a:prstGeom>
          <a:noFill/>
          <a:ln w="9525">
            <a:noFill/>
            <a:miter lim="800000"/>
            <a:headEnd/>
            <a:tailEnd/>
          </a:ln>
        </p:spPr>
        <p:txBody>
          <a:bodyPr lIns="92075" tIns="46038" rIns="92075" bIns="46038">
            <a:spAutoFit/>
          </a:bodyPr>
          <a:lstStyle/>
          <a:p>
            <a:pPr eaLnBrk="0" hangingPunct="0">
              <a:buFontTx/>
              <a:buChar char="•"/>
            </a:pPr>
            <a:r>
              <a:rPr lang="en-US" sz="1400">
                <a:solidFill>
                  <a:schemeClr val="tx1"/>
                </a:solidFill>
              </a:rPr>
              <a:t> </a:t>
            </a:r>
            <a:r>
              <a:rPr lang="tr-TR" sz="1400">
                <a:solidFill>
                  <a:srgbClr val="FF0000"/>
                </a:solidFill>
              </a:rPr>
              <a:t>NPI–IPE–IPEA–IPEAA–IPEAAA</a:t>
            </a:r>
          </a:p>
          <a:p>
            <a:pPr eaLnBrk="0" hangingPunct="0">
              <a:buFontTx/>
              <a:buChar char="•"/>
            </a:pPr>
            <a:endParaRPr lang="en-US" sz="500">
              <a:solidFill>
                <a:srgbClr val="FF0000"/>
              </a:solidFill>
            </a:endParaRPr>
          </a:p>
          <a:p>
            <a:pPr lvl="1" eaLnBrk="0" hangingPunct="0">
              <a:buFontTx/>
              <a:buChar char="–"/>
            </a:pPr>
            <a:r>
              <a:rPr lang="en-US" sz="1400">
                <a:solidFill>
                  <a:schemeClr val="accent2"/>
                </a:solidFill>
              </a:rPr>
              <a:t> </a:t>
            </a:r>
            <a:r>
              <a:rPr lang="tr-TR" sz="1400">
                <a:solidFill>
                  <a:schemeClr val="accent2"/>
                </a:solidFill>
              </a:rPr>
              <a:t>80 ila 160 mm arası</a:t>
            </a:r>
            <a:endParaRPr lang="en-US" sz="2000">
              <a:solidFill>
                <a:schemeClr val="tx1"/>
              </a:solidFill>
            </a:endParaRPr>
          </a:p>
        </p:txBody>
      </p:sp>
      <p:sp>
        <p:nvSpPr>
          <p:cNvPr id="32" name="Rectangle 5"/>
          <p:cNvSpPr>
            <a:spLocks noChangeArrowheads="1"/>
          </p:cNvSpPr>
          <p:nvPr/>
        </p:nvSpPr>
        <p:spPr bwMode="auto">
          <a:xfrm>
            <a:off x="4859338" y="2492375"/>
            <a:ext cx="3457575" cy="593725"/>
          </a:xfrm>
          <a:prstGeom prst="rect">
            <a:avLst/>
          </a:prstGeom>
          <a:noFill/>
          <a:ln w="9525">
            <a:noFill/>
            <a:miter lim="800000"/>
            <a:headEnd/>
            <a:tailEnd/>
          </a:ln>
        </p:spPr>
        <p:txBody>
          <a:bodyPr lIns="92075" tIns="46038" rIns="92075" bIns="46038">
            <a:spAutoFit/>
          </a:bodyPr>
          <a:lstStyle/>
          <a:p>
            <a:pPr eaLnBrk="0" hangingPunct="0">
              <a:buFontTx/>
              <a:buChar char="•"/>
            </a:pPr>
            <a:r>
              <a:rPr lang="en-US" sz="1400">
                <a:solidFill>
                  <a:schemeClr val="tx1"/>
                </a:solidFill>
              </a:rPr>
              <a:t> </a:t>
            </a:r>
            <a:r>
              <a:rPr lang="tr-TR" sz="1400">
                <a:solidFill>
                  <a:srgbClr val="FF0000"/>
                </a:solidFill>
              </a:rPr>
              <a:t>KÖŞEBENT</a:t>
            </a:r>
          </a:p>
          <a:p>
            <a:pPr eaLnBrk="0" hangingPunct="0">
              <a:buFontTx/>
              <a:buChar char="•"/>
            </a:pPr>
            <a:endParaRPr lang="en-US" sz="500">
              <a:solidFill>
                <a:srgbClr val="FF0000"/>
              </a:solidFill>
            </a:endParaRPr>
          </a:p>
          <a:p>
            <a:pPr lvl="1" eaLnBrk="0" hangingPunct="0">
              <a:buFontTx/>
              <a:buChar char="–"/>
            </a:pPr>
            <a:r>
              <a:rPr lang="en-US" sz="1400">
                <a:solidFill>
                  <a:schemeClr val="accent2"/>
                </a:solidFill>
              </a:rPr>
              <a:t> </a:t>
            </a:r>
            <a:r>
              <a:rPr lang="tr-TR" sz="1400">
                <a:solidFill>
                  <a:schemeClr val="accent2"/>
                </a:solidFill>
              </a:rPr>
              <a:t>18 ila 120 mm arası</a:t>
            </a:r>
            <a:endParaRPr lang="en-US" sz="2000">
              <a:solidFill>
                <a:schemeClr val="tx1"/>
              </a:solidFill>
            </a:endParaRPr>
          </a:p>
        </p:txBody>
      </p:sp>
      <p:sp>
        <p:nvSpPr>
          <p:cNvPr id="33" name="Rectangle 5"/>
          <p:cNvSpPr>
            <a:spLocks noChangeArrowheads="1"/>
          </p:cNvSpPr>
          <p:nvPr/>
        </p:nvSpPr>
        <p:spPr bwMode="auto">
          <a:xfrm>
            <a:off x="4859338" y="3476625"/>
            <a:ext cx="3457575" cy="600075"/>
          </a:xfrm>
          <a:prstGeom prst="rect">
            <a:avLst/>
          </a:prstGeom>
          <a:noFill/>
          <a:ln w="9525">
            <a:noFill/>
            <a:miter lim="800000"/>
            <a:headEnd/>
            <a:tailEnd/>
          </a:ln>
        </p:spPr>
        <p:txBody>
          <a:bodyPr lIns="92075" tIns="46038" rIns="92075" bIns="46038">
            <a:spAutoFit/>
          </a:bodyPr>
          <a:lstStyle/>
          <a:p>
            <a:pPr eaLnBrk="0" hangingPunct="0">
              <a:buFontTx/>
              <a:buChar char="•"/>
            </a:pPr>
            <a:r>
              <a:rPr lang="en-US" sz="1400">
                <a:solidFill>
                  <a:schemeClr val="tx1"/>
                </a:solidFill>
              </a:rPr>
              <a:t> </a:t>
            </a:r>
            <a:r>
              <a:rPr lang="tr-TR" sz="1400">
                <a:solidFill>
                  <a:srgbClr val="FF0000"/>
                </a:solidFill>
              </a:rPr>
              <a:t>KARE</a:t>
            </a:r>
          </a:p>
          <a:p>
            <a:pPr eaLnBrk="0" hangingPunct="0">
              <a:buFontTx/>
              <a:buChar char="•"/>
            </a:pPr>
            <a:endParaRPr lang="en-US" sz="500">
              <a:solidFill>
                <a:srgbClr val="FF0000"/>
              </a:solidFill>
            </a:endParaRPr>
          </a:p>
          <a:p>
            <a:pPr lvl="1" eaLnBrk="0" hangingPunct="0">
              <a:buFontTx/>
              <a:buChar char="–"/>
            </a:pPr>
            <a:r>
              <a:rPr lang="en-US" sz="1400">
                <a:solidFill>
                  <a:schemeClr val="accent2"/>
                </a:solidFill>
              </a:rPr>
              <a:t> </a:t>
            </a:r>
            <a:r>
              <a:rPr lang="tr-TR" sz="1400">
                <a:solidFill>
                  <a:schemeClr val="accent2"/>
                </a:solidFill>
              </a:rPr>
              <a:t>7 ila 25 mm arası</a:t>
            </a:r>
            <a:endParaRPr lang="en-US" sz="2000">
              <a:solidFill>
                <a:schemeClr val="tx1"/>
              </a:solidFill>
            </a:endParaRPr>
          </a:p>
        </p:txBody>
      </p:sp>
      <p:sp>
        <p:nvSpPr>
          <p:cNvPr id="34" name="Rectangle 5"/>
          <p:cNvSpPr>
            <a:spLocks noChangeArrowheads="1"/>
          </p:cNvSpPr>
          <p:nvPr/>
        </p:nvSpPr>
        <p:spPr bwMode="auto">
          <a:xfrm>
            <a:off x="4859338" y="4411663"/>
            <a:ext cx="3457575" cy="593725"/>
          </a:xfrm>
          <a:prstGeom prst="rect">
            <a:avLst/>
          </a:prstGeom>
          <a:noFill/>
          <a:ln w="9525">
            <a:noFill/>
            <a:miter lim="800000"/>
            <a:headEnd/>
            <a:tailEnd/>
          </a:ln>
        </p:spPr>
        <p:txBody>
          <a:bodyPr lIns="92075" tIns="46038" rIns="92075" bIns="46038">
            <a:spAutoFit/>
          </a:bodyPr>
          <a:lstStyle/>
          <a:p>
            <a:pPr eaLnBrk="0" hangingPunct="0">
              <a:buFontTx/>
              <a:buChar char="•"/>
            </a:pPr>
            <a:r>
              <a:rPr lang="en-US" sz="1400">
                <a:solidFill>
                  <a:schemeClr val="tx1"/>
                </a:solidFill>
              </a:rPr>
              <a:t> </a:t>
            </a:r>
            <a:r>
              <a:rPr lang="tr-TR" sz="1400">
                <a:solidFill>
                  <a:srgbClr val="FF0000"/>
                </a:solidFill>
              </a:rPr>
              <a:t>LAMA</a:t>
            </a:r>
          </a:p>
          <a:p>
            <a:pPr eaLnBrk="0" hangingPunct="0">
              <a:buFontTx/>
              <a:buChar char="•"/>
            </a:pPr>
            <a:endParaRPr lang="en-US" sz="500">
              <a:solidFill>
                <a:srgbClr val="FF0000"/>
              </a:solidFill>
            </a:endParaRPr>
          </a:p>
          <a:p>
            <a:pPr lvl="1" eaLnBrk="0" hangingPunct="0">
              <a:buFontTx/>
              <a:buChar char="–"/>
            </a:pPr>
            <a:r>
              <a:rPr lang="en-US" sz="1400">
                <a:solidFill>
                  <a:schemeClr val="accent2"/>
                </a:solidFill>
              </a:rPr>
              <a:t> </a:t>
            </a:r>
            <a:r>
              <a:rPr lang="tr-TR" sz="1400">
                <a:solidFill>
                  <a:schemeClr val="accent2"/>
                </a:solidFill>
              </a:rPr>
              <a:t>12x4 ila 100x12 mm arası</a:t>
            </a:r>
            <a:endParaRPr lang="en-US" sz="2000">
              <a:solidFill>
                <a:schemeClr val="tx1"/>
              </a:solidFill>
            </a:endParaRPr>
          </a:p>
        </p:txBody>
      </p:sp>
      <p:sp>
        <p:nvSpPr>
          <p:cNvPr id="35" name="Rectangle 5"/>
          <p:cNvSpPr>
            <a:spLocks noChangeArrowheads="1"/>
          </p:cNvSpPr>
          <p:nvPr/>
        </p:nvSpPr>
        <p:spPr bwMode="auto">
          <a:xfrm>
            <a:off x="4859338" y="5492750"/>
            <a:ext cx="3457575" cy="600075"/>
          </a:xfrm>
          <a:prstGeom prst="rect">
            <a:avLst/>
          </a:prstGeom>
          <a:noFill/>
          <a:ln w="9525">
            <a:noFill/>
            <a:miter lim="800000"/>
            <a:headEnd/>
            <a:tailEnd/>
          </a:ln>
        </p:spPr>
        <p:txBody>
          <a:bodyPr lIns="92075" tIns="46038" rIns="92075" bIns="46038">
            <a:spAutoFit/>
          </a:bodyPr>
          <a:lstStyle/>
          <a:p>
            <a:pPr eaLnBrk="0" hangingPunct="0">
              <a:buFontTx/>
              <a:buChar char="•"/>
            </a:pPr>
            <a:r>
              <a:rPr lang="en-US" sz="1400">
                <a:solidFill>
                  <a:schemeClr val="tx1"/>
                </a:solidFill>
              </a:rPr>
              <a:t> </a:t>
            </a:r>
            <a:r>
              <a:rPr lang="tr-TR" sz="1400">
                <a:solidFill>
                  <a:srgbClr val="FF0000"/>
                </a:solidFill>
              </a:rPr>
              <a:t>DÜZ YUVARLAK</a:t>
            </a:r>
          </a:p>
          <a:p>
            <a:pPr eaLnBrk="0" hangingPunct="0">
              <a:buFontTx/>
              <a:buChar char="•"/>
            </a:pPr>
            <a:endParaRPr lang="en-US" sz="500">
              <a:solidFill>
                <a:srgbClr val="FF0000"/>
              </a:solidFill>
            </a:endParaRPr>
          </a:p>
          <a:p>
            <a:pPr lvl="1" eaLnBrk="0" hangingPunct="0">
              <a:buFontTx/>
              <a:buChar char="–"/>
            </a:pPr>
            <a:r>
              <a:rPr lang="en-US" sz="1400">
                <a:solidFill>
                  <a:schemeClr val="accent2"/>
                </a:solidFill>
              </a:rPr>
              <a:t>  </a:t>
            </a:r>
            <a:r>
              <a:rPr lang="tr-TR" sz="1400">
                <a:solidFill>
                  <a:schemeClr val="accent2"/>
                </a:solidFill>
              </a:rPr>
              <a:t>8 ila 25 mm arası</a:t>
            </a:r>
            <a:endParaRPr lang="en-US" sz="2000">
              <a:solidFill>
                <a:schemeClr val="tx1"/>
              </a:solidFill>
            </a:endParaRPr>
          </a:p>
        </p:txBody>
      </p:sp>
      <p:sp>
        <p:nvSpPr>
          <p:cNvPr id="36" name="35 Dikdörtgen"/>
          <p:cNvSpPr>
            <a:spLocks noChangeArrowheads="1"/>
          </p:cNvSpPr>
          <p:nvPr/>
        </p:nvSpPr>
        <p:spPr bwMode="auto">
          <a:xfrm>
            <a:off x="250825" y="2349500"/>
            <a:ext cx="4140200" cy="935038"/>
          </a:xfrm>
          <a:prstGeom prst="rect">
            <a:avLst/>
          </a:prstGeom>
          <a:noFill/>
          <a:ln w="12700" algn="ctr">
            <a:solidFill>
              <a:schemeClr val="tx1"/>
            </a:solidFill>
            <a:round/>
            <a:headEnd type="none" w="sm" len="sm"/>
            <a:tailEnd type="triangle" w="sm" len="sm"/>
          </a:ln>
        </p:spPr>
        <p:txBody>
          <a:bodyPr/>
          <a:lstStyle/>
          <a:p>
            <a:pPr algn="ctr"/>
            <a:endParaRPr lang="tr-TR"/>
          </a:p>
        </p:txBody>
      </p:sp>
      <p:sp>
        <p:nvSpPr>
          <p:cNvPr id="37" name="36 Dikdörtgen"/>
          <p:cNvSpPr>
            <a:spLocks noChangeArrowheads="1"/>
          </p:cNvSpPr>
          <p:nvPr/>
        </p:nvSpPr>
        <p:spPr bwMode="auto">
          <a:xfrm>
            <a:off x="250825" y="836613"/>
            <a:ext cx="8785225" cy="1296987"/>
          </a:xfrm>
          <a:prstGeom prst="rect">
            <a:avLst/>
          </a:prstGeom>
          <a:noFill/>
          <a:ln w="12700" algn="ctr">
            <a:solidFill>
              <a:schemeClr val="tx1"/>
            </a:solidFill>
            <a:round/>
            <a:headEnd type="none" w="sm" len="sm"/>
            <a:tailEnd type="triangle" w="sm" len="sm"/>
          </a:ln>
        </p:spPr>
        <p:txBody>
          <a:bodyPr/>
          <a:lstStyle/>
          <a:p>
            <a:pPr algn="ctr"/>
            <a:endParaRPr lang="tr-TR"/>
          </a:p>
        </p:txBody>
      </p:sp>
      <p:sp>
        <p:nvSpPr>
          <p:cNvPr id="38" name="37 Dikdörtgen"/>
          <p:cNvSpPr>
            <a:spLocks noChangeArrowheads="1"/>
          </p:cNvSpPr>
          <p:nvPr/>
        </p:nvSpPr>
        <p:spPr bwMode="auto">
          <a:xfrm>
            <a:off x="4859338" y="2349500"/>
            <a:ext cx="4105275" cy="935038"/>
          </a:xfrm>
          <a:prstGeom prst="rect">
            <a:avLst/>
          </a:prstGeom>
          <a:noFill/>
          <a:ln w="12700" algn="ctr">
            <a:solidFill>
              <a:schemeClr val="tx1"/>
            </a:solidFill>
            <a:round/>
            <a:headEnd type="none" w="sm" len="sm"/>
            <a:tailEnd type="triangle" w="sm" len="sm"/>
          </a:ln>
        </p:spPr>
        <p:txBody>
          <a:bodyPr/>
          <a:lstStyle/>
          <a:p>
            <a:pPr algn="ctr"/>
            <a:endParaRPr lang="tr-TR"/>
          </a:p>
        </p:txBody>
      </p:sp>
      <p:sp>
        <p:nvSpPr>
          <p:cNvPr id="39" name="38 Dikdörtgen"/>
          <p:cNvSpPr>
            <a:spLocks noChangeArrowheads="1"/>
          </p:cNvSpPr>
          <p:nvPr/>
        </p:nvSpPr>
        <p:spPr bwMode="auto">
          <a:xfrm>
            <a:off x="250825" y="3357563"/>
            <a:ext cx="4140200" cy="935037"/>
          </a:xfrm>
          <a:prstGeom prst="rect">
            <a:avLst/>
          </a:prstGeom>
          <a:noFill/>
          <a:ln w="12700" algn="ctr">
            <a:solidFill>
              <a:schemeClr val="tx1"/>
            </a:solidFill>
            <a:round/>
            <a:headEnd type="none" w="sm" len="sm"/>
            <a:tailEnd type="triangle" w="sm" len="sm"/>
          </a:ln>
        </p:spPr>
        <p:txBody>
          <a:bodyPr/>
          <a:lstStyle/>
          <a:p>
            <a:pPr algn="ctr"/>
            <a:endParaRPr lang="tr-TR"/>
          </a:p>
        </p:txBody>
      </p:sp>
      <p:sp>
        <p:nvSpPr>
          <p:cNvPr id="40" name="39 Dikdörtgen"/>
          <p:cNvSpPr>
            <a:spLocks noChangeArrowheads="1"/>
          </p:cNvSpPr>
          <p:nvPr/>
        </p:nvSpPr>
        <p:spPr bwMode="auto">
          <a:xfrm>
            <a:off x="4859338" y="3357563"/>
            <a:ext cx="4140200" cy="935037"/>
          </a:xfrm>
          <a:prstGeom prst="rect">
            <a:avLst/>
          </a:prstGeom>
          <a:noFill/>
          <a:ln w="12700" algn="ctr">
            <a:solidFill>
              <a:schemeClr val="tx1"/>
            </a:solidFill>
            <a:round/>
            <a:headEnd type="none" w="sm" len="sm"/>
            <a:tailEnd type="triangle" w="sm" len="sm"/>
          </a:ln>
        </p:spPr>
        <p:txBody>
          <a:bodyPr/>
          <a:lstStyle/>
          <a:p>
            <a:pPr algn="ctr"/>
            <a:endParaRPr lang="tr-TR"/>
          </a:p>
        </p:txBody>
      </p:sp>
      <p:sp>
        <p:nvSpPr>
          <p:cNvPr id="41" name="40 Dikdörtgen"/>
          <p:cNvSpPr>
            <a:spLocks noChangeArrowheads="1"/>
          </p:cNvSpPr>
          <p:nvPr/>
        </p:nvSpPr>
        <p:spPr bwMode="auto">
          <a:xfrm>
            <a:off x="250825" y="4365625"/>
            <a:ext cx="4140200" cy="935038"/>
          </a:xfrm>
          <a:prstGeom prst="rect">
            <a:avLst/>
          </a:prstGeom>
          <a:noFill/>
          <a:ln w="12700" algn="ctr">
            <a:solidFill>
              <a:schemeClr val="tx1"/>
            </a:solidFill>
            <a:round/>
            <a:headEnd type="none" w="sm" len="sm"/>
            <a:tailEnd type="triangle" w="sm" len="sm"/>
          </a:ln>
        </p:spPr>
        <p:txBody>
          <a:bodyPr/>
          <a:lstStyle/>
          <a:p>
            <a:pPr algn="ctr"/>
            <a:endParaRPr lang="tr-TR"/>
          </a:p>
        </p:txBody>
      </p:sp>
      <p:sp>
        <p:nvSpPr>
          <p:cNvPr id="42" name="41 Dikdörtgen"/>
          <p:cNvSpPr>
            <a:spLocks noChangeArrowheads="1"/>
          </p:cNvSpPr>
          <p:nvPr/>
        </p:nvSpPr>
        <p:spPr bwMode="auto">
          <a:xfrm>
            <a:off x="4859338" y="4365625"/>
            <a:ext cx="4140200" cy="935038"/>
          </a:xfrm>
          <a:prstGeom prst="rect">
            <a:avLst/>
          </a:prstGeom>
          <a:noFill/>
          <a:ln w="12700" algn="ctr">
            <a:solidFill>
              <a:schemeClr val="tx1"/>
            </a:solidFill>
            <a:round/>
            <a:headEnd type="none" w="sm" len="sm"/>
            <a:tailEnd type="triangle" w="sm" len="sm"/>
          </a:ln>
        </p:spPr>
        <p:txBody>
          <a:bodyPr/>
          <a:lstStyle/>
          <a:p>
            <a:pPr algn="ctr"/>
            <a:endParaRPr lang="tr-TR"/>
          </a:p>
        </p:txBody>
      </p:sp>
      <p:sp>
        <p:nvSpPr>
          <p:cNvPr id="43" name="42 Dikdörtgen"/>
          <p:cNvSpPr>
            <a:spLocks noChangeArrowheads="1"/>
          </p:cNvSpPr>
          <p:nvPr/>
        </p:nvSpPr>
        <p:spPr bwMode="auto">
          <a:xfrm>
            <a:off x="250825" y="5373688"/>
            <a:ext cx="4140200" cy="935037"/>
          </a:xfrm>
          <a:prstGeom prst="rect">
            <a:avLst/>
          </a:prstGeom>
          <a:noFill/>
          <a:ln w="12700" algn="ctr">
            <a:solidFill>
              <a:schemeClr val="tx1"/>
            </a:solidFill>
            <a:round/>
            <a:headEnd type="none" w="sm" len="sm"/>
            <a:tailEnd type="triangle" w="sm" len="sm"/>
          </a:ln>
        </p:spPr>
        <p:txBody>
          <a:bodyPr/>
          <a:lstStyle/>
          <a:p>
            <a:pPr algn="ctr"/>
            <a:endParaRPr lang="tr-TR"/>
          </a:p>
        </p:txBody>
      </p:sp>
      <p:sp>
        <p:nvSpPr>
          <p:cNvPr id="44" name="43 Dikdörtgen"/>
          <p:cNvSpPr>
            <a:spLocks noChangeArrowheads="1"/>
          </p:cNvSpPr>
          <p:nvPr/>
        </p:nvSpPr>
        <p:spPr bwMode="auto">
          <a:xfrm>
            <a:off x="4859338" y="5373688"/>
            <a:ext cx="4140200" cy="935037"/>
          </a:xfrm>
          <a:prstGeom prst="rect">
            <a:avLst/>
          </a:prstGeom>
          <a:noFill/>
          <a:ln w="12700" algn="ctr">
            <a:solidFill>
              <a:schemeClr val="tx1"/>
            </a:solidFill>
            <a:round/>
            <a:headEnd type="none" w="sm" len="sm"/>
            <a:tailEnd type="triangle" w="sm" len="sm"/>
          </a:ln>
        </p:spPr>
        <p:txBody>
          <a:bodyPr/>
          <a:lstStyle/>
          <a:p>
            <a:pPr algn="ctr"/>
            <a:endParaRPr lang="tr-TR"/>
          </a:p>
        </p:txBody>
      </p:sp>
      <p:sp>
        <p:nvSpPr>
          <p:cNvPr id="13340" name="AutoShape 3" descr="data:image/jpg;base64,/9j/4AAQSkZJRgABAQAAAQABAAD/2wBDAAkGBwgHBgkIBwgKCgkLDRYPDQwMDRsUFRAWIB0iIiAdHx8kKDQsJCYxJx8fLT0tMTU3Ojo6Iys/RD84QzQ5Ojf/2wBDAQoKCg0MDRoPDxo3JR8lNzc3Nzc3Nzc3Nzc3Nzc3Nzc3Nzc3Nzc3Nzc3Nzc3Nzc3Nzc3Nzc3Nzc3Nzc3Nzc3Nzf/wAARCADhAOEDASIAAhEBAxEB/8QAGwAAAQUBAQAAAAAAAAAAAAAABAACAwUGAQf/xABHEAACAQMDAgQDAwgIBAQHAAABAgMABBEFEiExQQYTIlEUYXEygZEVIzNSYqGxwRY0QlNUcpPRNUOCkiVVY3Mkg5Si4fDx/8QAGgEAAgMBAQAAAAAAAAAAAAAAAQIAAwQFBv/EACkRAAICAQQBBAEEAwAAAAAAAAABAhEDBBIhMRMFIkFRMiMzUmEUcbH/2gAMAwEAAhEDEQA/APIIrOSXbmQc45ParVvDNyqK8VzEwLAc+nr3rsGmXaRh5QsS46yMBV5cmBrAGa4WNOPVjINUuXJoUeACTwWzIrNqNnjPJEwNQr4RjEq7NTtif1Q4Nc+E08W0snxU0sKnc5SPhaGtYtLkZpIEvJAnJZeMUbYtI12hWS6TazRtKjrJx16GlaaUbVWmhv4S6qThsGqt7uOytUmlgu2jboGYc0XavpV3H5k9q6k9PXQpsfgxLGGWdyrtHJuPzGanilvHkjgCmfccKAOtamXQ9GuUfyA0Lnv2qw0Hw9Dpr/Eu7SNt9Ge3zp7E2hGnWP5NsI7c4MrDc+OgNUnii8EYW3j65y1ae4ZIommk7fxrAarK0txJISGye/tQZYifTG/OorHnOa011CqQDa4YHpWX04YdXKjg/uq2ubr82ERiBS7y5Y+LHpBu6nr7Uz4cB+T+NQwyOTwxNTsCxA3YPvTRkRxoItkCv9rGKLvV8yFTGMmq3ypN4O7irSCNvJbLA+3NNuBtBEBTjuauNFul+IUOwxjDbqqJgQ5UgjjinRP5ci+X2HJqVaKnwy78RaU0Q+Jg6NySKzhvreEb7gl5R/ZNbHS5Y7y1aGUhhjKg56+3Wsr4q0FjGZrZcsvJHypaAVV54il24iKRL22jmqr8piV90sjsfcmirTSIJUBml6+3aixpejRDZJK2T15paBTKyPVDHxBlj3Y9Kuorp7nTJiTukCHp3rtvY6FbgMAze2eartS8RG0kMGn2qAno3y+lQj47M6kbxK3mIy/UVECMk0dLe3l/KRexnb2ATFR3OnTpF5yQyCLuSpqxP7K2iPI2jdTgYTnMmPlioY+U2mo4mU5yaDGj2F4i/vx+BpUNtX5fjSoD7UW8ltfuhM0UzMe7AnNanSdIGqW8dpdho1YAnPBGKPvmWBwuxZAD2A6U2TUQ0TPJGhCDjsRVTdlihQQ3gPTYoJEa8nMbdQZOKFh0DTdEG2NmlErDILZBNB3WpG4iVI1K/TigjbyHDScjP654o7hdhZ+JSDdooAIVBwKpizBsDge1SzsysCAWA4yTXbW3lvblIYerdc9h7mniCSLHw5p7alcMXO2CPlyTjcewrTyIN2A2QOpqO3t47G1SCHooxkjBJ7k1Fe3Hw9uWzyeBTAopvEN1uK28Z6dcfxrL3sO4kHByPwq28wy3DSOPtcZJoS9A49s9u9BjRXIFppeBSxHpBwc0VMylwFYgHkDrROnpF5YV1yG6kdqHlgEdwQoIXPTPFZ32bttIlsciVecnvVo0I6tnjn5VXWKjz09AIz1q2kIUnAwf2WqyHRVNcjGA28ZyO2KLsHzIIwgJJoQo20ficjrXbVjHMrYyM8jPWnBVoM1K2CS+a7duAtAhS4YxHg9eOfnVzdCS4i3EgkjgAdBVPZ5ijKnlgcAd6dFE18lhpF38NdAL19s1fXBW4A6YK9qyLbg+4Z9/rV9ptx5sagjtwCeaDERQ67p72knnxD0N9oDt86zg0+5upWYyFATwBXol5H58bIQOexHWslqN6uiM0bpvLHMbrU7JRHa+G5gA09ywT2Y12bT/AA7ZTCa7ui8oH2Vb+QqjuL++v23TTOqdlU4qSDS5fKNyYGMYGWZu9KNtLb+kel2522GmlyOjyDA/fXLfXb7WruGxEUCxStgovU/eaoJZQ4wYIyPqRU2lXVnYTCR9P8wj3lPFR9C3yanVPDVvp6F7nTgM/ZKz5z+FedTRtHO4MZTk+k9hXodn4t0lpFF1YeSgH2ixYCirq+8L6rCYWeJCxADrHhh99CLa7C0n0eYZPsKVel/0V8Mf+Y3H4ClTWhaZBc3SNcoZFGADnAwDQF3N56MI4wFHQjvR/wADfSZJs5CSOPQRUiaJetH6rSRflVUWWysq7JGjUNJgDrzRsU8O4eY6kfM06bQtTCgQwtt/zCgn0XVEJBgckexpqsXlBN4I7hQts6liemeTWl0TTTpdqWl2/ESDMh67R2Wqfwzo8sMvx94mCDiFW55/Wx/CtHKxdsZ4FPFUBuzjHdlmwPrWY1u4ae4Cq2E6Y9qudWuPh7bGcsf4VmwWkSSRjjdwtEhxI9n2Qdw6fSuPblnzj7RzyOhFSK3KJuAJ4P30ZZl2RUkTnBZT8x2pJMvxRASiw5KkcjO0jj6UBtdnOAevery+2PEWXjsfagI48qcDI9+tVUaW30KxVxJwRge5qyCYTBCj5qetDWkY3NuU7R0IzRYjz6lzjHPGCaePRVIaGHljazZ6EEVDGBvJZs4P2fepVCbzIN2SO5/lUeQHbOSOwzTARoLTdcweXbqFXbhm44rPXq/D3mQThm9Rz+6rXTLogLHztbjA4qLUrLzJemduSOO/QUyYu27QMVLnhsqOeO5pWNwYrggLxuwDmoomdSYQVLJxnpnnrXCfIl8wjJ6jHSnM9GjZ8jcBj3GarNW0u2u7R45FPJ3Kw5KN71ZWux7GIknc3BB96awAJR+nQ0lEuzBWOnyJqDQ3C4MRBI9x7/StD4o1KJrOGytgAu31YqbWdMaSI3FkcXUY9P7a91NZJJ/NZjJkODgg9R8qWXCCuQZ4QTwBTfJbqelH20DXd1HBH9pzjntWxg8JWMcYN3M7468hRSq2DaeX3MvlkhlyM9KsbO1hv4hHFDeZLAkomcffW4uX8K6Y2FgimmHQInmNn60JP4juZAV0+xS3j6B5v9qZy4AofZRf0ZT9TUPwWlVn+UdY/wAfH/oClS2xtsSwk8RaoY98V5CWYZXNuAD++gjr3ihl3GeIA/8ApioYrVYC7qdyE5CH+FS2kkFzMsasTnO4D+zQ3DUL8u+I5UJaZcA9VUCrLw3qesX180d0oMSrlj0FOt7RFHlICcnir22hjs4AigFjyTjvTQbYJcE1w4PCgcUMcIrO3QDJp+4ZyTQOp3I2eUnT+0RVghT6lcedISc7ejY7CgmU7FjYYxyGHtXHRt0hGRkd+4psLbRIpGeRyT2oMeKHMvmTrImTs7g9cVeC3MjIUO0yLvQn3HUVUQxHDbOT8ux7fdVvbSqYhDcA4B9JzjFVt8mzHH22CajhjjylRx12ig4WVxx79hRV45eY7mZmXjJ71GqlgAAOnJNKGie03knCDHuacZXiZskE4zwuePnTYlYPw689Of51w+aJHAI6cngj8e9PHoqkNTbKC2wxtnklQN33CoThc79zfIcYoxMtCy9gcnJ5NCSFSOjD6jFEKRa6EvmOdqMWX7IHf7+wq31FFitizspk25OOn3fKs/psoilLbuParhmFypyzkEZYk8Aew/3qJkcebMxCpivHaQFgxwT9amkALbicr170tVcJ5QAPmyNwo4wP/wCV1XVZEXGWYe/WnTspnHaySyu2Zz2AwBnvV3KCUVipHH41nbQEzMxGFAwDn99XFjdb08px9GzRZU+CVvM2YRiGHSsprulHzW1CFgD/AM5AMZ+da04zlTTHgV+QoOeoPelatEMPbX0FhfpJAd6lc7vapvPv9fuWnubh1tVO1IkOBj3NQa5oYsXcxhlgdt0Z9vdTTtKvkhiEXAxVcnXAUHw20FqSEjAx3xkmh570s2EQgdNxNK7uN65U9PYVS3NzIsmeSpPYZoJElIt/Ob+9/dSqp+Lb9R/+00qaiuz1eTQLJxwsnH7VAweGbCzlMkCy7z7vWC/LfikcLezD6DrROm614il1K2jubyQRGRQ+R2zzRSRZu/o9Eh0uS3mzswcd2zipzZytyuPrmmjU45rpzn83nCD3HvR7XkMYChlyy/ZBp1FBqX0V01nNHEzBA5AzgHOayjyyCVxLgMc8VsUvQk+3IIqg8VWKxajHMgby7gZGBwCOtLJUBd0ymmDZxkqAeuP3VEEJJ2gZBJ+6jySwYHHAweKHtFke4AXAZOce471LLILkItI9scbs35uT0g/tVYJGk8bFWw6ryvvUEZhS2ltmXOTnGOhzxQxDkMDyQepNVPk2VtVA8zKG2sox3wKcNu7LED5imybi6KoGB15yKWzOev4UANE+w7QUbcc8tnGKY4mjVnRfMJOOuMV2JX2+ncR9KexkjiBJ3SEcArg1Yuip9kfmGRAjKVZTywzz/KmTISOuT71MJRISGVt3fmmyoqrwQPlUYYnLYx7hvGT8zV7a+fJGERVA7J3x86zysy/ZQM3sTjFXOlwXF1DIJ5PKgJGVHAJ7D3NSI0+it1f1TvJuBKjbuHc/KgrZWa83yAAkYAHYd/5CtBqNqgjSJIg5B3NuH2fmfn8qqLqJ4JSUXlUwTTJ0xZw3Rtdkko2RkqBgD99NspD5qq3GRyeuKaxXysN9odc0rJdiFtuDjJpjK1ZpLKCS9hLwoqwxjDSE9TTXhZSQMnHyq93rb+HLWFl2tsBYYxgmgMEoGAyOhqPgEI7rKyfTlurdopIwUb34++vO9Z0S/wBMuiBG7Rk+h15zXp1w237JB9gTWf8AFupT2mhi4s3aOVZQrKDzg0tWNKO0xVvJcDCzqUHT1cZrW+EtPtPXLPGkk7N6SwztHyrB6hrl9fhFuZWYIcjJ6VeeHdYczxxxghVX1EnkGhta5K1KLfB6V8ND+on4ClWY/Lo/WNKpQ9jzApw6qvz+VdSCMyeYQASe4qaSCa1CrMuzdnGT1piOCME5561TTTHTD2mXaAmDnjpUM05WT09zgkdhTZU2zgDpntTgm7k8Z7GpPJR08Wn3JMdDcfnBvz8iKuL1PjdHlUYMlv8AnAO/zFUJhw2eatNMk7EnDelgfapjy3wxdXpdvviUaHKvuIyBlRUMLLFNbzoSVb0vjsaluEMF5PbOCNhwD7ilp8IMcqMwLbslfb51Y3wZMcfdTDL+BlZZo1+zw2O496EOAucsMjkEZzVnaSGWIDgsg2sp/tVXTrydgIxnj2quzS18gqks/pbp7inIxTOcfdzXMj2Yn8KeIh0wCPYUUhGyeCRSjY4HtTBNBu8vYUK8sTnH7q7bxRhslefrgUpIo1VkWHerNkqORz94qxFMjuCGO0xlTzhQf41FK4RvVtBPTjrXZY+AsJTg9GB4prIe20A9MUaDEjySORx3qz01hbyJIi4zxvdulVyr6ueDjpR1hgHe4XanXJ6UvyW1aLRirbmUMyjlmIxk9gKpLuOZpsKw+wWYH3PvVzPe+hYowFiZcswHJ+Qoe+RbaykkcYkZent8qYWLVUUa52pnklsDjJq10y2aaWKMYy8g4JqoME8eOSoPJI6itPoKC2jluVYmOJNoyOpx1zTNmaMGnTOa5qDvdGIEiOP0gZ60y11QrgAg8eqq67yzluSxOSSepqKFSrZwScZNZp5rkdPHo4xh/stGuVJJ4HyrJeOL7bZxwKp/ONkkfKtAwBX9/FZDxzIVW0A/a61ZilbMmsx7ItmRc5PNG6XI0LSSKSCFxQFFQHEePc5NXy6OXj/Ky1+MPz/ClQG5qVVUX2bXxPcypc2Y3OBktyetSxTGYjyiTjBOOgrO3Oqy6xc20urOLeCJ8GSNM4U9eO9XsOoWb2vw+lu7xGQAyNwzY9xTbLYu40MqnzCT1p0QOSD26cV2YfnTnmnhMjJPGMY6fvrBkl7qPU4IfppjigaIMfT9a5bnypBuBxmiZFHljIB6VFcR4cNjiqlPbKzRPFvg4gmt25adJY0JLLkEDv8AWuW8ZAEjrhyNrcVbRr59kY1GSgxQUZOw+YQQDzWtSOO8VOwZ4iN7o+GPcHBFAzySEZd959yBVhdyxqwVgw/bXt9RVZd8M3qHy2cZoiuhiEgc7iSe3QVzcw9Sgk55wccVwNhQDknHJpwcB+Wx+yRTIpkSx7Cp3Dep6+n/AHqMxoFcBgvOQMdR7DFTxzMFOzcQepAqGTzJvSJNoB5YED+VWropZ2FfKBEeVVzzlc4p8gz0xx3x1oUBA20QlHbuWHq/CnyOsaghhxx1zUDER7fX3qe3XqpA+maFZwQSDkHvmiIZNrZwc0pfFWX2nQIrK8hLN2BPA+Zpmop8QQOPLjbOfc0Lal5JFKgkjgfKrExu/LEADoPepYKplBqZaJkWIjcMZz0yavJ8WelQ244ZgHkz86gs9Pa41lJZP0Kcjnqfeu6pMt1cvtzszhfniq8k9qL9PhU5q/n/AIiqv5QkYxwzcDFFQoPhwxzuKgmmyWQmaF3z6R0ohh6APngfSse9beOzprDLyNvr4IGUAcCsl4ysLi6+GNrbyzMu7PloWwPurYP0qj8RXV9aQwvYTSRsWIPlsRn8K04JcnP9RgnBowh0fU166ddj/wCS3+1EQ6ZfIPXY3IPQAwt/tVqdU18A4uLnHU4c9fxpHW/Ee7Hxd2cjvIx/nWnc2cNQUQH8n3v+Buf9E/7UqP8Ayv4i/wAXdf8Ae3+9Kl5G4ALiL/4J0/VJ/A80L4enaHWLYr9lpACvvzRd8xXIU4DYyc9cUFog265aAdpx/GrI9Mrf5RPWZjulJ9zREa5UZGcc9KHPMjfWi4h6R8q5WV+49pgX6aCACQFHemSje7r2AzU8a554B78VyGPdNM4A2MqhWz1qvsdyphGloEcbshSCT91VepwSWtzviiDQSHJbPSjyJMOIW5x07Gri0tY7+xCLjf8Aqv1xWnG7VIwZ4qLbfTMKJlJKnOMdD2oKWFHkYx4yfcdK0OraLJaytuiZd3Qdc/yqts7FxMRKwVVHq5wTVyTZgm4r+yqWORm6leeeBTvh2zkMSR++jJYLkFgkDOpPGDyR71JbIscuLiPapHAwetWKLM0skUCmEqm44PyNDXBjRNsoUM32SpIq2l3liBbvEh6ZIOaHh/OziNlK4H23GBTq+hXTW4EwF2AA4XvXHj+IYoWuEx3A2g/firSSy3DcJVPPGKikgmjX1xqc+3NR2SMosrhbqCDgtgYyTUsTIIz61GD3ogxcfZKkdMClbQne5MeQR+r1pbNCi/gN0+aNQAvJPZRzVp5gEbE8PjjviqqGOZOVjK46ir3SNOYxiS8jAXOdrHINDckrH2Numcfdbae8r7Q8g2oB2qkUZkHYHoKuNZmEjbVAwOg9qqhEzXEb4O0KeR7msObJfB2NNh2ckrACDDkgEYyOorkihfTg4A4JqWNcRhWA4PboKbNnGTx8qzp8GtxtgUh461S+IpVitI3cjAfvVzNgVnfFzINNQSdDIMVt07tnI9SjUGVyajbbHBkUZFQjULcMArg4GKp1Npg5649zXAbbjK8nvuNbVBI865Fz8dH+sKVUuIPf/wC6lR2gssL9Q0anAODQFm3laxbSJ/eqefrVnMoaJvpVbbKX1O0XOT5qjn61Ik+Uesx+ps0ZD0xQcXDkexo2HrzXIyv3HtcK/TDoFyRREUIO4HAHpxkdcVBanJGQPuq1hGFyOOKaCszZpuLBoISblwQBt44oS5M8VrNcQB0aCUjK/wBocVdW0ZeAbvS+OcdqB1OV7e3uREikuvPHOTxmrUttMzyl5LiH6Hq76pbL8VaM46CULx99M1S3Am8u3W3UuOFmbGfpx/OqnwI6fCzsJGJRsNzxQ+s297qmrzSQouy22qFLHkdc1a5p9mfHiqVLqguPTGZypvHVhztEfB+lKPT1UET3HmsT0K8in3WqfCaUktxIvpX7I6n5D2rPHXJdQciygkyWyGAP8RQ3Sa4H8WNS9y5NCtrZsoja2dl7sp/jUVxY6dHnbb+ZxjG85qqRNUjdppHDengBufp9fnSaTU3bCsqoB/zBk0vmr5LlpItXRYw2Vg6ZW3K4PKluRUjQWvdD/wB1VTSXaZ27cd8NzU6TuIwJOTjmg87+yyOjj8xJ2hsg4DQFj+sTnFd8myB3rACRyMN1ofzM+1c3Z6cUrzSLFpca+A4SQoQyxqjfTNRzXhYY3E/U0Ec54NMOelVSytl8MEEcuDv6cljzXHDLMgCjy8HkdjT1TLA44Bp7Lwc469v51Td8l3XCIX4U4Ge+AaimOfeppBj7qGkY+9VtlkQW4wKynjZv/DogP7z+Vam6OBWT8bnFjAP/AFP5V0NJzJHG9W4wyMbzS5rmaWa6p5KzvPvSrmaVQlmheRAAQ/B7HrQ+ixtNr9oMf84Hmtba6qkbFxGjsRgFlBx91H2utmS4jiEEI3cZ2DIqnlGyEVa5LRDmYn50bEcGgIj+cye5o6PmuRl/I9lh/bLG3OMZqyhbCc9Md6qYWwRzR8b+kfWngzNmjZZQMFXAxj6daju3RZAWTeDxjuT2oWOchfmKhuLrE6ux9K5/hVjnwZo4nuKvw/czafo97MhRpDL5cUajhW+dW7tdC3jDzbptuZGXCgnpis1pE4+CWBgzETtKVzjA7VYNe7JIzIwAfgA9T86rc+aNEMNrcOaytbm5Y3KGQI32SfTU1xOU2xwRgR4x6eMfdQnxSkkJkAnr7/OomulLFQeaVt9F0cavcGtKzMDggD3qJ5OaHkuAq9agNyvvS2y1RSCnaoiwJzQ7XAPemmYe9SmNuQVup26gxMPepBID3oUyWgmu574qESZqZWBoNMPA8cKOx60mb0tj8aa7AkDuBTcnac0GRI432T9aEl6iimPpxQchy1I0WRB51zisd44JMMIHZ/5Vs5elUOpnTw//AIlatcRk8Ksm3B966Ol45OF6q3KDR53g+1crdRr4ULt5mk3G0jjFweKTx+ETyul3Y6dbg1v8qPN+CX2YWlW58rwl/wCWXf8A9SaVTyIngkMto2EZIACn2HSiLFc30S/tVDaT/mxlhz2qfT5c6hGARktTNcWWQfuSNPF1Hyqwi96r4eTR8ZwK4uVe49pp/wBsJjbkUYrkDr9KAjPNT7/40Isk42SCVvVnrQV5cBEJkbaDkZ9qdNKE3knHesL4w1pxbmBSQZeF99vc08IObpFWXLHBBzZHe+Ko7Myw2JaRtxyx4H3VVf0pvCysUTI+Z6fjVAenFcJ9q6EcEEeenr8z6dI08HjG4ibaYF8sdADzUL+LLvzWdY1GTxz0rOjk0m603hh9Ff8AnZ6vcX7+LtQJHEe32xTB4svt2SsZHtzVCabR8GP6EfqGp/maP+ll2M5jSm/0rvM/ZTHtWfNKp4Mf0R+oan+Rf/0qvd+dq7fapIPFl4r5kAI9hWcpZqeDH9EXqGoT/I3th4rimdUdSpY8A1pLO9Sf9GwPyzzXkAOKufDWoyW94ELtg8rz0NUz0yq0bsHqk3JRmeqLKCKfu4+6qi1uxKFbP2v40eHyKwThTO/iyqaskduPrQch5qdmGKElbBpHEsUjkh9NZ/U4lnkCtzg9qvGOVqlvfROxPQGtun6OJ6m+AaLT4CWUjGK5PpkMZB7HOfrREcoA+1gH3rs91CoCkBjV9M41gX5Pi/a/ClRfxdv7L+FKpTBZRWFwoiweo+dWOiyhtSi9+azEE20Y4zVz4YkaTWogM4wf4Vpb4K8f5o38B5osNgUFAetThssBXHyrk9np37UHwnjJpxf596gV8ACmNJ6STikSLHL5Ib2YgSBiAO1eZ+IpWur9nJ9A9Kg9q3GoXmEfcw2jJrzy6n82Vi/OTmuhp8dcnn/Us+5KIKVKnBppqVz0HGKjPArScjcjgrjda6Dx/Guuct2FElqiOud6ecZ7U0URGI1ynyHIBAA+lMzUA6FSpUhUAKuqWVwUJDZ4xS7VLBhCHPXtUD2bvw67tCiykbh0Oc5rQh+AKwnh69JufKP2j0NbJZA3II6VizQ5PRaHPcUFbsihpzg04PkdahuTxms23g6Pk5GlsgihTHDJdsLkqEI4zUwNVOvyGG3WReOQK04FRyvUHuiXHkWBkC5OzHJHFOvNN0oxrJFcsXycgJkAdqxcepuBkM3WuHU5N3LtWk4tmw/JWk/4uT/T/wDzSrIflR/7w0qNEszyNzWi8HbfyxGechTgVm81ovAo366ue0bGnkuBMD96Rv0OFqWLkgmoZGCg4p4bb93WubkjyeuwzqNBO/rQ1xKdhUHJxTGnUMqk8t0oHUZmigZweW4x70McLYM+ZRgzPeKLg+Wkak4bris2wA5q28Q3SiFYWJMxcPn2FUBlJ47V0IwpHls2ZTm2FMnp6jIqFl68imeccYzTfMNMkypyRMiZIrjoAxGehqISEY7Vwvk5o0wbkPYU3HNN3UgaNAtE0iBUB3DkdM1GRSLnbim5qJEbR0iuim5pA981AWSKven8VHupbuKA1hVrKYrhGBI5969Bt5PSh+WMCvNo5djqx52nOK2Xh7UhdRujqfcGq8kbRu0eba6NAGwK5Id0dRM3o+6lG2QVNZlA6rzWrI436/KqnxT/AMPB9nFWUbbZGQ4HtVZ4oJOlk46OKtxxoxarJcWZUEgYpNnI5qEPXWkyRzV1HMskyfalUXmH3FKjQLQPWm8ArnV5Gx0hNZoHHYGrjwzqkemXzSSoSrrt9PamYuJ7ZpnornkE9uQKjeXrVYNctZIyzyESdABjFMl1WxjAxcrz7mss8d9Hfx6iuyzMgJGevaqHxPdObZnhIAiIwe4NSS6taJEXW4Ejkf2V6Vn9XYy24KzAbmy6E9TT48e0x6zU740imnmknkMkzl3PUmo6mSBnOA0Y+rYqT4KTaDviwc4O/wBqvtHJ2sFpUb+TpwpJMYwu4gtyKH8l8ZwPxqWg7WRV2nMCp5ApBGPYUbBTG1yiEt5G6BfxqWPTrlzhUU/9VLuSDsl9AdcrQ6X4S1PU43e3FuAhwQ8uDXZ/COow3sdozWhlcEgLN7e/FDyR+w+Of0Z4Uq0p8Eax+pb/AOsKguvCmqWsYeRIWBOAFlBNTyQ+w+Of0UOaWav7Twnq13EJIbePbyMmYDmpf6FayDgwwf660Hkgvknjn9GbzVr4euvIvFTcfWcfKnv4b1Bb2Oz2QmZ1LACZSMD50bF4O8QROkqWAJVuD5q/70XOP2GMZxldGqB3RA9qgDhGyT9aB+IvbCRbfVUEDY3Y3AjH1FC3F/CZTiVX9tpquk+Ub45eKZaXDgSqw5Bqv8RsTpUgI7g/vqCfU44WQOwOem05xUGq3y3FoYESQyy4Crjk80yRVlnaozWa5mjfyVfg82Vz/pmmnTL4Nt+Cuc+3lGn3IxUwTNKpvg7n/Dy/9hpUbQOSCuilSogR09aVKlQGZaQf1Fv8hp9t9qH/AKqVKkLWMP8AXY/vol/6xY/5j/KlSqAI7/qf+qgP7FKlQQ4O326lWlSpmVx7YZaf2fr/ADqwg/SP91KlVE+y+JNefoovvoaD7J/9ylSorokuw4foX+goTTv07f8A73pUqCIzq/1iX/Oadcfo3/y0qVR9kXQDYf1m3+hr0Sx/qcVKlS5BsfZn/Hn6FPurDR/aFKlV2L8SrJ+YVb/p4f8ANVov/GbP/wB0fzpUqkuyGyTv9TQWu/8ADm/ytSpVRHstl0ecUqVKthiP/9k="/>
          <p:cNvSpPr>
            <a:spLocks noChangeAspect="1" noChangeArrowheads="1"/>
          </p:cNvSpPr>
          <p:nvPr/>
        </p:nvSpPr>
        <p:spPr bwMode="auto">
          <a:xfrm>
            <a:off x="63500" y="-706438"/>
            <a:ext cx="1447800" cy="1447801"/>
          </a:xfrm>
          <a:prstGeom prst="rect">
            <a:avLst/>
          </a:prstGeom>
          <a:noFill/>
          <a:ln w="9525">
            <a:noFill/>
            <a:miter lim="800000"/>
            <a:headEnd/>
            <a:tailEnd/>
          </a:ln>
        </p:spPr>
        <p:txBody>
          <a:bodyPr/>
          <a:lstStyle/>
          <a:p>
            <a:endParaRPr lang="tr-TR"/>
          </a:p>
        </p:txBody>
      </p:sp>
      <p:sp>
        <p:nvSpPr>
          <p:cNvPr id="13341" name="AutoShape 5" descr="data:image/jpg;base64,/9j/4AAQSkZJRgABAQAAAQABAAD/2wBDAAkGBwgHBgkIBwgKCgkLDRYPDQwMDRsUFRAWIB0iIiAdHx8kKDQsJCYxJx8fLT0tMTU3Ojo6Iys/RD84QzQ5Ojf/2wBDAQoKCg0MDRoPDxo3JR8lNzc3Nzc3Nzc3Nzc3Nzc3Nzc3Nzc3Nzc3Nzc3Nzc3Nzc3Nzc3Nzc3Nzc3Nzc3Nzc3Nzf/wAARCADhAOEDASIAAhEBAxEB/8QAGwAAAQUBAQAAAAAAAAAAAAAABAACAwUGAQf/xABHEAACAQMDAgQDAwgIBAQHAAABAgMABBEFEiExQQYTIlEUYXEygZEVIzNSYqGxwRY0QlNUcpPRNUOCkiVVY3Mkg5Si4fDx/8QAGgEAAgMBAQAAAAAAAAAAAAAAAQIAAwQFBv/EACkRAAICAQQBBAEEAwAAAAAAAAABAhEDBBIhMRMFIkFRMiMzUmEUcbH/2gAMAwEAAhEDEQA/APIIrOSXbmQc45ParVvDNyqK8VzEwLAc+nr3rsGmXaRh5QsS46yMBV5cmBrAGa4WNOPVjINUuXJoUeACTwWzIrNqNnjPJEwNQr4RjEq7NTtif1Q4Nc+E08W0snxU0sKnc5SPhaGtYtLkZpIEvJAnJZeMUbYtI12hWS6TazRtKjrJx16GlaaUbVWmhv4S6qThsGqt7uOytUmlgu2jboGYc0XavpV3H5k9q6k9PXQpsfgxLGGWdyrtHJuPzGanilvHkjgCmfccKAOtamXQ9GuUfyA0Lnv2qw0Hw9Dpr/Eu7SNt9Ge3zp7E2hGnWP5NsI7c4MrDc+OgNUnii8EYW3j65y1ae4ZIommk7fxrAarK0txJISGye/tQZYifTG/OorHnOa011CqQDa4YHpWX04YdXKjg/uq2ubr82ERiBS7y5Y+LHpBu6nr7Uz4cB+T+NQwyOTwxNTsCxA3YPvTRkRxoItkCv9rGKLvV8yFTGMmq3ypN4O7irSCNvJbLA+3NNuBtBEBTjuauNFul+IUOwxjDbqqJgQ5UgjjinRP5ci+X2HJqVaKnwy78RaU0Q+Jg6NySKzhvreEb7gl5R/ZNbHS5Y7y1aGUhhjKg56+3Wsr4q0FjGZrZcsvJHypaAVV54il24iKRL22jmqr8piV90sjsfcmirTSIJUBml6+3aixpejRDZJK2T15paBTKyPVDHxBlj3Y9Kuorp7nTJiTukCHp3rtvY6FbgMAze2eartS8RG0kMGn2qAno3y+lQj47M6kbxK3mIy/UVECMk0dLe3l/KRexnb2ATFR3OnTpF5yQyCLuSpqxP7K2iPI2jdTgYTnMmPlioY+U2mo4mU5yaDGj2F4i/vx+BpUNtX5fjSoD7UW8ltfuhM0UzMe7AnNanSdIGqW8dpdho1YAnPBGKPvmWBwuxZAD2A6U2TUQ0TPJGhCDjsRVTdlihQQ3gPTYoJEa8nMbdQZOKFh0DTdEG2NmlErDILZBNB3WpG4iVI1K/TigjbyHDScjP654o7hdhZ+JSDdooAIVBwKpizBsDge1SzsysCAWA4yTXbW3lvblIYerdc9h7mniCSLHw5p7alcMXO2CPlyTjcewrTyIN2A2QOpqO3t47G1SCHooxkjBJ7k1Fe3Hw9uWzyeBTAopvEN1uK28Z6dcfxrL3sO4kHByPwq28wy3DSOPtcZJoS9A49s9u9BjRXIFppeBSxHpBwc0VMylwFYgHkDrROnpF5YV1yG6kdqHlgEdwQoIXPTPFZ32bttIlsciVecnvVo0I6tnjn5VXWKjz09AIz1q2kIUnAwf2WqyHRVNcjGA28ZyO2KLsHzIIwgJJoQo20ficjrXbVjHMrYyM8jPWnBVoM1K2CS+a7duAtAhS4YxHg9eOfnVzdCS4i3EgkjgAdBVPZ5ijKnlgcAd6dFE18lhpF38NdAL19s1fXBW4A6YK9qyLbg+4Z9/rV9ptx5sagjtwCeaDERQ67p72knnxD0N9oDt86zg0+5upWYyFATwBXol5H58bIQOexHWslqN6uiM0bpvLHMbrU7JRHa+G5gA09ywT2Y12bT/AA7ZTCa7ui8oH2Vb+QqjuL++v23TTOqdlU4qSDS5fKNyYGMYGWZu9KNtLb+kel2522GmlyOjyDA/fXLfXb7WruGxEUCxStgovU/eaoJZQ4wYIyPqRU2lXVnYTCR9P8wj3lPFR9C3yanVPDVvp6F7nTgM/ZKz5z+FedTRtHO4MZTk+k9hXodn4t0lpFF1YeSgH2ixYCirq+8L6rCYWeJCxADrHhh99CLa7C0n0eYZPsKVel/0V8Mf+Y3H4ClTWhaZBc3SNcoZFGADnAwDQF3N56MI4wFHQjvR/wADfSZJs5CSOPQRUiaJetH6rSRflVUWWysq7JGjUNJgDrzRsU8O4eY6kfM06bQtTCgQwtt/zCgn0XVEJBgckexpqsXlBN4I7hQts6liemeTWl0TTTpdqWl2/ESDMh67R2Wqfwzo8sMvx94mCDiFW55/Wx/CtHKxdsZ4FPFUBuzjHdlmwPrWY1u4ae4Cq2E6Y9qudWuPh7bGcsf4VmwWkSSRjjdwtEhxI9n2Qdw6fSuPblnzj7RzyOhFSK3KJuAJ4P30ZZl2RUkTnBZT8x2pJMvxRASiw5KkcjO0jj6UBtdnOAevery+2PEWXjsfagI48qcDI9+tVUaW30KxVxJwRge5qyCYTBCj5qetDWkY3NuU7R0IzRYjz6lzjHPGCaePRVIaGHljazZ6EEVDGBvJZs4P2fepVCbzIN2SO5/lUeQHbOSOwzTARoLTdcweXbqFXbhm44rPXq/D3mQThm9Rz+6rXTLogLHztbjA4qLUrLzJemduSOO/QUyYu27QMVLnhsqOeO5pWNwYrggLxuwDmoomdSYQVLJxnpnnrXCfIl8wjJ6jHSnM9GjZ8jcBj3GarNW0u2u7R45FPJ3Kw5KN71ZWux7GIknc3BB96awAJR+nQ0lEuzBWOnyJqDQ3C4MRBI9x7/StD4o1KJrOGytgAu31YqbWdMaSI3FkcXUY9P7a91NZJJ/NZjJkODgg9R8qWXCCuQZ4QTwBTfJbqelH20DXd1HBH9pzjntWxg8JWMcYN3M7468hRSq2DaeX3MvlkhlyM9KsbO1hv4hHFDeZLAkomcffW4uX8K6Y2FgimmHQInmNn60JP4juZAV0+xS3j6B5v9qZy4AofZRf0ZT9TUPwWlVn+UdY/wAfH/oClS2xtsSwk8RaoY98V5CWYZXNuAD++gjr3ihl3GeIA/8ApioYrVYC7qdyE5CH+FS2kkFzMsasTnO4D+zQ3DUL8u+I5UJaZcA9VUCrLw3qesX180d0oMSrlj0FOt7RFHlICcnir22hjs4AigFjyTjvTQbYJcE1w4PCgcUMcIrO3QDJp+4ZyTQOp3I2eUnT+0RVghT6lcedISc7ejY7CgmU7FjYYxyGHtXHRt0hGRkd+4psLbRIpGeRyT2oMeKHMvmTrImTs7g9cVeC3MjIUO0yLvQn3HUVUQxHDbOT8ux7fdVvbSqYhDcA4B9JzjFVt8mzHH22CajhjjylRx12ig4WVxx79hRV45eY7mZmXjJ71GqlgAAOnJNKGie03knCDHuacZXiZskE4zwuePnTYlYPw689Of51w+aJHAI6cngj8e9PHoqkNTbKC2wxtnklQN33CoThc79zfIcYoxMtCy9gcnJ5NCSFSOjD6jFEKRa6EvmOdqMWX7IHf7+wq31FFitizspk25OOn3fKs/psoilLbuParhmFypyzkEZYk8Aew/3qJkcebMxCpivHaQFgxwT9amkALbicr170tVcJ5QAPmyNwo4wP/wCV1XVZEXGWYe/WnTspnHaySyu2Zz2AwBnvV3KCUVipHH41nbQEzMxGFAwDn99XFjdb08px9GzRZU+CVvM2YRiGHSsprulHzW1CFgD/AM5AMZ+da04zlTTHgV+QoOeoPelatEMPbX0FhfpJAd6lc7vapvPv9fuWnubh1tVO1IkOBj3NQa5oYsXcxhlgdt0Z9vdTTtKvkhiEXAxVcnXAUHw20FqSEjAx3xkmh570s2EQgdNxNK7uN65U9PYVS3NzIsmeSpPYZoJElIt/Ob+9/dSqp+Lb9R/+00qaiuz1eTQLJxwsnH7VAweGbCzlMkCy7z7vWC/LfikcLezD6DrROm614il1K2jubyQRGRQ+R2zzRSRZu/o9Eh0uS3mzswcd2zipzZytyuPrmmjU45rpzn83nCD3HvR7XkMYChlyy/ZBp1FBqX0V01nNHEzBA5AzgHOayjyyCVxLgMc8VsUvQk+3IIqg8VWKxajHMgby7gZGBwCOtLJUBd0ymmDZxkqAeuP3VEEJJ2gZBJ+6jySwYHHAweKHtFke4AXAZOce471LLILkItI9scbs35uT0g/tVYJGk8bFWw6ryvvUEZhS2ltmXOTnGOhzxQxDkMDyQepNVPk2VtVA8zKG2sox3wKcNu7LED5imybi6KoGB15yKWzOev4UANE+w7QUbcc8tnGKY4mjVnRfMJOOuMV2JX2+ncR9KexkjiBJ3SEcArg1Yuip9kfmGRAjKVZTywzz/KmTISOuT71MJRISGVt3fmmyoqrwQPlUYYnLYx7hvGT8zV7a+fJGERVA7J3x86zysy/ZQM3sTjFXOlwXF1DIJ5PKgJGVHAJ7D3NSI0+it1f1TvJuBKjbuHc/KgrZWa83yAAkYAHYd/5CtBqNqgjSJIg5B3NuH2fmfn8qqLqJ4JSUXlUwTTJ0xZw3Rtdkko2RkqBgD99NspD5qq3GRyeuKaxXysN9odc0rJdiFtuDjJpjK1ZpLKCS9hLwoqwxjDSE9TTXhZSQMnHyq93rb+HLWFl2tsBYYxgmgMEoGAyOhqPgEI7rKyfTlurdopIwUb34++vO9Z0S/wBMuiBG7Rk+h15zXp1w237JB9gTWf8AFupT2mhi4s3aOVZQrKDzg0tWNKO0xVvJcDCzqUHT1cZrW+EtPtPXLPGkk7N6SwztHyrB6hrl9fhFuZWYIcjJ6VeeHdYczxxxghVX1EnkGhta5K1KLfB6V8ND+on4ClWY/Lo/WNKpQ9jzApw6qvz+VdSCMyeYQASe4qaSCa1CrMuzdnGT1piOCME5561TTTHTD2mXaAmDnjpUM05WT09zgkdhTZU2zgDpntTgm7k8Z7GpPJR08Wn3JMdDcfnBvz8iKuL1PjdHlUYMlv8AnAO/zFUJhw2eatNMk7EnDelgfapjy3wxdXpdvviUaHKvuIyBlRUMLLFNbzoSVb0vjsaluEMF5PbOCNhwD7ilp8IMcqMwLbslfb51Y3wZMcfdTDL+BlZZo1+zw2O496EOAucsMjkEZzVnaSGWIDgsg2sp/tVXTrydgIxnj2quzS18gqks/pbp7inIxTOcfdzXMj2Yn8KeIh0wCPYUUhGyeCRSjY4HtTBNBu8vYUK8sTnH7q7bxRhslefrgUpIo1VkWHerNkqORz94qxFMjuCGO0xlTzhQf41FK4RvVtBPTjrXZY+AsJTg9GB4prIe20A9MUaDEjySORx3qz01hbyJIi4zxvdulVyr6ueDjpR1hgHe4XanXJ6UvyW1aLRirbmUMyjlmIxk9gKpLuOZpsKw+wWYH3PvVzPe+hYowFiZcswHJ+Qoe+RbaykkcYkZent8qYWLVUUa52pnklsDjJq10y2aaWKMYy8g4JqoME8eOSoPJI6itPoKC2jluVYmOJNoyOpx1zTNmaMGnTOa5qDvdGIEiOP0gZ60y11QrgAg8eqq67yzluSxOSSepqKFSrZwScZNZp5rkdPHo4xh/stGuVJJ4HyrJeOL7bZxwKp/ONkkfKtAwBX9/FZDxzIVW0A/a61ZilbMmsx7ItmRc5PNG6XI0LSSKSCFxQFFQHEePc5NXy6OXj/Ky1+MPz/ClQG5qVVUX2bXxPcypc2Y3OBktyetSxTGYjyiTjBOOgrO3Oqy6xc20urOLeCJ8GSNM4U9eO9XsOoWb2vw+lu7xGQAyNwzY9xTbLYu40MqnzCT1p0QOSD26cV2YfnTnmnhMjJPGMY6fvrBkl7qPU4IfppjigaIMfT9a5bnypBuBxmiZFHljIB6VFcR4cNjiqlPbKzRPFvg4gmt25adJY0JLLkEDv8AWuW8ZAEjrhyNrcVbRr59kY1GSgxQUZOw+YQQDzWtSOO8VOwZ4iN7o+GPcHBFAzySEZd959yBVhdyxqwVgw/bXt9RVZd8M3qHy2cZoiuhiEgc7iSe3QVzcw9Sgk55wccVwNhQDknHJpwcB+Wx+yRTIpkSx7Cp3Dep6+n/AHqMxoFcBgvOQMdR7DFTxzMFOzcQepAqGTzJvSJNoB5YED+VWropZ2FfKBEeVVzzlc4p8gz0xx3x1oUBA20QlHbuWHq/CnyOsaghhxx1zUDER7fX3qe3XqpA+maFZwQSDkHvmiIZNrZwc0pfFWX2nQIrK8hLN2BPA+Zpmop8QQOPLjbOfc0Lal5JFKgkjgfKrExu/LEADoPepYKplBqZaJkWIjcMZz0yavJ8WelQ244ZgHkz86gs9Pa41lJZP0Kcjnqfeu6pMt1cvtzszhfniq8k9qL9PhU5q/n/AIiqv5QkYxwzcDFFQoPhwxzuKgmmyWQmaF3z6R0ohh6APngfSse9beOzprDLyNvr4IGUAcCsl4ysLi6+GNrbyzMu7PloWwPurYP0qj8RXV9aQwvYTSRsWIPlsRn8K04JcnP9RgnBowh0fU166ddj/wCS3+1EQ6ZfIPXY3IPQAwt/tVqdU18A4uLnHU4c9fxpHW/Ee7Hxd2cjvIx/nWnc2cNQUQH8n3v+Buf9E/7UqP8Ayv4i/wAXdf8Ae3+9Kl5G4ALiL/4J0/VJ/A80L4enaHWLYr9lpACvvzRd8xXIU4DYyc9cUFog265aAdpx/GrI9Mrf5RPWZjulJ9zREa5UZGcc9KHPMjfWi4h6R8q5WV+49pgX6aCACQFHemSje7r2AzU8a554B78VyGPdNM4A2MqhWz1qvsdyphGloEcbshSCT91VepwSWtzviiDQSHJbPSjyJMOIW5x07Gri0tY7+xCLjf8Aqv1xWnG7VIwZ4qLbfTMKJlJKnOMdD2oKWFHkYx4yfcdK0OraLJaytuiZd3Qdc/yqts7FxMRKwVVHq5wTVyTZgm4r+yqWORm6leeeBTvh2zkMSR++jJYLkFgkDOpPGDyR71JbIscuLiPapHAwetWKLM0skUCmEqm44PyNDXBjRNsoUM32SpIq2l3liBbvEh6ZIOaHh/OziNlK4H23GBTq+hXTW4EwF2AA4XvXHj+IYoWuEx3A2g/firSSy3DcJVPPGKikgmjX1xqc+3NR2SMosrhbqCDgtgYyTUsTIIz61GD3ogxcfZKkdMClbQne5MeQR+r1pbNCi/gN0+aNQAvJPZRzVp5gEbE8PjjviqqGOZOVjK46ir3SNOYxiS8jAXOdrHINDckrH2Numcfdbae8r7Q8g2oB2qkUZkHYHoKuNZmEjbVAwOg9qqhEzXEb4O0KeR7msObJfB2NNh2ckrACDDkgEYyOorkihfTg4A4JqWNcRhWA4PboKbNnGTx8qzp8GtxtgUh461S+IpVitI3cjAfvVzNgVnfFzINNQSdDIMVt07tnI9SjUGVyajbbHBkUZFQjULcMArg4GKp1Npg5649zXAbbjK8nvuNbVBI865Fz8dH+sKVUuIPf/wC6lR2gssL9Q0anAODQFm3laxbSJ/eqefrVnMoaJvpVbbKX1O0XOT5qjn61Ik+Uesx+ps0ZD0xQcXDkexo2HrzXIyv3HtcK/TDoFyRREUIO4HAHpxkdcVBanJGQPuq1hGFyOOKaCszZpuLBoISblwQBt44oS5M8VrNcQB0aCUjK/wBocVdW0ZeAbvS+OcdqB1OV7e3uREikuvPHOTxmrUttMzyl5LiH6Hq76pbL8VaM46CULx99M1S3Am8u3W3UuOFmbGfpx/OqnwI6fCzsJGJRsNzxQ+s297qmrzSQouy22qFLHkdc1a5p9mfHiqVLqguPTGZypvHVhztEfB+lKPT1UET3HmsT0K8in3WqfCaUktxIvpX7I6n5D2rPHXJdQciygkyWyGAP8RQ3Sa4H8WNS9y5NCtrZsoja2dl7sp/jUVxY6dHnbb+ZxjG85qqRNUjdppHDengBufp9fnSaTU3bCsqoB/zBk0vmr5LlpItXRYw2Vg6ZW3K4PKluRUjQWvdD/wB1VTSXaZ27cd8NzU6TuIwJOTjmg87+yyOjj8xJ2hsg4DQFj+sTnFd8myB3rACRyMN1ofzM+1c3Z6cUrzSLFpca+A4SQoQyxqjfTNRzXhYY3E/U0Ec54NMOelVSytl8MEEcuDv6cljzXHDLMgCjy8HkdjT1TLA44Bp7Lwc469v51Td8l3XCIX4U4Ge+AaimOfeppBj7qGkY+9VtlkQW4wKynjZv/DogP7z+Vam6OBWT8bnFjAP/AFP5V0NJzJHG9W4wyMbzS5rmaWa6p5KzvPvSrmaVQlmheRAAQ/B7HrQ+ixtNr9oMf84Hmtba6qkbFxGjsRgFlBx91H2utmS4jiEEI3cZ2DIqnlGyEVa5LRDmYn50bEcGgIj+cye5o6PmuRl/I9lh/bLG3OMZqyhbCc9Md6qYWwRzR8b+kfWngzNmjZZQMFXAxj6daju3RZAWTeDxjuT2oWOchfmKhuLrE6ux9K5/hVjnwZo4nuKvw/czafo97MhRpDL5cUajhW+dW7tdC3jDzbptuZGXCgnpis1pE4+CWBgzETtKVzjA7VYNe7JIzIwAfgA9T86rc+aNEMNrcOaytbm5Y3KGQI32SfTU1xOU2xwRgR4x6eMfdQnxSkkJkAnr7/OomulLFQeaVt9F0cavcGtKzMDggD3qJ5OaHkuAq9agNyvvS2y1RSCnaoiwJzQ7XAPemmYe9SmNuQVup26gxMPepBID3oUyWgmu574qESZqZWBoNMPA8cKOx60mb0tj8aa7AkDuBTcnac0GRI432T9aEl6iimPpxQchy1I0WRB51zisd44JMMIHZ/5Vs5elUOpnTw//AIlatcRk8Ksm3B966Ol45OF6q3KDR53g+1crdRr4ULt5mk3G0jjFweKTx+ETyul3Y6dbg1v8qPN+CX2YWlW58rwl/wCWXf8A9SaVTyIngkMto2EZIACn2HSiLFc30S/tVDaT/mxlhz2qfT5c6hGARktTNcWWQfuSNPF1Hyqwi96r4eTR8ZwK4uVe49pp/wBsJjbkUYrkDr9KAjPNT7/40Isk42SCVvVnrQV5cBEJkbaDkZ9qdNKE3knHesL4w1pxbmBSQZeF99vc08IObpFWXLHBBzZHe+Ko7Myw2JaRtxyx4H3VVf0pvCysUTI+Z6fjVAenFcJ9q6EcEEeenr8z6dI08HjG4ibaYF8sdADzUL+LLvzWdY1GTxz0rOjk0m603hh9Ff8AnZ6vcX7+LtQJHEe32xTB4svt2SsZHtzVCabR8GP6EfqGp/maP+ll2M5jSm/0rvM/ZTHtWfNKp4Mf0R+oan+Rf/0qvd+dq7fapIPFl4r5kAI9hWcpZqeDH9EXqGoT/I3th4rimdUdSpY8A1pLO9Sf9GwPyzzXkAOKufDWoyW94ELtg8rz0NUz0yq0bsHqk3JRmeqLKCKfu4+6qi1uxKFbP2v40eHyKwThTO/iyqaskduPrQch5qdmGKElbBpHEsUjkh9NZ/U4lnkCtzg9qvGOVqlvfROxPQGtun6OJ6m+AaLT4CWUjGK5PpkMZB7HOfrREcoA+1gH3rs91CoCkBjV9M41gX5Pi/a/ClRfxdv7L+FKpTBZRWFwoiweo+dWOiyhtSi9+azEE20Y4zVz4YkaTWogM4wf4Vpb4K8f5o38B5osNgUFAetThssBXHyrk9np37UHwnjJpxf596gV8ACmNJ6STikSLHL5Ib2YgSBiAO1eZ+IpWur9nJ9A9Kg9q3GoXmEfcw2jJrzy6n82Vi/OTmuhp8dcnn/Us+5KIKVKnBppqVz0HGKjPArScjcjgrjda6Dx/Guuct2FElqiOud6ecZ7U0URGI1ynyHIBAA+lMzUA6FSpUhUAKuqWVwUJDZ4xS7VLBhCHPXtUD2bvw67tCiykbh0Oc5rQh+AKwnh69JufKP2j0NbJZA3II6VizQ5PRaHPcUFbsihpzg04PkdahuTxms23g6Pk5GlsgihTHDJdsLkqEI4zUwNVOvyGG3WReOQK04FRyvUHuiXHkWBkC5OzHJHFOvNN0oxrJFcsXycgJkAdqxcepuBkM3WuHU5N3LtWk4tmw/JWk/4uT/T/wDzSrIflR/7w0qNEszyNzWi8HbfyxGechTgVm81ovAo366ue0bGnkuBMD96Rv0OFqWLkgmoZGCg4p4bb93WubkjyeuwzqNBO/rQ1xKdhUHJxTGnUMqk8t0oHUZmigZweW4x70McLYM+ZRgzPeKLg+Wkak4bris2wA5q28Q3SiFYWJMxcPn2FUBlJ47V0IwpHls2ZTm2FMnp6jIqFl68imeccYzTfMNMkypyRMiZIrjoAxGehqISEY7Vwvk5o0wbkPYU3HNN3UgaNAtE0iBUB3DkdM1GRSLnbim5qJEbR0iuim5pA981AWSKven8VHupbuKA1hVrKYrhGBI5969Bt5PSh+WMCvNo5djqx52nOK2Xh7UhdRujqfcGq8kbRu0eba6NAGwK5Id0dRM3o+6lG2QVNZlA6rzWrI436/KqnxT/AMPB9nFWUbbZGQ4HtVZ4oJOlk46OKtxxoxarJcWZUEgYpNnI5qEPXWkyRzV1HMskyfalUXmH3FKjQLQPWm8ArnV5Gx0hNZoHHYGrjwzqkemXzSSoSrrt9PamYuJ7ZpnornkE9uQKjeXrVYNctZIyzyESdABjFMl1WxjAxcrz7mss8d9Hfx6iuyzMgJGevaqHxPdObZnhIAiIwe4NSS6taJEXW4Ejkf2V6Vn9XYy24KzAbmy6E9TT48e0x6zU740imnmknkMkzl3PUmo6mSBnOA0Y+rYqT4KTaDviwc4O/wBqvtHJ2sFpUb+TpwpJMYwu4gtyKH8l8ZwPxqWg7WRV2nMCp5ApBGPYUbBTG1yiEt5G6BfxqWPTrlzhUU/9VLuSDsl9AdcrQ6X4S1PU43e3FuAhwQ8uDXZ/COow3sdozWhlcEgLN7e/FDyR+w+Of0Z4Uq0p8Eax+pb/AOsKguvCmqWsYeRIWBOAFlBNTyQ+w+Of0UOaWav7Twnq13EJIbePbyMmYDmpf6FayDgwwf660Hkgvknjn9GbzVr4euvIvFTcfWcfKnv4b1Bb2Oz2QmZ1LACZSMD50bF4O8QROkqWAJVuD5q/70XOP2GMZxldGqB3RA9qgDhGyT9aB+IvbCRbfVUEDY3Y3AjH1FC3F/CZTiVX9tpquk+Ub45eKZaXDgSqw5Bqv8RsTpUgI7g/vqCfU44WQOwOem05xUGq3y3FoYESQyy4Crjk80yRVlnaozWa5mjfyVfg82Vz/pmmnTL4Nt+Cuc+3lGn3IxUwTNKpvg7n/Dy/9hpUbQOSCuilSogR09aVKlQGZaQf1Fv8hp9t9qH/AKqVKkLWMP8AXY/vol/6xY/5j/KlSqAI7/qf+qgP7FKlQQ4O326lWlSpmVx7YZaf2fr/ADqwg/SP91KlVE+y+JNefoovvoaD7J/9ylSorokuw4foX+goTTv07f8A73pUqCIzq/1iX/Oadcfo3/y0qVR9kXQDYf1m3+hr0Sx/qcVKlS5BsfZn/Hn6FPurDR/aFKlV2L8SrJ+YVb/p4f8ANVov/GbP/wB0fzpUqkuyGyTv9TQWu/8ADm/ytSpVRHstl0ecUqVKthiP/9k="/>
          <p:cNvSpPr>
            <a:spLocks noChangeAspect="1" noChangeArrowheads="1"/>
          </p:cNvSpPr>
          <p:nvPr/>
        </p:nvSpPr>
        <p:spPr bwMode="auto">
          <a:xfrm>
            <a:off x="63500" y="-706438"/>
            <a:ext cx="1447800" cy="1447801"/>
          </a:xfrm>
          <a:prstGeom prst="rect">
            <a:avLst/>
          </a:prstGeom>
          <a:noFill/>
          <a:ln w="9525">
            <a:noFill/>
            <a:miter lim="800000"/>
            <a:headEnd/>
            <a:tailEnd/>
          </a:ln>
        </p:spPr>
        <p:txBody>
          <a:bodyPr/>
          <a:lstStyle/>
          <a:p>
            <a:endParaRPr lang="tr-TR"/>
          </a:p>
        </p:txBody>
      </p:sp>
      <p:pic>
        <p:nvPicPr>
          <p:cNvPr id="345095" name="Picture 7" descr="http://www.siemens.com/press/pool/de/pressebilder/2010/industry_solutions/072dpi/IIS201003184-01_072dpi.jpg"/>
          <p:cNvPicPr>
            <a:picLocks noChangeAspect="1" noChangeArrowheads="1"/>
          </p:cNvPicPr>
          <p:nvPr/>
        </p:nvPicPr>
        <p:blipFill>
          <a:blip r:embed="rId3" cstate="print"/>
          <a:srcRect/>
          <a:stretch>
            <a:fillRect/>
          </a:stretch>
        </p:blipFill>
        <p:spPr bwMode="auto">
          <a:xfrm>
            <a:off x="3419475" y="2420938"/>
            <a:ext cx="792163" cy="792162"/>
          </a:xfrm>
          <a:prstGeom prst="rect">
            <a:avLst/>
          </a:prstGeom>
          <a:noFill/>
          <a:ln w="9525">
            <a:noFill/>
            <a:miter lim="800000"/>
            <a:headEnd/>
            <a:tailEnd/>
          </a:ln>
        </p:spPr>
      </p:pic>
      <p:pic>
        <p:nvPicPr>
          <p:cNvPr id="345097" name="Picture 9" descr="http://mindofmullybizhausshoppe.files.wordpress.com/2010/03/rebar2_g.jpg"/>
          <p:cNvPicPr>
            <a:picLocks noChangeAspect="1" noChangeArrowheads="1"/>
          </p:cNvPicPr>
          <p:nvPr/>
        </p:nvPicPr>
        <p:blipFill>
          <a:blip r:embed="rId4" cstate="print"/>
          <a:srcRect/>
          <a:stretch>
            <a:fillRect/>
          </a:stretch>
        </p:blipFill>
        <p:spPr bwMode="auto">
          <a:xfrm>
            <a:off x="3419475" y="3429000"/>
            <a:ext cx="792163" cy="792163"/>
          </a:xfrm>
          <a:prstGeom prst="rect">
            <a:avLst/>
          </a:prstGeom>
          <a:noFill/>
          <a:ln w="9525">
            <a:noFill/>
            <a:miter lim="800000"/>
            <a:headEnd/>
            <a:tailEnd/>
          </a:ln>
        </p:spPr>
      </p:pic>
      <p:pic>
        <p:nvPicPr>
          <p:cNvPr id="345099" name="Picture 11" descr="NPU Demiri NPU Demir Çeşitleri Sargut İnşaat Demirciler Sitesi ">
            <a:hlinkClick r:id="rId5"/>
          </p:cNvPr>
          <p:cNvPicPr>
            <a:picLocks noChangeAspect="1" noChangeArrowheads="1"/>
          </p:cNvPicPr>
          <p:nvPr/>
        </p:nvPicPr>
        <p:blipFill>
          <a:blip r:embed="rId6" cstate="print"/>
          <a:srcRect/>
          <a:stretch>
            <a:fillRect/>
          </a:stretch>
        </p:blipFill>
        <p:spPr bwMode="auto">
          <a:xfrm>
            <a:off x="3419475" y="4437063"/>
            <a:ext cx="792163" cy="792162"/>
          </a:xfrm>
          <a:prstGeom prst="rect">
            <a:avLst/>
          </a:prstGeom>
          <a:noFill/>
          <a:ln>
            <a:solidFill>
              <a:schemeClr val="accent2">
                <a:lumMod val="60000"/>
                <a:lumOff val="40000"/>
              </a:schemeClr>
            </a:solidFill>
          </a:ln>
        </p:spPr>
      </p:pic>
      <p:pic>
        <p:nvPicPr>
          <p:cNvPr id="345101" name="Picture 13" descr="http://www.arslandemircelik.com/images/npi_profil.jpg"/>
          <p:cNvPicPr>
            <a:picLocks noChangeAspect="1" noChangeArrowheads="1"/>
          </p:cNvPicPr>
          <p:nvPr/>
        </p:nvPicPr>
        <p:blipFill>
          <a:blip r:embed="rId7" cstate="print"/>
          <a:srcRect/>
          <a:stretch>
            <a:fillRect/>
          </a:stretch>
        </p:blipFill>
        <p:spPr bwMode="auto">
          <a:xfrm>
            <a:off x="3419475" y="5445125"/>
            <a:ext cx="828675" cy="781050"/>
          </a:xfrm>
          <a:prstGeom prst="rect">
            <a:avLst/>
          </a:prstGeom>
          <a:noFill/>
          <a:ln w="9525">
            <a:noFill/>
            <a:miter lim="800000"/>
            <a:headEnd/>
            <a:tailEnd/>
          </a:ln>
        </p:spPr>
      </p:pic>
      <p:pic>
        <p:nvPicPr>
          <p:cNvPr id="345103" name="Picture 15" descr="http://trprom-image.s3.amazonaws.com/135630_w100_h100_kebent_demiri.jpg"/>
          <p:cNvPicPr>
            <a:picLocks noChangeAspect="1" noChangeArrowheads="1"/>
          </p:cNvPicPr>
          <p:nvPr/>
        </p:nvPicPr>
        <p:blipFill>
          <a:blip r:embed="rId8" cstate="print"/>
          <a:srcRect/>
          <a:stretch>
            <a:fillRect/>
          </a:stretch>
        </p:blipFill>
        <p:spPr bwMode="auto">
          <a:xfrm>
            <a:off x="7956550" y="2420938"/>
            <a:ext cx="863600" cy="792162"/>
          </a:xfrm>
          <a:prstGeom prst="rect">
            <a:avLst/>
          </a:prstGeom>
          <a:noFill/>
          <a:ln w="9525">
            <a:noFill/>
            <a:miter lim="800000"/>
            <a:headEnd/>
            <a:tailEnd/>
          </a:ln>
        </p:spPr>
      </p:pic>
      <p:pic>
        <p:nvPicPr>
          <p:cNvPr id="345105" name="Picture 17" descr="http://www.doganmetal.net/rsm/kare.jpg"/>
          <p:cNvPicPr>
            <a:picLocks noChangeAspect="1" noChangeArrowheads="1"/>
          </p:cNvPicPr>
          <p:nvPr/>
        </p:nvPicPr>
        <p:blipFill>
          <a:blip r:embed="rId9" cstate="print"/>
          <a:srcRect/>
          <a:stretch>
            <a:fillRect/>
          </a:stretch>
        </p:blipFill>
        <p:spPr bwMode="auto">
          <a:xfrm>
            <a:off x="7956550" y="3429000"/>
            <a:ext cx="863600" cy="792163"/>
          </a:xfrm>
          <a:prstGeom prst="rect">
            <a:avLst/>
          </a:prstGeom>
          <a:noFill/>
          <a:ln w="9525">
            <a:noFill/>
            <a:miter lim="800000"/>
            <a:headEnd/>
            <a:tailEnd/>
          </a:ln>
        </p:spPr>
      </p:pic>
      <p:pic>
        <p:nvPicPr>
          <p:cNvPr id="345107" name="Picture 19" descr="http://www.ekendemir.com.tr/images/urun/lama_demir.JPG"/>
          <p:cNvPicPr>
            <a:picLocks noChangeAspect="1" noChangeArrowheads="1"/>
          </p:cNvPicPr>
          <p:nvPr/>
        </p:nvPicPr>
        <p:blipFill>
          <a:blip r:embed="rId10" cstate="print"/>
          <a:srcRect/>
          <a:stretch>
            <a:fillRect/>
          </a:stretch>
        </p:blipFill>
        <p:spPr bwMode="auto">
          <a:xfrm>
            <a:off x="7956550" y="4437063"/>
            <a:ext cx="863600" cy="792162"/>
          </a:xfrm>
          <a:prstGeom prst="rect">
            <a:avLst/>
          </a:prstGeom>
          <a:noFill/>
          <a:ln>
            <a:solidFill>
              <a:schemeClr val="accent2">
                <a:lumMod val="60000"/>
                <a:lumOff val="40000"/>
              </a:schemeClr>
            </a:solidFill>
          </a:ln>
        </p:spPr>
      </p:pic>
      <p:pic>
        <p:nvPicPr>
          <p:cNvPr id="345109" name="Picture 21" descr="http://www.aslankaya.com/demircelik/Images/urunler/yuvarlak.png"/>
          <p:cNvPicPr>
            <a:picLocks noChangeAspect="1" noChangeArrowheads="1"/>
          </p:cNvPicPr>
          <p:nvPr/>
        </p:nvPicPr>
        <p:blipFill>
          <a:blip r:embed="rId11" cstate="print"/>
          <a:srcRect/>
          <a:stretch>
            <a:fillRect/>
          </a:stretch>
        </p:blipFill>
        <p:spPr bwMode="auto">
          <a:xfrm>
            <a:off x="8180388" y="5478463"/>
            <a:ext cx="495300" cy="758825"/>
          </a:xfrm>
          <a:prstGeom prst="rect">
            <a:avLst/>
          </a:prstGeom>
          <a:noFill/>
          <a:ln w="9525">
            <a:noFill/>
            <a:miter lim="800000"/>
            <a:headEnd/>
            <a:tailEnd/>
          </a:ln>
        </p:spPr>
      </p:pic>
      <p:sp>
        <p:nvSpPr>
          <p:cNvPr id="47" name="46 Dikdörtgen"/>
          <p:cNvSpPr/>
          <p:nvPr/>
        </p:nvSpPr>
        <p:spPr bwMode="auto">
          <a:xfrm>
            <a:off x="7956550" y="5445125"/>
            <a:ext cx="863600" cy="792163"/>
          </a:xfrm>
          <a:prstGeom prst="rect">
            <a:avLst/>
          </a:prstGeom>
          <a:noFill/>
          <a:ln w="12700" cap="flat" cmpd="sng" algn="ctr">
            <a:solidFill>
              <a:schemeClr val="accent2">
                <a:lumMod val="60000"/>
                <a:lumOff val="40000"/>
              </a:schemeClr>
            </a:solidFill>
            <a:prstDash val="solid"/>
            <a:round/>
            <a:headEnd type="none" w="sm" len="sm"/>
            <a:tailEnd type="triangle" w="sm" len="sm"/>
          </a:ln>
          <a:effectLst/>
        </p:spPr>
        <p:txBody>
          <a:bodyPr/>
          <a:lstStyle/>
          <a:p>
            <a:pPr algn="ctr">
              <a:defRPr/>
            </a:pPr>
            <a:endParaRPr lang="tr-TR"/>
          </a:p>
        </p:txBody>
      </p:sp>
      <p:pic>
        <p:nvPicPr>
          <p:cNvPr id="13351" name="44 Resim" descr="logo.png"/>
          <p:cNvPicPr>
            <a:picLocks noChangeAspect="1"/>
          </p:cNvPicPr>
          <p:nvPr/>
        </p:nvPicPr>
        <p:blipFill>
          <a:blip r:embed="rId12" cstate="print"/>
          <a:srcRect/>
          <a:stretch>
            <a:fillRect/>
          </a:stretch>
        </p:blipFill>
        <p:spPr bwMode="auto">
          <a:xfrm>
            <a:off x="0" y="0"/>
            <a:ext cx="1685925" cy="620713"/>
          </a:xfrm>
          <a:prstGeom prst="rect">
            <a:avLst/>
          </a:prstGeom>
          <a:noFill/>
          <a:ln w="9525">
            <a:noFill/>
            <a:miter lim="800000"/>
            <a:headEnd/>
            <a:tailEnd/>
          </a:ln>
        </p:spPr>
      </p:pic>
      <p:pic>
        <p:nvPicPr>
          <p:cNvPr id="45" name="Picture 2"/>
          <p:cNvPicPr>
            <a:picLocks noChangeAspect="1" noChangeArrowheads="1"/>
          </p:cNvPicPr>
          <p:nvPr/>
        </p:nvPicPr>
        <p:blipFill>
          <a:blip r:embed="rId13" cstate="print"/>
          <a:srcRect/>
          <a:stretch>
            <a:fillRect/>
          </a:stretch>
        </p:blipFill>
        <p:spPr bwMode="auto">
          <a:xfrm>
            <a:off x="0" y="6419850"/>
            <a:ext cx="9144000" cy="438150"/>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fade">
                                      <p:cBhvr>
                                        <p:cTn id="7" dur="2000"/>
                                        <p:tgtEl>
                                          <p:spTgt spid="1434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20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340"/>
                                        </p:tgtEl>
                                        <p:attrNameLst>
                                          <p:attrName>style.visibility</p:attrName>
                                        </p:attrNameLst>
                                      </p:cBhvr>
                                      <p:to>
                                        <p:strVal val="visible"/>
                                      </p:to>
                                    </p:set>
                                    <p:animEffect transition="in" filter="fade">
                                      <p:cBhvr>
                                        <p:cTn id="13" dur="2000"/>
                                        <p:tgtEl>
                                          <p:spTgt spid="1434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2000"/>
                                        <p:tgtEl>
                                          <p:spTgt spid="3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2000"/>
                                        <p:tgtEl>
                                          <p:spTgt spid="22"/>
                                        </p:tgtEl>
                                      </p:cBhvr>
                                    </p:animEffect>
                                  </p:childTnLst>
                                </p:cTn>
                              </p:par>
                              <p:par>
                                <p:cTn id="22" presetID="10" presetClass="entr" presetSubtype="0" fill="hold" nodeType="withEffect">
                                  <p:stCondLst>
                                    <p:cond delay="0"/>
                                  </p:stCondLst>
                                  <p:childTnLst>
                                    <p:set>
                                      <p:cBhvr>
                                        <p:cTn id="23" dur="1" fill="hold">
                                          <p:stCondLst>
                                            <p:cond delay="0"/>
                                          </p:stCondLst>
                                        </p:cTn>
                                        <p:tgtEl>
                                          <p:spTgt spid="345095"/>
                                        </p:tgtEl>
                                        <p:attrNameLst>
                                          <p:attrName>style.visibility</p:attrName>
                                        </p:attrNameLst>
                                      </p:cBhvr>
                                      <p:to>
                                        <p:strVal val="visible"/>
                                      </p:to>
                                    </p:set>
                                    <p:animEffect transition="in" filter="fade">
                                      <p:cBhvr>
                                        <p:cTn id="24" dur="2000"/>
                                        <p:tgtEl>
                                          <p:spTgt spid="34509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2000"/>
                                        <p:tgtEl>
                                          <p:spTgt spid="3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2000"/>
                                        <p:tgtEl>
                                          <p:spTgt spid="32"/>
                                        </p:tgtEl>
                                      </p:cBhvr>
                                    </p:animEffect>
                                  </p:childTnLst>
                                </p:cTn>
                              </p:par>
                              <p:par>
                                <p:cTn id="33" presetID="10" presetClass="entr" presetSubtype="0" fill="hold" nodeType="withEffect">
                                  <p:stCondLst>
                                    <p:cond delay="0"/>
                                  </p:stCondLst>
                                  <p:childTnLst>
                                    <p:set>
                                      <p:cBhvr>
                                        <p:cTn id="34" dur="1" fill="hold">
                                          <p:stCondLst>
                                            <p:cond delay="0"/>
                                          </p:stCondLst>
                                        </p:cTn>
                                        <p:tgtEl>
                                          <p:spTgt spid="345103"/>
                                        </p:tgtEl>
                                        <p:attrNameLst>
                                          <p:attrName>style.visibility</p:attrName>
                                        </p:attrNameLst>
                                      </p:cBhvr>
                                      <p:to>
                                        <p:strVal val="visible"/>
                                      </p:to>
                                    </p:set>
                                    <p:animEffect transition="in" filter="fade">
                                      <p:cBhvr>
                                        <p:cTn id="35" dur="2000"/>
                                        <p:tgtEl>
                                          <p:spTgt spid="34510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2000"/>
                                        <p:tgtEl>
                                          <p:spTgt spid="3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2000"/>
                                        <p:tgtEl>
                                          <p:spTgt spid="28"/>
                                        </p:tgtEl>
                                      </p:cBhvr>
                                    </p:animEffect>
                                  </p:childTnLst>
                                </p:cTn>
                              </p:par>
                              <p:par>
                                <p:cTn id="44" presetID="10" presetClass="entr" presetSubtype="0" fill="hold" nodeType="withEffect">
                                  <p:stCondLst>
                                    <p:cond delay="0"/>
                                  </p:stCondLst>
                                  <p:childTnLst>
                                    <p:set>
                                      <p:cBhvr>
                                        <p:cTn id="45" dur="1" fill="hold">
                                          <p:stCondLst>
                                            <p:cond delay="0"/>
                                          </p:stCondLst>
                                        </p:cTn>
                                        <p:tgtEl>
                                          <p:spTgt spid="345097"/>
                                        </p:tgtEl>
                                        <p:attrNameLst>
                                          <p:attrName>style.visibility</p:attrName>
                                        </p:attrNameLst>
                                      </p:cBhvr>
                                      <p:to>
                                        <p:strVal val="visible"/>
                                      </p:to>
                                    </p:set>
                                    <p:animEffect transition="in" filter="fade">
                                      <p:cBhvr>
                                        <p:cTn id="46" dur="2000"/>
                                        <p:tgtEl>
                                          <p:spTgt spid="34509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2000"/>
                                        <p:tgtEl>
                                          <p:spTgt spid="3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2000"/>
                                        <p:tgtEl>
                                          <p:spTgt spid="40"/>
                                        </p:tgtEl>
                                      </p:cBhvr>
                                    </p:animEffect>
                                  </p:childTnLst>
                                </p:cTn>
                              </p:par>
                              <p:par>
                                <p:cTn id="55" presetID="10" presetClass="entr" presetSubtype="0" fill="hold" nodeType="withEffect">
                                  <p:stCondLst>
                                    <p:cond delay="0"/>
                                  </p:stCondLst>
                                  <p:childTnLst>
                                    <p:set>
                                      <p:cBhvr>
                                        <p:cTn id="56" dur="1" fill="hold">
                                          <p:stCondLst>
                                            <p:cond delay="0"/>
                                          </p:stCondLst>
                                        </p:cTn>
                                        <p:tgtEl>
                                          <p:spTgt spid="345105"/>
                                        </p:tgtEl>
                                        <p:attrNameLst>
                                          <p:attrName>style.visibility</p:attrName>
                                        </p:attrNameLst>
                                      </p:cBhvr>
                                      <p:to>
                                        <p:strVal val="visible"/>
                                      </p:to>
                                    </p:set>
                                    <p:animEffect transition="in" filter="fade">
                                      <p:cBhvr>
                                        <p:cTn id="57" dur="2000"/>
                                        <p:tgtEl>
                                          <p:spTgt spid="34510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2000"/>
                                        <p:tgtEl>
                                          <p:spTgt spid="2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2000"/>
                                        <p:tgtEl>
                                          <p:spTgt spid="41"/>
                                        </p:tgtEl>
                                      </p:cBhvr>
                                    </p:animEffect>
                                  </p:childTnLst>
                                </p:cTn>
                              </p:par>
                              <p:par>
                                <p:cTn id="66" presetID="10" presetClass="entr" presetSubtype="0" fill="hold" nodeType="withEffect">
                                  <p:stCondLst>
                                    <p:cond delay="0"/>
                                  </p:stCondLst>
                                  <p:childTnLst>
                                    <p:set>
                                      <p:cBhvr>
                                        <p:cTn id="67" dur="1" fill="hold">
                                          <p:stCondLst>
                                            <p:cond delay="0"/>
                                          </p:stCondLst>
                                        </p:cTn>
                                        <p:tgtEl>
                                          <p:spTgt spid="345099"/>
                                        </p:tgtEl>
                                        <p:attrNameLst>
                                          <p:attrName>style.visibility</p:attrName>
                                        </p:attrNameLst>
                                      </p:cBhvr>
                                      <p:to>
                                        <p:strVal val="visible"/>
                                      </p:to>
                                    </p:set>
                                    <p:animEffect transition="in" filter="fade">
                                      <p:cBhvr>
                                        <p:cTn id="68" dur="2000"/>
                                        <p:tgtEl>
                                          <p:spTgt spid="345099"/>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2000"/>
                                        <p:tgtEl>
                                          <p:spTgt spid="3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2000"/>
                                        <p:tgtEl>
                                          <p:spTgt spid="42"/>
                                        </p:tgtEl>
                                      </p:cBhvr>
                                    </p:animEffect>
                                  </p:childTnLst>
                                </p:cTn>
                              </p:par>
                              <p:par>
                                <p:cTn id="77" presetID="10" presetClass="entr" presetSubtype="0" fill="hold" nodeType="withEffect">
                                  <p:stCondLst>
                                    <p:cond delay="0"/>
                                  </p:stCondLst>
                                  <p:childTnLst>
                                    <p:set>
                                      <p:cBhvr>
                                        <p:cTn id="78" dur="1" fill="hold">
                                          <p:stCondLst>
                                            <p:cond delay="0"/>
                                          </p:stCondLst>
                                        </p:cTn>
                                        <p:tgtEl>
                                          <p:spTgt spid="345107"/>
                                        </p:tgtEl>
                                        <p:attrNameLst>
                                          <p:attrName>style.visibility</p:attrName>
                                        </p:attrNameLst>
                                      </p:cBhvr>
                                      <p:to>
                                        <p:strVal val="visible"/>
                                      </p:to>
                                    </p:set>
                                    <p:animEffect transition="in" filter="fade">
                                      <p:cBhvr>
                                        <p:cTn id="79" dur="2000"/>
                                        <p:tgtEl>
                                          <p:spTgt spid="345107"/>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2000"/>
                                        <p:tgtEl>
                                          <p:spTgt spid="3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2000"/>
                                        <p:tgtEl>
                                          <p:spTgt spid="43"/>
                                        </p:tgtEl>
                                      </p:cBhvr>
                                    </p:animEffect>
                                  </p:childTnLst>
                                </p:cTn>
                              </p:par>
                              <p:par>
                                <p:cTn id="88" presetID="10" presetClass="entr" presetSubtype="0" fill="hold" nodeType="withEffect">
                                  <p:stCondLst>
                                    <p:cond delay="0"/>
                                  </p:stCondLst>
                                  <p:childTnLst>
                                    <p:set>
                                      <p:cBhvr>
                                        <p:cTn id="89" dur="1" fill="hold">
                                          <p:stCondLst>
                                            <p:cond delay="0"/>
                                          </p:stCondLst>
                                        </p:cTn>
                                        <p:tgtEl>
                                          <p:spTgt spid="345101"/>
                                        </p:tgtEl>
                                        <p:attrNameLst>
                                          <p:attrName>style.visibility</p:attrName>
                                        </p:attrNameLst>
                                      </p:cBhvr>
                                      <p:to>
                                        <p:strVal val="visible"/>
                                      </p:to>
                                    </p:set>
                                    <p:animEffect transition="in" filter="fade">
                                      <p:cBhvr>
                                        <p:cTn id="90" dur="2000"/>
                                        <p:tgtEl>
                                          <p:spTgt spid="345101"/>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2000"/>
                                        <p:tgtEl>
                                          <p:spTgt spid="3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fade">
                                      <p:cBhvr>
                                        <p:cTn id="98" dur="2000"/>
                                        <p:tgtEl>
                                          <p:spTgt spid="44"/>
                                        </p:tgtEl>
                                      </p:cBhvr>
                                    </p:animEffect>
                                  </p:childTnLst>
                                </p:cTn>
                              </p:par>
                              <p:par>
                                <p:cTn id="99" presetID="10" presetClass="entr" presetSubtype="0" fill="hold" nodeType="withEffect">
                                  <p:stCondLst>
                                    <p:cond delay="0"/>
                                  </p:stCondLst>
                                  <p:childTnLst>
                                    <p:set>
                                      <p:cBhvr>
                                        <p:cTn id="100" dur="1" fill="hold">
                                          <p:stCondLst>
                                            <p:cond delay="0"/>
                                          </p:stCondLst>
                                        </p:cTn>
                                        <p:tgtEl>
                                          <p:spTgt spid="345109"/>
                                        </p:tgtEl>
                                        <p:attrNameLst>
                                          <p:attrName>style.visibility</p:attrName>
                                        </p:attrNameLst>
                                      </p:cBhvr>
                                      <p:to>
                                        <p:strVal val="visible"/>
                                      </p:to>
                                    </p:set>
                                    <p:animEffect transition="in" filter="fade">
                                      <p:cBhvr>
                                        <p:cTn id="101" dur="2000"/>
                                        <p:tgtEl>
                                          <p:spTgt spid="34510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fade">
                                      <p:cBhvr>
                                        <p:cTn id="104"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nimBg="1"/>
      <p:bldP spid="14341" grpId="0"/>
      <p:bldP spid="22" grpId="0"/>
      <p:bldP spid="28" grpId="0"/>
      <p:bldP spid="29" grpId="0"/>
      <p:bldP spid="31" grpId="0"/>
      <p:bldP spid="32" grpId="0"/>
      <p:bldP spid="33" grpId="0"/>
      <p:bldP spid="34" grpId="0"/>
      <p:bldP spid="35" grpId="0"/>
      <p:bldP spid="36" grpId="0" animBg="1"/>
      <p:bldP spid="37" grpId="0" animBg="1"/>
      <p:bldP spid="38" grpId="0" animBg="1"/>
      <p:bldP spid="39" grpId="0" animBg="1"/>
      <p:bldP spid="40" grpId="0" animBg="1"/>
      <p:bldP spid="41" grpId="0" animBg="1"/>
      <p:bldP spid="42" grpId="0" animBg="1"/>
      <p:bldP spid="43" grpId="0" animBg="1"/>
      <p:bldP spid="44" grpId="0" animBg="1"/>
      <p:bldP spid="4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7"/>
          <p:cNvSpPr txBox="1">
            <a:spLocks noChangeArrowheads="1"/>
          </p:cNvSpPr>
          <p:nvPr/>
        </p:nvSpPr>
        <p:spPr bwMode="auto">
          <a:xfrm>
            <a:off x="681038" y="93663"/>
            <a:ext cx="7781925" cy="620712"/>
          </a:xfrm>
          <a:prstGeom prst="rect">
            <a:avLst/>
          </a:prstGeom>
          <a:noFill/>
          <a:ln w="9525">
            <a:noFill/>
            <a:miter lim="800000"/>
            <a:headEnd/>
            <a:tailEnd/>
          </a:ln>
          <a:effectLst/>
        </p:spPr>
        <p:txBody>
          <a:bodyPr lIns="92075" tIns="46038" rIns="92075" bIns="46038" anchor="ctr"/>
          <a:lstStyle/>
          <a:p>
            <a:pPr algn="ctr" eaLnBrk="0" hangingPunct="0">
              <a:defRPr/>
            </a:pPr>
            <a:r>
              <a:rPr lang="tr-TR" sz="2800" kern="0" dirty="0">
                <a:solidFill>
                  <a:schemeClr val="bg1"/>
                </a:solidFill>
                <a:latin typeface="Arial" pitchFamily="34" charset="0"/>
                <a:ea typeface="+mj-ea"/>
                <a:cs typeface="+mj-cs"/>
              </a:rPr>
              <a:t>EKDEMİR ÜRÜNLERİ</a:t>
            </a:r>
            <a:endParaRPr lang="en-US" sz="2800" kern="0" dirty="0">
              <a:solidFill>
                <a:schemeClr val="bg1"/>
              </a:solidFill>
              <a:latin typeface="Arial" pitchFamily="34" charset="0"/>
              <a:ea typeface="+mj-ea"/>
              <a:cs typeface="+mj-cs"/>
            </a:endParaRPr>
          </a:p>
        </p:txBody>
      </p:sp>
      <p:sp>
        <p:nvSpPr>
          <p:cNvPr id="14339" name="Rectangle 22"/>
          <p:cNvSpPr>
            <a:spLocks noChangeArrowheads="1"/>
          </p:cNvSpPr>
          <p:nvPr/>
        </p:nvSpPr>
        <p:spPr bwMode="auto">
          <a:xfrm>
            <a:off x="0" y="0"/>
            <a:ext cx="9144000"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8" name="17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14343" name="Rectangle 4"/>
          <p:cNvSpPr>
            <a:spLocks noChangeArrowheads="1"/>
          </p:cNvSpPr>
          <p:nvPr/>
        </p:nvSpPr>
        <p:spPr bwMode="auto">
          <a:xfrm>
            <a:off x="714375" y="-71438"/>
            <a:ext cx="842962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YATIRIMLARIMIZ…</a:t>
            </a:r>
            <a:endParaRPr lang="en-US" sz="2800" dirty="0">
              <a:solidFill>
                <a:srgbClr val="FFC000"/>
              </a:solidFill>
            </a:endParaRPr>
          </a:p>
        </p:txBody>
      </p:sp>
      <p:sp>
        <p:nvSpPr>
          <p:cNvPr id="14345" name="AutoShape 3" descr="data:image/jpg;base64,/9j/4AAQSkZJRgABAQAAAQABAAD/2wBDAAkGBwgHBgkIBwgKCgkLDRYPDQwMDRsUFRAWIB0iIiAdHx8kKDQsJCYxJx8fLT0tMTU3Ojo6Iys/RD84QzQ5Ojf/2wBDAQoKCg0MDRoPDxo3JR8lNzc3Nzc3Nzc3Nzc3Nzc3Nzc3Nzc3Nzc3Nzc3Nzc3Nzc3Nzc3Nzc3Nzc3Nzc3Nzc3Nzf/wAARCADhAOEDASIAAhEBAxEB/8QAGwAAAQUBAQAAAAAAAAAAAAAABAACAwUGAQf/xABHEAACAQMDAgQDAwgIBAQHAAABAgMABBEFEiExQQYTIlEUYXEygZEVIzNSYqGxwRY0QlNUcpPRNUOCkiVVY3Mkg5Si4fDx/8QAGgEAAgMBAQAAAAAAAAAAAAAAAQIAAwQFBv/EACkRAAICAQQBBAEEAwAAAAAAAAABAhEDBBIhMRMFIkFRMiMzUmEUcbH/2gAMAwEAAhEDEQA/APIIrOSXbmQc45ParVvDNyqK8VzEwLAc+nr3rsGmXaRh5QsS46yMBV5cmBrAGa4WNOPVjINUuXJoUeACTwWzIrNqNnjPJEwNQr4RjEq7NTtif1Q4Nc+E08W0snxU0sKnc5SPhaGtYtLkZpIEvJAnJZeMUbYtI12hWS6TazRtKjrJx16GlaaUbVWmhv4S6qThsGqt7uOytUmlgu2jboGYc0XavpV3H5k9q6k9PXQpsfgxLGGWdyrtHJuPzGanilvHkjgCmfccKAOtamXQ9GuUfyA0Lnv2qw0Hw9Dpr/Eu7SNt9Ge3zp7E2hGnWP5NsI7c4MrDc+OgNUnii8EYW3j65y1ae4ZIommk7fxrAarK0txJISGye/tQZYifTG/OorHnOa011CqQDa4YHpWX04YdXKjg/uq2ubr82ERiBS7y5Y+LHpBu6nr7Uz4cB+T+NQwyOTwxNTsCxA3YPvTRkRxoItkCv9rGKLvV8yFTGMmq3ypN4O7irSCNvJbLA+3NNuBtBEBTjuauNFul+IUOwxjDbqqJgQ5UgjjinRP5ci+X2HJqVaKnwy78RaU0Q+Jg6NySKzhvreEb7gl5R/ZNbHS5Y7y1aGUhhjKg56+3Wsr4q0FjGZrZcsvJHypaAVV54il24iKRL22jmqr8piV90sjsfcmirTSIJUBml6+3aixpejRDZJK2T15paBTKyPVDHxBlj3Y9Kuorp7nTJiTukCHp3rtvY6FbgMAze2eartS8RG0kMGn2qAno3y+lQj47M6kbxK3mIy/UVECMk0dLe3l/KRexnb2ATFR3OnTpF5yQyCLuSpqxP7K2iPI2jdTgYTnMmPlioY+U2mo4mU5yaDGj2F4i/vx+BpUNtX5fjSoD7UW8ltfuhM0UzMe7AnNanSdIGqW8dpdho1YAnPBGKPvmWBwuxZAD2A6U2TUQ0TPJGhCDjsRVTdlihQQ3gPTYoJEa8nMbdQZOKFh0DTdEG2NmlErDILZBNB3WpG4iVI1K/TigjbyHDScjP654o7hdhZ+JSDdooAIVBwKpizBsDge1SzsysCAWA4yTXbW3lvblIYerdc9h7mniCSLHw5p7alcMXO2CPlyTjcewrTyIN2A2QOpqO3t47G1SCHooxkjBJ7k1Fe3Hw9uWzyeBTAopvEN1uK28Z6dcfxrL3sO4kHByPwq28wy3DSOPtcZJoS9A49s9u9BjRXIFppeBSxHpBwc0VMylwFYgHkDrROnpF5YV1yG6kdqHlgEdwQoIXPTPFZ32bttIlsciVecnvVo0I6tnjn5VXWKjz09AIz1q2kIUnAwf2WqyHRVNcjGA28ZyO2KLsHzIIwgJJoQo20ficjrXbVjHMrYyM8jPWnBVoM1K2CS+a7duAtAhS4YxHg9eOfnVzdCS4i3EgkjgAdBVPZ5ijKnlgcAd6dFE18lhpF38NdAL19s1fXBW4A6YK9qyLbg+4Z9/rV9ptx5sagjtwCeaDERQ67p72knnxD0N9oDt86zg0+5upWYyFATwBXol5H58bIQOexHWslqN6uiM0bpvLHMbrU7JRHa+G5gA09ywT2Y12bT/AA7ZTCa7ui8oH2Vb+QqjuL++v23TTOqdlU4qSDS5fKNyYGMYGWZu9KNtLb+kel2522GmlyOjyDA/fXLfXb7WruGxEUCxStgovU/eaoJZQ4wYIyPqRU2lXVnYTCR9P8wj3lPFR9C3yanVPDVvp6F7nTgM/ZKz5z+FedTRtHO4MZTk+k9hXodn4t0lpFF1YeSgH2ixYCirq+8L6rCYWeJCxADrHhh99CLa7C0n0eYZPsKVel/0V8Mf+Y3H4ClTWhaZBc3SNcoZFGADnAwDQF3N56MI4wFHQjvR/wADfSZJs5CSOPQRUiaJetH6rSRflVUWWysq7JGjUNJgDrzRsU8O4eY6kfM06bQtTCgQwtt/zCgn0XVEJBgckexpqsXlBN4I7hQts6liemeTWl0TTTpdqWl2/ESDMh67R2Wqfwzo8sMvx94mCDiFW55/Wx/CtHKxdsZ4FPFUBuzjHdlmwPrWY1u4ae4Cq2E6Y9qudWuPh7bGcsf4VmwWkSSRjjdwtEhxI9n2Qdw6fSuPblnzj7RzyOhFSK3KJuAJ4P30ZZl2RUkTnBZT8x2pJMvxRASiw5KkcjO0jj6UBtdnOAevery+2PEWXjsfagI48qcDI9+tVUaW30KxVxJwRge5qyCYTBCj5qetDWkY3NuU7R0IzRYjz6lzjHPGCaePRVIaGHljazZ6EEVDGBvJZs4P2fepVCbzIN2SO5/lUeQHbOSOwzTARoLTdcweXbqFXbhm44rPXq/D3mQThm9Rz+6rXTLogLHztbjA4qLUrLzJemduSOO/QUyYu27QMVLnhsqOeO5pWNwYrggLxuwDmoomdSYQVLJxnpnnrXCfIl8wjJ6jHSnM9GjZ8jcBj3GarNW0u2u7R45FPJ3Kw5KN71ZWux7GIknc3BB96awAJR+nQ0lEuzBWOnyJqDQ3C4MRBI9x7/StD4o1KJrOGytgAu31YqbWdMaSI3FkcXUY9P7a91NZJJ/NZjJkODgg9R8qWXCCuQZ4QTwBTfJbqelH20DXd1HBH9pzjntWxg8JWMcYN3M7468hRSq2DaeX3MvlkhlyM9KsbO1hv4hHFDeZLAkomcffW4uX8K6Y2FgimmHQInmNn60JP4juZAV0+xS3j6B5v9qZy4AofZRf0ZT9TUPwWlVn+UdY/wAfH/oClS2xtsSwk8RaoY98V5CWYZXNuAD++gjr3ihl3GeIA/8ApioYrVYC7qdyE5CH+FS2kkFzMsasTnO4D+zQ3DUL8u+I5UJaZcA9VUCrLw3qesX180d0oMSrlj0FOt7RFHlICcnir22hjs4AigFjyTjvTQbYJcE1w4PCgcUMcIrO3QDJp+4ZyTQOp3I2eUnT+0RVghT6lcedISc7ejY7CgmU7FjYYxyGHtXHRt0hGRkd+4psLbRIpGeRyT2oMeKHMvmTrImTs7g9cVeC3MjIUO0yLvQn3HUVUQxHDbOT8ux7fdVvbSqYhDcA4B9JzjFVt8mzHH22CajhjjylRx12ig4WVxx79hRV45eY7mZmXjJ71GqlgAAOnJNKGie03knCDHuacZXiZskE4zwuePnTYlYPw689Of51w+aJHAI6cngj8e9PHoqkNTbKC2wxtnklQN33CoThc79zfIcYoxMtCy9gcnJ5NCSFSOjD6jFEKRa6EvmOdqMWX7IHf7+wq31FFitizspk25OOn3fKs/psoilLbuParhmFypyzkEZYk8Aew/3qJkcebMxCpivHaQFgxwT9amkALbicr170tVcJ5QAPmyNwo4wP/wCV1XVZEXGWYe/WnTspnHaySyu2Zz2AwBnvV3KCUVipHH41nbQEzMxGFAwDn99XFjdb08px9GzRZU+CVvM2YRiGHSsprulHzW1CFgD/AM5AMZ+da04zlTTHgV+QoOeoPelatEMPbX0FhfpJAd6lc7vapvPv9fuWnubh1tVO1IkOBj3NQa5oYsXcxhlgdt0Z9vdTTtKvkhiEXAxVcnXAUHw20FqSEjAx3xkmh570s2EQgdNxNK7uN65U9PYVS3NzIsmeSpPYZoJElIt/Ob+9/dSqp+Lb9R/+00qaiuz1eTQLJxwsnH7VAweGbCzlMkCy7z7vWC/LfikcLezD6DrROm614il1K2jubyQRGRQ+R2zzRSRZu/o9Eh0uS3mzswcd2zipzZytyuPrmmjU45rpzn83nCD3HvR7XkMYChlyy/ZBp1FBqX0V01nNHEzBA5AzgHOayjyyCVxLgMc8VsUvQk+3IIqg8VWKxajHMgby7gZGBwCOtLJUBd0ymmDZxkqAeuP3VEEJJ2gZBJ+6jySwYHHAweKHtFke4AXAZOce471LLILkItI9scbs35uT0g/tVYJGk8bFWw6ryvvUEZhS2ltmXOTnGOhzxQxDkMDyQepNVPk2VtVA8zKG2sox3wKcNu7LED5imybi6KoGB15yKWzOev4UANE+w7QUbcc8tnGKY4mjVnRfMJOOuMV2JX2+ncR9KexkjiBJ3SEcArg1Yuip9kfmGRAjKVZTywzz/KmTISOuT71MJRISGVt3fmmyoqrwQPlUYYnLYx7hvGT8zV7a+fJGERVA7J3x86zysy/ZQM3sTjFXOlwXF1DIJ5PKgJGVHAJ7D3NSI0+it1f1TvJuBKjbuHc/KgrZWa83yAAkYAHYd/5CtBqNqgjSJIg5B3NuH2fmfn8qqLqJ4JSUXlUwTTJ0xZw3Rtdkko2RkqBgD99NspD5qq3GRyeuKaxXysN9odc0rJdiFtuDjJpjK1ZpLKCS9hLwoqwxjDSE9TTXhZSQMnHyq93rb+HLWFl2tsBYYxgmgMEoGAyOhqPgEI7rKyfTlurdopIwUb34++vO9Z0S/wBMuiBG7Rk+h15zXp1w237JB9gTWf8AFupT2mhi4s3aOVZQrKDzg0tWNKO0xVvJcDCzqUHT1cZrW+EtPtPXLPGkk7N6SwztHyrB6hrl9fhFuZWYIcjJ6VeeHdYczxxxghVX1EnkGhta5K1KLfB6V8ND+on4ClWY/Lo/WNKpQ9jzApw6qvz+VdSCMyeYQASe4qaSCa1CrMuzdnGT1piOCME5561TTTHTD2mXaAmDnjpUM05WT09zgkdhTZU2zgDpntTgm7k8Z7GpPJR08Wn3JMdDcfnBvz8iKuL1PjdHlUYMlv8AnAO/zFUJhw2eatNMk7EnDelgfapjy3wxdXpdvviUaHKvuIyBlRUMLLFNbzoSVb0vjsaluEMF5PbOCNhwD7ilp8IMcqMwLbslfb51Y3wZMcfdTDL+BlZZo1+zw2O496EOAucsMjkEZzVnaSGWIDgsg2sp/tVXTrydgIxnj2quzS18gqks/pbp7inIxTOcfdzXMj2Yn8KeIh0wCPYUUhGyeCRSjY4HtTBNBu8vYUK8sTnH7q7bxRhslefrgUpIo1VkWHerNkqORz94qxFMjuCGO0xlTzhQf41FK4RvVtBPTjrXZY+AsJTg9GB4prIe20A9MUaDEjySORx3qz01hbyJIi4zxvdulVyr6ueDjpR1hgHe4XanXJ6UvyW1aLRirbmUMyjlmIxk9gKpLuOZpsKw+wWYH3PvVzPe+hYowFiZcswHJ+Qoe+RbaykkcYkZent8qYWLVUUa52pnklsDjJq10y2aaWKMYy8g4JqoME8eOSoPJI6itPoKC2jluVYmOJNoyOpx1zTNmaMGnTOa5qDvdGIEiOP0gZ60y11QrgAg8eqq67yzluSxOSSepqKFSrZwScZNZp5rkdPHo4xh/stGuVJJ4HyrJeOL7bZxwKp/ONkkfKtAwBX9/FZDxzIVW0A/a61ZilbMmsx7ItmRc5PNG6XI0LSSKSCFxQFFQHEePc5NXy6OXj/Ky1+MPz/ClQG5qVVUX2bXxPcypc2Y3OBktyetSxTGYjyiTjBOOgrO3Oqy6xc20urOLeCJ8GSNM4U9eO9XsOoWb2vw+lu7xGQAyNwzY9xTbLYu40MqnzCT1p0QOSD26cV2YfnTnmnhMjJPGMY6fvrBkl7qPU4IfppjigaIMfT9a5bnypBuBxmiZFHljIB6VFcR4cNjiqlPbKzRPFvg4gmt25adJY0JLLkEDv8AWuW8ZAEjrhyNrcVbRr59kY1GSgxQUZOw+YQQDzWtSOO8VOwZ4iN7o+GPcHBFAzySEZd959yBVhdyxqwVgw/bXt9RVZd8M3qHy2cZoiuhiEgc7iSe3QVzcw9Sgk55wccVwNhQDknHJpwcB+Wx+yRTIpkSx7Cp3Dep6+n/AHqMxoFcBgvOQMdR7DFTxzMFOzcQepAqGTzJvSJNoB5YED+VWropZ2FfKBEeVVzzlc4p8gz0xx3x1oUBA20QlHbuWHq/CnyOsaghhxx1zUDER7fX3qe3XqpA+maFZwQSDkHvmiIZNrZwc0pfFWX2nQIrK8hLN2BPA+Zpmop8QQOPLjbOfc0Lal5JFKgkjgfKrExu/LEADoPepYKplBqZaJkWIjcMZz0yavJ8WelQ244ZgHkz86gs9Pa41lJZP0Kcjnqfeu6pMt1cvtzszhfniq8k9qL9PhU5q/n/AIiqv5QkYxwzcDFFQoPhwxzuKgmmyWQmaF3z6R0ohh6APngfSse9beOzprDLyNvr4IGUAcCsl4ysLi6+GNrbyzMu7PloWwPurYP0qj8RXV9aQwvYTSRsWIPlsRn8K04JcnP9RgnBowh0fU166ddj/wCS3+1EQ6ZfIPXY3IPQAwt/tVqdU18A4uLnHU4c9fxpHW/Ee7Hxd2cjvIx/nWnc2cNQUQH8n3v+Buf9E/7UqP8Ayv4i/wAXdf8Ae3+9Kl5G4ALiL/4J0/VJ/A80L4enaHWLYr9lpACvvzRd8xXIU4DYyc9cUFog265aAdpx/GrI9Mrf5RPWZjulJ9zREa5UZGcc9KHPMjfWi4h6R8q5WV+49pgX6aCACQFHemSje7r2AzU8a554B78VyGPdNM4A2MqhWz1qvsdyphGloEcbshSCT91VepwSWtzviiDQSHJbPSjyJMOIW5x07Gri0tY7+xCLjf8Aqv1xWnG7VIwZ4qLbfTMKJlJKnOMdD2oKWFHkYx4yfcdK0OraLJaytuiZd3Qdc/yqts7FxMRKwVVHq5wTVyTZgm4r+yqWORm6leeeBTvh2zkMSR++jJYLkFgkDOpPGDyR71JbIscuLiPapHAwetWKLM0skUCmEqm44PyNDXBjRNsoUM32SpIq2l3liBbvEh6ZIOaHh/OziNlK4H23GBTq+hXTW4EwF2AA4XvXHj+IYoWuEx3A2g/firSSy3DcJVPPGKikgmjX1xqc+3NR2SMosrhbqCDgtgYyTUsTIIz61GD3ogxcfZKkdMClbQne5MeQR+r1pbNCi/gN0+aNQAvJPZRzVp5gEbE8PjjviqqGOZOVjK46ir3SNOYxiS8jAXOdrHINDckrH2Numcfdbae8r7Q8g2oB2qkUZkHYHoKuNZmEjbVAwOg9qqhEzXEb4O0KeR7msObJfB2NNh2ckrACDDkgEYyOorkihfTg4A4JqWNcRhWA4PboKbNnGTx8qzp8GtxtgUh461S+IpVitI3cjAfvVzNgVnfFzINNQSdDIMVt07tnI9SjUGVyajbbHBkUZFQjULcMArg4GKp1Npg5649zXAbbjK8nvuNbVBI865Fz8dH+sKVUuIPf/wC6lR2gssL9Q0anAODQFm3laxbSJ/eqefrVnMoaJvpVbbKX1O0XOT5qjn61Ik+Uesx+ps0ZD0xQcXDkexo2HrzXIyv3HtcK/TDoFyRREUIO4HAHpxkdcVBanJGQPuq1hGFyOOKaCszZpuLBoISblwQBt44oS5M8VrNcQB0aCUjK/wBocVdW0ZeAbvS+OcdqB1OV7e3uREikuvPHOTxmrUttMzyl5LiH6Hq76pbL8VaM46CULx99M1S3Am8u3W3UuOFmbGfpx/OqnwI6fCzsJGJRsNzxQ+s297qmrzSQouy22qFLHkdc1a5p9mfHiqVLqguPTGZypvHVhztEfB+lKPT1UET3HmsT0K8in3WqfCaUktxIvpX7I6n5D2rPHXJdQciygkyWyGAP8RQ3Sa4H8WNS9y5NCtrZsoja2dl7sp/jUVxY6dHnbb+ZxjG85qqRNUjdppHDengBufp9fnSaTU3bCsqoB/zBk0vmr5LlpItXRYw2Vg6ZW3K4PKluRUjQWvdD/wB1VTSXaZ27cd8NzU6TuIwJOTjmg87+yyOjj8xJ2hsg4DQFj+sTnFd8myB3rACRyMN1ofzM+1c3Z6cUrzSLFpca+A4SQoQyxqjfTNRzXhYY3E/U0Ec54NMOelVSytl8MEEcuDv6cljzXHDLMgCjy8HkdjT1TLA44Bp7Lwc469v51Td8l3XCIX4U4Ge+AaimOfeppBj7qGkY+9VtlkQW4wKynjZv/DogP7z+Vam6OBWT8bnFjAP/AFP5V0NJzJHG9W4wyMbzS5rmaWa6p5KzvPvSrmaVQlmheRAAQ/B7HrQ+ixtNr9oMf84Hmtba6qkbFxGjsRgFlBx91H2utmS4jiEEI3cZ2DIqnlGyEVa5LRDmYn50bEcGgIj+cye5o6PmuRl/I9lh/bLG3OMZqyhbCc9Md6qYWwRzR8b+kfWngzNmjZZQMFXAxj6daju3RZAWTeDxjuT2oWOchfmKhuLrE6ux9K5/hVjnwZo4nuKvw/czafo97MhRpDL5cUajhW+dW7tdC3jDzbptuZGXCgnpis1pE4+CWBgzETtKVzjA7VYNe7JIzIwAfgA9T86rc+aNEMNrcOaytbm5Y3KGQI32SfTU1xOU2xwRgR4x6eMfdQnxSkkJkAnr7/OomulLFQeaVt9F0cavcGtKzMDggD3qJ5OaHkuAq9agNyvvS2y1RSCnaoiwJzQ7XAPemmYe9SmNuQVup26gxMPepBID3oUyWgmu574qESZqZWBoNMPA8cKOx60mb0tj8aa7AkDuBTcnac0GRI432T9aEl6iimPpxQchy1I0WRB51zisd44JMMIHZ/5Vs5elUOpnTw//AIlatcRk8Ksm3B966Ol45OF6q3KDR53g+1crdRr4ULt5mk3G0jjFweKTx+ETyul3Y6dbg1v8qPN+CX2YWlW58rwl/wCWXf8A9SaVTyIngkMto2EZIACn2HSiLFc30S/tVDaT/mxlhz2qfT5c6hGARktTNcWWQfuSNPF1Hyqwi96r4eTR8ZwK4uVe49pp/wBsJjbkUYrkDr9KAjPNT7/40Isk42SCVvVnrQV5cBEJkbaDkZ9qdNKE3knHesL4w1pxbmBSQZeF99vc08IObpFWXLHBBzZHe+Ko7Myw2JaRtxyx4H3VVf0pvCysUTI+Z6fjVAenFcJ9q6EcEEeenr8z6dI08HjG4ibaYF8sdADzUL+LLvzWdY1GTxz0rOjk0m603hh9Ff8AnZ6vcX7+LtQJHEe32xTB4svt2SsZHtzVCabR8GP6EfqGp/maP+ll2M5jSm/0rvM/ZTHtWfNKp4Mf0R+oan+Rf/0qvd+dq7fapIPFl4r5kAI9hWcpZqeDH9EXqGoT/I3th4rimdUdSpY8A1pLO9Sf9GwPyzzXkAOKufDWoyW94ELtg8rz0NUz0yq0bsHqk3JRmeqLKCKfu4+6qi1uxKFbP2v40eHyKwThTO/iyqaskduPrQch5qdmGKElbBpHEsUjkh9NZ/U4lnkCtzg9qvGOVqlvfROxPQGtun6OJ6m+AaLT4CWUjGK5PpkMZB7HOfrREcoA+1gH3rs91CoCkBjV9M41gX5Pi/a/ClRfxdv7L+FKpTBZRWFwoiweo+dWOiyhtSi9+azEE20Y4zVz4YkaTWogM4wf4Vpb4K8f5o38B5osNgUFAetThssBXHyrk9np37UHwnjJpxf596gV8ACmNJ6STikSLHL5Ib2YgSBiAO1eZ+IpWur9nJ9A9Kg9q3GoXmEfcw2jJrzy6n82Vi/OTmuhp8dcnn/Us+5KIKVKnBppqVz0HGKjPArScjcjgrjda6Dx/Guuct2FElqiOud6ecZ7U0URGI1ynyHIBAA+lMzUA6FSpUhUAKuqWVwUJDZ4xS7VLBhCHPXtUD2bvw67tCiykbh0Oc5rQh+AKwnh69JufKP2j0NbJZA3II6VizQ5PRaHPcUFbsihpzg04PkdahuTxms23g6Pk5GlsgihTHDJdsLkqEI4zUwNVOvyGG3WReOQK04FRyvUHuiXHkWBkC5OzHJHFOvNN0oxrJFcsXycgJkAdqxcepuBkM3WuHU5N3LtWk4tmw/JWk/4uT/T/wDzSrIflR/7w0qNEszyNzWi8HbfyxGechTgVm81ovAo366ue0bGnkuBMD96Rv0OFqWLkgmoZGCg4p4bb93WubkjyeuwzqNBO/rQ1xKdhUHJxTGnUMqk8t0oHUZmigZweW4x70McLYM+ZRgzPeKLg+Wkak4bris2wA5q28Q3SiFYWJMxcPn2FUBlJ47V0IwpHls2ZTm2FMnp6jIqFl68imeccYzTfMNMkypyRMiZIrjoAxGehqISEY7Vwvk5o0wbkPYU3HNN3UgaNAtE0iBUB3DkdM1GRSLnbim5qJEbR0iuim5pA981AWSKven8VHupbuKA1hVrKYrhGBI5969Bt5PSh+WMCvNo5djqx52nOK2Xh7UhdRujqfcGq8kbRu0eba6NAGwK5Id0dRM3o+6lG2QVNZlA6rzWrI436/KqnxT/AMPB9nFWUbbZGQ4HtVZ4oJOlk46OKtxxoxarJcWZUEgYpNnI5qEPXWkyRzV1HMskyfalUXmH3FKjQLQPWm8ArnV5Gx0hNZoHHYGrjwzqkemXzSSoSrrt9PamYuJ7ZpnornkE9uQKjeXrVYNctZIyzyESdABjFMl1WxjAxcrz7mss8d9Hfx6iuyzMgJGevaqHxPdObZnhIAiIwe4NSS6taJEXW4Ejkf2V6Vn9XYy24KzAbmy6E9TT48e0x6zU740imnmknkMkzl3PUmo6mSBnOA0Y+rYqT4KTaDviwc4O/wBqvtHJ2sFpUb+TpwpJMYwu4gtyKH8l8ZwPxqWg7WRV2nMCp5ApBGPYUbBTG1yiEt5G6BfxqWPTrlzhUU/9VLuSDsl9AdcrQ6X4S1PU43e3FuAhwQ8uDXZ/COow3sdozWhlcEgLN7e/FDyR+w+Of0Z4Uq0p8Eax+pb/AOsKguvCmqWsYeRIWBOAFlBNTyQ+w+Of0UOaWav7Twnq13EJIbePbyMmYDmpf6FayDgwwf660Hkgvknjn9GbzVr4euvIvFTcfWcfKnv4b1Bb2Oz2QmZ1LACZSMD50bF4O8QROkqWAJVuD5q/70XOP2GMZxldGqB3RA9qgDhGyT9aB+IvbCRbfVUEDY3Y3AjH1FC3F/CZTiVX9tpquk+Ub45eKZaXDgSqw5Bqv8RsTpUgI7g/vqCfU44WQOwOem05xUGq3y3FoYESQyy4Crjk80yRVlnaozWa5mjfyVfg82Vz/pmmnTL4Nt+Cuc+3lGn3IxUwTNKpvg7n/Dy/9hpUbQOSCuilSogR09aVKlQGZaQf1Fv8hp9t9qH/AKqVKkLWMP8AXY/vol/6xY/5j/KlSqAI7/qf+qgP7FKlQQ4O326lWlSpmVx7YZaf2fr/ADqwg/SP91KlVE+y+JNefoovvoaD7J/9ylSorokuw4foX+goTTv07f8A73pUqCIzq/1iX/Oadcfo3/y0qVR9kXQDYf1m3+hr0Sx/qcVKlS5BsfZn/Hn6FPurDR/aFKlV2L8SrJ+YVb/p4f8ANVov/GbP/wB0fzpUqkuyGyTv9TQWu/8ADm/ytSpVRHstl0ecUqVKthiP/9k="/>
          <p:cNvSpPr>
            <a:spLocks noChangeAspect="1" noChangeArrowheads="1"/>
          </p:cNvSpPr>
          <p:nvPr/>
        </p:nvSpPr>
        <p:spPr bwMode="auto">
          <a:xfrm>
            <a:off x="63500" y="-706438"/>
            <a:ext cx="1447800" cy="1447801"/>
          </a:xfrm>
          <a:prstGeom prst="rect">
            <a:avLst/>
          </a:prstGeom>
          <a:noFill/>
          <a:ln w="9525">
            <a:noFill/>
            <a:miter lim="800000"/>
            <a:headEnd/>
            <a:tailEnd/>
          </a:ln>
        </p:spPr>
        <p:txBody>
          <a:bodyPr/>
          <a:lstStyle/>
          <a:p>
            <a:endParaRPr lang="tr-TR"/>
          </a:p>
        </p:txBody>
      </p:sp>
      <p:sp>
        <p:nvSpPr>
          <p:cNvPr id="14346" name="AutoShape 5" descr="data:image/jpg;base64,/9j/4AAQSkZJRgABAQAAAQABAAD/2wBDAAkGBwgHBgkIBwgKCgkLDRYPDQwMDRsUFRAWIB0iIiAdHx8kKDQsJCYxJx8fLT0tMTU3Ojo6Iys/RD84QzQ5Ojf/2wBDAQoKCg0MDRoPDxo3JR8lNzc3Nzc3Nzc3Nzc3Nzc3Nzc3Nzc3Nzc3Nzc3Nzc3Nzc3Nzc3Nzc3Nzc3Nzc3Nzc3Nzf/wAARCADhAOEDASIAAhEBAxEB/8QAGwAAAQUBAQAAAAAAAAAAAAAABAACAwUGAQf/xABHEAACAQMDAgQDAwgIBAQHAAABAgMABBEFEiExQQYTIlEUYXEygZEVIzNSYqGxwRY0QlNUcpPRNUOCkiVVY3Mkg5Si4fDx/8QAGgEAAgMBAQAAAAAAAAAAAAAAAQIAAwQFBv/EACkRAAICAQQBBAEEAwAAAAAAAAABAhEDBBIhMRMFIkFRMiMzUmEUcbH/2gAMAwEAAhEDEQA/APIIrOSXbmQc45ParVvDNyqK8VzEwLAc+nr3rsGmXaRh5QsS46yMBV5cmBrAGa4WNOPVjINUuXJoUeACTwWzIrNqNnjPJEwNQr4RjEq7NTtif1Q4Nc+E08W0snxU0sKnc5SPhaGtYtLkZpIEvJAnJZeMUbYtI12hWS6TazRtKjrJx16GlaaUbVWmhv4S6qThsGqt7uOytUmlgu2jboGYc0XavpV3H5k9q6k9PXQpsfgxLGGWdyrtHJuPzGanilvHkjgCmfccKAOtamXQ9GuUfyA0Lnv2qw0Hw9Dpr/Eu7SNt9Ge3zp7E2hGnWP5NsI7c4MrDc+OgNUnii8EYW3j65y1ae4ZIommk7fxrAarK0txJISGye/tQZYifTG/OorHnOa011CqQDa4YHpWX04YdXKjg/uq2ubr82ERiBS7y5Y+LHpBu6nr7Uz4cB+T+NQwyOTwxNTsCxA3YPvTRkRxoItkCv9rGKLvV8yFTGMmq3ypN4O7irSCNvJbLA+3NNuBtBEBTjuauNFul+IUOwxjDbqqJgQ5UgjjinRP5ci+X2HJqVaKnwy78RaU0Q+Jg6NySKzhvreEb7gl5R/ZNbHS5Y7y1aGUhhjKg56+3Wsr4q0FjGZrZcsvJHypaAVV54il24iKRL22jmqr8piV90sjsfcmirTSIJUBml6+3aixpejRDZJK2T15paBTKyPVDHxBlj3Y9Kuorp7nTJiTukCHp3rtvY6FbgMAze2eartS8RG0kMGn2qAno3y+lQj47M6kbxK3mIy/UVECMk0dLe3l/KRexnb2ATFR3OnTpF5yQyCLuSpqxP7K2iPI2jdTgYTnMmPlioY+U2mo4mU5yaDGj2F4i/vx+BpUNtX5fjSoD7UW8ltfuhM0UzMe7AnNanSdIGqW8dpdho1YAnPBGKPvmWBwuxZAD2A6U2TUQ0TPJGhCDjsRVTdlihQQ3gPTYoJEa8nMbdQZOKFh0DTdEG2NmlErDILZBNB3WpG4iVI1K/TigjbyHDScjP654o7hdhZ+JSDdooAIVBwKpizBsDge1SzsysCAWA4yTXbW3lvblIYerdc9h7mniCSLHw5p7alcMXO2CPlyTjcewrTyIN2A2QOpqO3t47G1SCHooxkjBJ7k1Fe3Hw9uWzyeBTAopvEN1uK28Z6dcfxrL3sO4kHByPwq28wy3DSOPtcZJoS9A49s9u9BjRXIFppeBSxHpBwc0VMylwFYgHkDrROnpF5YV1yG6kdqHlgEdwQoIXPTPFZ32bttIlsciVecnvVo0I6tnjn5VXWKjz09AIz1q2kIUnAwf2WqyHRVNcjGA28ZyO2KLsHzIIwgJJoQo20ficjrXbVjHMrYyM8jPWnBVoM1K2CS+a7duAtAhS4YxHg9eOfnVzdCS4i3EgkjgAdBVPZ5ijKnlgcAd6dFE18lhpF38NdAL19s1fXBW4A6YK9qyLbg+4Z9/rV9ptx5sagjtwCeaDERQ67p72knnxD0N9oDt86zg0+5upWYyFATwBXol5H58bIQOexHWslqN6uiM0bpvLHMbrU7JRHa+G5gA09ywT2Y12bT/AA7ZTCa7ui8oH2Vb+QqjuL++v23TTOqdlU4qSDS5fKNyYGMYGWZu9KNtLb+kel2522GmlyOjyDA/fXLfXb7WruGxEUCxStgovU/eaoJZQ4wYIyPqRU2lXVnYTCR9P8wj3lPFR9C3yanVPDVvp6F7nTgM/ZKz5z+FedTRtHO4MZTk+k9hXodn4t0lpFF1YeSgH2ixYCirq+8L6rCYWeJCxADrHhh99CLa7C0n0eYZPsKVel/0V8Mf+Y3H4ClTWhaZBc3SNcoZFGADnAwDQF3N56MI4wFHQjvR/wADfSZJs5CSOPQRUiaJetH6rSRflVUWWysq7JGjUNJgDrzRsU8O4eY6kfM06bQtTCgQwtt/zCgn0XVEJBgckexpqsXlBN4I7hQts6liemeTWl0TTTpdqWl2/ESDMh67R2Wqfwzo8sMvx94mCDiFW55/Wx/CtHKxdsZ4FPFUBuzjHdlmwPrWY1u4ae4Cq2E6Y9qudWuPh7bGcsf4VmwWkSSRjjdwtEhxI9n2Qdw6fSuPblnzj7RzyOhFSK3KJuAJ4P30ZZl2RUkTnBZT8x2pJMvxRASiw5KkcjO0jj6UBtdnOAevery+2PEWXjsfagI48qcDI9+tVUaW30KxVxJwRge5qyCYTBCj5qetDWkY3NuU7R0IzRYjz6lzjHPGCaePRVIaGHljazZ6EEVDGBvJZs4P2fepVCbzIN2SO5/lUeQHbOSOwzTARoLTdcweXbqFXbhm44rPXq/D3mQThm9Rz+6rXTLogLHztbjA4qLUrLzJemduSOO/QUyYu27QMVLnhsqOeO5pWNwYrggLxuwDmoomdSYQVLJxnpnnrXCfIl8wjJ6jHSnM9GjZ8jcBj3GarNW0u2u7R45FPJ3Kw5KN71ZWux7GIknc3BB96awAJR+nQ0lEuzBWOnyJqDQ3C4MRBI9x7/StD4o1KJrOGytgAu31YqbWdMaSI3FkcXUY9P7a91NZJJ/NZjJkODgg9R8qWXCCuQZ4QTwBTfJbqelH20DXd1HBH9pzjntWxg8JWMcYN3M7468hRSq2DaeX3MvlkhlyM9KsbO1hv4hHFDeZLAkomcffW4uX8K6Y2FgimmHQInmNn60JP4juZAV0+xS3j6B5v9qZy4AofZRf0ZT9TUPwWlVn+UdY/wAfH/oClS2xtsSwk8RaoY98V5CWYZXNuAD++gjr3ihl3GeIA/8ApioYrVYC7qdyE5CH+FS2kkFzMsasTnO4D+zQ3DUL8u+I5UJaZcA9VUCrLw3qesX180d0oMSrlj0FOt7RFHlICcnir22hjs4AigFjyTjvTQbYJcE1w4PCgcUMcIrO3QDJp+4ZyTQOp3I2eUnT+0RVghT6lcedISc7ejY7CgmU7FjYYxyGHtXHRt0hGRkd+4psLbRIpGeRyT2oMeKHMvmTrImTs7g9cVeC3MjIUO0yLvQn3HUVUQxHDbOT8ux7fdVvbSqYhDcA4B9JzjFVt8mzHH22CajhjjylRx12ig4WVxx79hRV45eY7mZmXjJ71GqlgAAOnJNKGie03knCDHuacZXiZskE4zwuePnTYlYPw689Of51w+aJHAI6cngj8e9PHoqkNTbKC2wxtnklQN33CoThc79zfIcYoxMtCy9gcnJ5NCSFSOjD6jFEKRa6EvmOdqMWX7IHf7+wq31FFitizspk25OOn3fKs/psoilLbuParhmFypyzkEZYk8Aew/3qJkcebMxCpivHaQFgxwT9amkALbicr170tVcJ5QAPmyNwo4wP/wCV1XVZEXGWYe/WnTspnHaySyu2Zz2AwBnvV3KCUVipHH41nbQEzMxGFAwDn99XFjdb08px9GzRZU+CVvM2YRiGHSsprulHzW1CFgD/AM5AMZ+da04zlTTHgV+QoOeoPelatEMPbX0FhfpJAd6lc7vapvPv9fuWnubh1tVO1IkOBj3NQa5oYsXcxhlgdt0Z9vdTTtKvkhiEXAxVcnXAUHw20FqSEjAx3xkmh570s2EQgdNxNK7uN65U9PYVS3NzIsmeSpPYZoJElIt/Ob+9/dSqp+Lb9R/+00qaiuz1eTQLJxwsnH7VAweGbCzlMkCy7z7vWC/LfikcLezD6DrROm614il1K2jubyQRGRQ+R2zzRSRZu/o9Eh0uS3mzswcd2zipzZytyuPrmmjU45rpzn83nCD3HvR7XkMYChlyy/ZBp1FBqX0V01nNHEzBA5AzgHOayjyyCVxLgMc8VsUvQk+3IIqg8VWKxajHMgby7gZGBwCOtLJUBd0ymmDZxkqAeuP3VEEJJ2gZBJ+6jySwYHHAweKHtFke4AXAZOce471LLILkItI9scbs35uT0g/tVYJGk8bFWw6ryvvUEZhS2ltmXOTnGOhzxQxDkMDyQepNVPk2VtVA8zKG2sox3wKcNu7LED5imybi6KoGB15yKWzOev4UANE+w7QUbcc8tnGKY4mjVnRfMJOOuMV2JX2+ncR9KexkjiBJ3SEcArg1Yuip9kfmGRAjKVZTywzz/KmTISOuT71MJRISGVt3fmmyoqrwQPlUYYnLYx7hvGT8zV7a+fJGERVA7J3x86zysy/ZQM3sTjFXOlwXF1DIJ5PKgJGVHAJ7D3NSI0+it1f1TvJuBKjbuHc/KgrZWa83yAAkYAHYd/5CtBqNqgjSJIg5B3NuH2fmfn8qqLqJ4JSUXlUwTTJ0xZw3Rtdkko2RkqBgD99NspD5qq3GRyeuKaxXysN9odc0rJdiFtuDjJpjK1ZpLKCS9hLwoqwxjDSE9TTXhZSQMnHyq93rb+HLWFl2tsBYYxgmgMEoGAyOhqPgEI7rKyfTlurdopIwUb34++vO9Z0S/wBMuiBG7Rk+h15zXp1w237JB9gTWf8AFupT2mhi4s3aOVZQrKDzg0tWNKO0xVvJcDCzqUHT1cZrW+EtPtPXLPGkk7N6SwztHyrB6hrl9fhFuZWYIcjJ6VeeHdYczxxxghVX1EnkGhta5K1KLfB6V8ND+on4ClWY/Lo/WNKpQ9jzApw6qvz+VdSCMyeYQASe4qaSCa1CrMuzdnGT1piOCME5561TTTHTD2mXaAmDnjpUM05WT09zgkdhTZU2zgDpntTgm7k8Z7GpPJR08Wn3JMdDcfnBvz8iKuL1PjdHlUYMlv8AnAO/zFUJhw2eatNMk7EnDelgfapjy3wxdXpdvviUaHKvuIyBlRUMLLFNbzoSVb0vjsaluEMF5PbOCNhwD7ilp8IMcqMwLbslfb51Y3wZMcfdTDL+BlZZo1+zw2O496EOAucsMjkEZzVnaSGWIDgsg2sp/tVXTrydgIxnj2quzS18gqks/pbp7inIxTOcfdzXMj2Yn8KeIh0wCPYUUhGyeCRSjY4HtTBNBu8vYUK8sTnH7q7bxRhslefrgUpIo1VkWHerNkqORz94qxFMjuCGO0xlTzhQf41FK4RvVtBPTjrXZY+AsJTg9GB4prIe20A9MUaDEjySORx3qz01hbyJIi4zxvdulVyr6ueDjpR1hgHe4XanXJ6UvyW1aLRirbmUMyjlmIxk9gKpLuOZpsKw+wWYH3PvVzPe+hYowFiZcswHJ+Qoe+RbaykkcYkZent8qYWLVUUa52pnklsDjJq10y2aaWKMYy8g4JqoME8eOSoPJI6itPoKC2jluVYmOJNoyOpx1zTNmaMGnTOa5qDvdGIEiOP0gZ60y11QrgAg8eqq67yzluSxOSSepqKFSrZwScZNZp5rkdPHo4xh/stGuVJJ4HyrJeOL7bZxwKp/ONkkfKtAwBX9/FZDxzIVW0A/a61ZilbMmsx7ItmRc5PNG6XI0LSSKSCFxQFFQHEePc5NXy6OXj/Ky1+MPz/ClQG5qVVUX2bXxPcypc2Y3OBktyetSxTGYjyiTjBOOgrO3Oqy6xc20urOLeCJ8GSNM4U9eO9XsOoWb2vw+lu7xGQAyNwzY9xTbLYu40MqnzCT1p0QOSD26cV2YfnTnmnhMjJPGMY6fvrBkl7qPU4IfppjigaIMfT9a5bnypBuBxmiZFHljIB6VFcR4cNjiqlPbKzRPFvg4gmt25adJY0JLLkEDv8AWuW8ZAEjrhyNrcVbRr59kY1GSgxQUZOw+YQQDzWtSOO8VOwZ4iN7o+GPcHBFAzySEZd959yBVhdyxqwVgw/bXt9RVZd8M3qHy2cZoiuhiEgc7iSe3QVzcw9Sgk55wccVwNhQDknHJpwcB+Wx+yRTIpkSx7Cp3Dep6+n/AHqMxoFcBgvOQMdR7DFTxzMFOzcQepAqGTzJvSJNoB5YED+VWropZ2FfKBEeVVzzlc4p8gz0xx3x1oUBA20QlHbuWHq/CnyOsaghhxx1zUDER7fX3qe3XqpA+maFZwQSDkHvmiIZNrZwc0pfFWX2nQIrK8hLN2BPA+Zpmop8QQOPLjbOfc0Lal5JFKgkjgfKrExu/LEADoPepYKplBqZaJkWIjcMZz0yavJ8WelQ244ZgHkz86gs9Pa41lJZP0Kcjnqfeu6pMt1cvtzszhfniq8k9qL9PhU5q/n/AIiqv5QkYxwzcDFFQoPhwxzuKgmmyWQmaF3z6R0ohh6APngfSse9beOzprDLyNvr4IGUAcCsl4ysLi6+GNrbyzMu7PloWwPurYP0qj8RXV9aQwvYTSRsWIPlsRn8K04JcnP9RgnBowh0fU166ddj/wCS3+1EQ6ZfIPXY3IPQAwt/tVqdU18A4uLnHU4c9fxpHW/Ee7Hxd2cjvIx/nWnc2cNQUQH8n3v+Buf9E/7UqP8Ayv4i/wAXdf8Ae3+9Kl5G4ALiL/4J0/VJ/A80L4enaHWLYr9lpACvvzRd8xXIU4DYyc9cUFog265aAdpx/GrI9Mrf5RPWZjulJ9zREa5UZGcc9KHPMjfWi4h6R8q5WV+49pgX6aCACQFHemSje7r2AzU8a554B78VyGPdNM4A2MqhWz1qvsdyphGloEcbshSCT91VepwSWtzviiDQSHJbPSjyJMOIW5x07Gri0tY7+xCLjf8Aqv1xWnG7VIwZ4qLbfTMKJlJKnOMdD2oKWFHkYx4yfcdK0OraLJaytuiZd3Qdc/yqts7FxMRKwVVHq5wTVyTZgm4r+yqWORm6leeeBTvh2zkMSR++jJYLkFgkDOpPGDyR71JbIscuLiPapHAwetWKLM0skUCmEqm44PyNDXBjRNsoUM32SpIq2l3liBbvEh6ZIOaHh/OziNlK4H23GBTq+hXTW4EwF2AA4XvXHj+IYoWuEx3A2g/firSSy3DcJVPPGKikgmjX1xqc+3NR2SMosrhbqCDgtgYyTUsTIIz61GD3ogxcfZKkdMClbQne5MeQR+r1pbNCi/gN0+aNQAvJPZRzVp5gEbE8PjjviqqGOZOVjK46ir3SNOYxiS8jAXOdrHINDckrH2Numcfdbae8r7Q8g2oB2qkUZkHYHoKuNZmEjbVAwOg9qqhEzXEb4O0KeR7msObJfB2NNh2ckrACDDkgEYyOorkihfTg4A4JqWNcRhWA4PboKbNnGTx8qzp8GtxtgUh461S+IpVitI3cjAfvVzNgVnfFzINNQSdDIMVt07tnI9SjUGVyajbbHBkUZFQjULcMArg4GKp1Npg5649zXAbbjK8nvuNbVBI865Fz8dH+sKVUuIPf/wC6lR2gssL9Q0anAODQFm3laxbSJ/eqefrVnMoaJvpVbbKX1O0XOT5qjn61Ik+Uesx+ps0ZD0xQcXDkexo2HrzXIyv3HtcK/TDoFyRREUIO4HAHpxkdcVBanJGQPuq1hGFyOOKaCszZpuLBoISblwQBt44oS5M8VrNcQB0aCUjK/wBocVdW0ZeAbvS+OcdqB1OV7e3uREikuvPHOTxmrUttMzyl5LiH6Hq76pbL8VaM46CULx99M1S3Am8u3W3UuOFmbGfpx/OqnwI6fCzsJGJRsNzxQ+s297qmrzSQouy22qFLHkdc1a5p9mfHiqVLqguPTGZypvHVhztEfB+lKPT1UET3HmsT0K8in3WqfCaUktxIvpX7I6n5D2rPHXJdQciygkyWyGAP8RQ3Sa4H8WNS9y5NCtrZsoja2dl7sp/jUVxY6dHnbb+ZxjG85qqRNUjdppHDengBufp9fnSaTU3bCsqoB/zBk0vmr5LlpItXRYw2Vg6ZW3K4PKluRUjQWvdD/wB1VTSXaZ27cd8NzU6TuIwJOTjmg87+yyOjj8xJ2hsg4DQFj+sTnFd8myB3rACRyMN1ofzM+1c3Z6cUrzSLFpca+A4SQoQyxqjfTNRzXhYY3E/U0Ec54NMOelVSytl8MEEcuDv6cljzXHDLMgCjy8HkdjT1TLA44Bp7Lwc469v51Td8l3XCIX4U4Ge+AaimOfeppBj7qGkY+9VtlkQW4wKynjZv/DogP7z+Vam6OBWT8bnFjAP/AFP5V0NJzJHG9W4wyMbzS5rmaWa6p5KzvPvSrmaVQlmheRAAQ/B7HrQ+ixtNr9oMf84Hmtba6qkbFxGjsRgFlBx91H2utmS4jiEEI3cZ2DIqnlGyEVa5LRDmYn50bEcGgIj+cye5o6PmuRl/I9lh/bLG3OMZqyhbCc9Md6qYWwRzR8b+kfWngzNmjZZQMFXAxj6daju3RZAWTeDxjuT2oWOchfmKhuLrE6ux9K5/hVjnwZo4nuKvw/czafo97MhRpDL5cUajhW+dW7tdC3jDzbptuZGXCgnpis1pE4+CWBgzETtKVzjA7VYNe7JIzIwAfgA9T86rc+aNEMNrcOaytbm5Y3KGQI32SfTU1xOU2xwRgR4x6eMfdQnxSkkJkAnr7/OomulLFQeaVt9F0cavcGtKzMDggD3qJ5OaHkuAq9agNyvvS2y1RSCnaoiwJzQ7XAPemmYe9SmNuQVup26gxMPepBID3oUyWgmu574qESZqZWBoNMPA8cKOx60mb0tj8aa7AkDuBTcnac0GRI432T9aEl6iimPpxQchy1I0WRB51zisd44JMMIHZ/5Vs5elUOpnTw//AIlatcRk8Ksm3B966Ol45OF6q3KDR53g+1crdRr4ULt5mk3G0jjFweKTx+ETyul3Y6dbg1v8qPN+CX2YWlW58rwl/wCWXf8A9SaVTyIngkMto2EZIACn2HSiLFc30S/tVDaT/mxlhz2qfT5c6hGARktTNcWWQfuSNPF1Hyqwi96r4eTR8ZwK4uVe49pp/wBsJjbkUYrkDr9KAjPNT7/40Isk42SCVvVnrQV5cBEJkbaDkZ9qdNKE3knHesL4w1pxbmBSQZeF99vc08IObpFWXLHBBzZHe+Ko7Myw2JaRtxyx4H3VVf0pvCysUTI+Z6fjVAenFcJ9q6EcEEeenr8z6dI08HjG4ibaYF8sdADzUL+LLvzWdY1GTxz0rOjk0m603hh9Ff8AnZ6vcX7+LtQJHEe32xTB4svt2SsZHtzVCabR8GP6EfqGp/maP+ll2M5jSm/0rvM/ZTHtWfNKp4Mf0R+oan+Rf/0qvd+dq7fapIPFl4r5kAI9hWcpZqeDH9EXqGoT/I3th4rimdUdSpY8A1pLO9Sf9GwPyzzXkAOKufDWoyW94ELtg8rz0NUz0yq0bsHqk3JRmeqLKCKfu4+6qi1uxKFbP2v40eHyKwThTO/iyqaskduPrQch5qdmGKElbBpHEsUjkh9NZ/U4lnkCtzg9qvGOVqlvfROxPQGtun6OJ6m+AaLT4CWUjGK5PpkMZB7HOfrREcoA+1gH3rs91CoCkBjV9M41gX5Pi/a/ClRfxdv7L+FKpTBZRWFwoiweo+dWOiyhtSi9+azEE20Y4zVz4YkaTWogM4wf4Vpb4K8f5o38B5osNgUFAetThssBXHyrk9np37UHwnjJpxf596gV8ACmNJ6STikSLHL5Ib2YgSBiAO1eZ+IpWur9nJ9A9Kg9q3GoXmEfcw2jJrzy6n82Vi/OTmuhp8dcnn/Us+5KIKVKnBppqVz0HGKjPArScjcjgrjda6Dx/Guuct2FElqiOud6ecZ7U0URGI1ynyHIBAA+lMzUA6FSpUhUAKuqWVwUJDZ4xS7VLBhCHPXtUD2bvw67tCiykbh0Oc5rQh+AKwnh69JufKP2j0NbJZA3II6VizQ5PRaHPcUFbsihpzg04PkdahuTxms23g6Pk5GlsgihTHDJdsLkqEI4zUwNVOvyGG3WReOQK04FRyvUHuiXHkWBkC5OzHJHFOvNN0oxrJFcsXycgJkAdqxcepuBkM3WuHU5N3LtWk4tmw/JWk/4uT/T/wDzSrIflR/7w0qNEszyNzWi8HbfyxGechTgVm81ovAo366ue0bGnkuBMD96Rv0OFqWLkgmoZGCg4p4bb93WubkjyeuwzqNBO/rQ1xKdhUHJxTGnUMqk8t0oHUZmigZweW4x70McLYM+ZRgzPeKLg+Wkak4bris2wA5q28Q3SiFYWJMxcPn2FUBlJ47V0IwpHls2ZTm2FMnp6jIqFl68imeccYzTfMNMkypyRMiZIrjoAxGehqISEY7Vwvk5o0wbkPYU3HNN3UgaNAtE0iBUB3DkdM1GRSLnbim5qJEbR0iuim5pA981AWSKven8VHupbuKA1hVrKYrhGBI5969Bt5PSh+WMCvNo5djqx52nOK2Xh7UhdRujqfcGq8kbRu0eba6NAGwK5Id0dRM3o+6lG2QVNZlA6rzWrI436/KqnxT/AMPB9nFWUbbZGQ4HtVZ4oJOlk46OKtxxoxarJcWZUEgYpNnI5qEPXWkyRzV1HMskyfalUXmH3FKjQLQPWm8ArnV5Gx0hNZoHHYGrjwzqkemXzSSoSrrt9PamYuJ7ZpnornkE9uQKjeXrVYNctZIyzyESdABjFMl1WxjAxcrz7mss8d9Hfx6iuyzMgJGevaqHxPdObZnhIAiIwe4NSS6taJEXW4Ejkf2V6Vn9XYy24KzAbmy6E9TT48e0x6zU740imnmknkMkzl3PUmo6mSBnOA0Y+rYqT4KTaDviwc4O/wBqvtHJ2sFpUb+TpwpJMYwu4gtyKH8l8ZwPxqWg7WRV2nMCp5ApBGPYUbBTG1yiEt5G6BfxqWPTrlzhUU/9VLuSDsl9AdcrQ6X4S1PU43e3FuAhwQ8uDXZ/COow3sdozWhlcEgLN7e/FDyR+w+Of0Z4Uq0p8Eax+pb/AOsKguvCmqWsYeRIWBOAFlBNTyQ+w+Of0UOaWav7Twnq13EJIbePbyMmYDmpf6FayDgwwf660Hkgvknjn9GbzVr4euvIvFTcfWcfKnv4b1Bb2Oz2QmZ1LACZSMD50bF4O8QROkqWAJVuD5q/70XOP2GMZxldGqB3RA9qgDhGyT9aB+IvbCRbfVUEDY3Y3AjH1FC3F/CZTiVX9tpquk+Ub45eKZaXDgSqw5Bqv8RsTpUgI7g/vqCfU44WQOwOem05xUGq3y3FoYESQyy4Crjk80yRVlnaozWa5mjfyVfg82Vz/pmmnTL4Nt+Cuc+3lGn3IxUwTNKpvg7n/Dy/9hpUbQOSCuilSogR09aVKlQGZaQf1Fv8hp9t9qH/AKqVKkLWMP8AXY/vol/6xY/5j/KlSqAI7/qf+qgP7FKlQQ4O326lWlSpmVx7YZaf2fr/ADqwg/SP91KlVE+y+JNefoovvoaD7J/9ylSorokuw4foX+goTTv07f8A73pUqCIzq/1iX/Oadcfo3/y0qVR9kXQDYf1m3+hr0Sx/qcVKlS5BsfZn/Hn6FPurDR/aFKlV2L8SrJ+YVb/p4f8ANVov/GbP/wB0fzpUqkuyGyTv9TQWu/8ADm/ytSpVRHstl0ecUqVKthiP/9k="/>
          <p:cNvSpPr>
            <a:spLocks noChangeAspect="1" noChangeArrowheads="1"/>
          </p:cNvSpPr>
          <p:nvPr/>
        </p:nvSpPr>
        <p:spPr bwMode="auto">
          <a:xfrm>
            <a:off x="63500" y="-706438"/>
            <a:ext cx="1447800" cy="1447801"/>
          </a:xfrm>
          <a:prstGeom prst="rect">
            <a:avLst/>
          </a:prstGeom>
          <a:noFill/>
          <a:ln w="9525">
            <a:noFill/>
            <a:miter lim="800000"/>
            <a:headEnd/>
            <a:tailEnd/>
          </a:ln>
        </p:spPr>
        <p:txBody>
          <a:bodyPr/>
          <a:lstStyle/>
          <a:p>
            <a:endParaRPr lang="tr-TR"/>
          </a:p>
        </p:txBody>
      </p:sp>
      <p:sp>
        <p:nvSpPr>
          <p:cNvPr id="14347" name="Rectangle 9"/>
          <p:cNvSpPr>
            <a:spLocks noChangeArrowheads="1"/>
          </p:cNvSpPr>
          <p:nvPr/>
        </p:nvSpPr>
        <p:spPr bwMode="auto">
          <a:xfrm>
            <a:off x="69850" y="785813"/>
            <a:ext cx="9074150" cy="3635375"/>
          </a:xfrm>
          <a:prstGeom prst="rect">
            <a:avLst/>
          </a:prstGeom>
          <a:noFill/>
          <a:ln w="9525">
            <a:noFill/>
            <a:miter lim="800000"/>
            <a:headEnd/>
            <a:tailEnd/>
          </a:ln>
        </p:spPr>
        <p:txBody>
          <a:bodyPr lIns="92075" tIns="46038" rIns="92075" bIns="46038"/>
          <a:lstStyle/>
          <a:p>
            <a:pPr algn="ctr">
              <a:lnSpc>
                <a:spcPct val="125000"/>
              </a:lnSpc>
            </a:pPr>
            <a:r>
              <a:rPr lang="tr-TR" sz="1800" dirty="0"/>
              <a:t>Mevcut </a:t>
            </a:r>
            <a:r>
              <a:rPr lang="tr-TR" sz="1800" dirty="0" smtClean="0"/>
              <a:t>OSB içerisindeki 400 dönüm olan arazimizi </a:t>
            </a:r>
            <a:r>
              <a:rPr lang="tr-TR" sz="1800" dirty="0"/>
              <a:t>800 dönüme çıkartarak, </a:t>
            </a:r>
          </a:p>
          <a:p>
            <a:pPr algn="ctr">
              <a:lnSpc>
                <a:spcPct val="125000"/>
              </a:lnSpc>
            </a:pPr>
            <a:r>
              <a:rPr lang="tr-TR" sz="1800" dirty="0"/>
              <a:t> </a:t>
            </a:r>
            <a:r>
              <a:rPr lang="tr-TR" sz="1800" u="sng" dirty="0">
                <a:solidFill>
                  <a:srgbClr val="FF0000"/>
                </a:solidFill>
              </a:rPr>
              <a:t>4 milyon ton </a:t>
            </a:r>
            <a:r>
              <a:rPr lang="tr-TR" sz="1800" dirty="0"/>
              <a:t>sıvı çelik kapasitesine ulaşmak </a:t>
            </a:r>
          </a:p>
          <a:p>
            <a:pPr algn="ctr">
              <a:lnSpc>
                <a:spcPct val="125000"/>
              </a:lnSpc>
            </a:pPr>
            <a:r>
              <a:rPr lang="tr-TR" sz="1800" dirty="0"/>
              <a:t>ve</a:t>
            </a:r>
          </a:p>
          <a:p>
            <a:pPr algn="ctr">
              <a:lnSpc>
                <a:spcPct val="125000"/>
              </a:lnSpc>
            </a:pPr>
            <a:r>
              <a:rPr lang="tr-TR" sz="1800" dirty="0"/>
              <a:t>Mevcut Nihai Ürünlere </a:t>
            </a:r>
            <a:r>
              <a:rPr lang="tr-TR" sz="1800" dirty="0" smtClean="0"/>
              <a:t>ilaveten</a:t>
            </a:r>
          </a:p>
          <a:p>
            <a:pPr algn="ctr">
              <a:lnSpc>
                <a:spcPct val="125000"/>
              </a:lnSpc>
            </a:pPr>
            <a:r>
              <a:rPr lang="tr-TR" sz="1800" dirty="0" smtClean="0"/>
              <a:t> </a:t>
            </a:r>
            <a:endParaRPr lang="tr-TR" sz="1800" dirty="0"/>
          </a:p>
          <a:p>
            <a:pPr algn="ctr">
              <a:lnSpc>
                <a:spcPct val="125000"/>
              </a:lnSpc>
              <a:buFont typeface="Arial" pitchFamily="34" charset="0"/>
              <a:buChar char="•"/>
            </a:pPr>
            <a:r>
              <a:rPr lang="tr-TR" sz="1800" dirty="0" smtClean="0">
                <a:solidFill>
                  <a:srgbClr val="0033CC"/>
                </a:solidFill>
              </a:rPr>
              <a:t> </a:t>
            </a:r>
            <a:r>
              <a:rPr lang="tr-TR" sz="1800" dirty="0" err="1" smtClean="0">
                <a:solidFill>
                  <a:srgbClr val="0033CC"/>
                </a:solidFill>
              </a:rPr>
              <a:t>Filmaşin</a:t>
            </a:r>
            <a:r>
              <a:rPr lang="tr-TR" sz="1800" dirty="0" smtClean="0">
                <a:solidFill>
                  <a:srgbClr val="0033CC"/>
                </a:solidFill>
              </a:rPr>
              <a:t> </a:t>
            </a:r>
            <a:r>
              <a:rPr lang="tr-TR" sz="1800" dirty="0" smtClean="0">
                <a:solidFill>
                  <a:srgbClr val="0033CC"/>
                </a:solidFill>
              </a:rPr>
              <a:t>Üretimi</a:t>
            </a:r>
          </a:p>
          <a:p>
            <a:pPr algn="ctr">
              <a:lnSpc>
                <a:spcPct val="125000"/>
              </a:lnSpc>
            </a:pPr>
            <a:endParaRPr lang="tr-TR" sz="900" dirty="0" smtClean="0"/>
          </a:p>
          <a:p>
            <a:pPr algn="ctr">
              <a:lnSpc>
                <a:spcPct val="125000"/>
              </a:lnSpc>
            </a:pPr>
            <a:endParaRPr lang="tr-TR" sz="900" dirty="0"/>
          </a:p>
          <a:p>
            <a:pPr algn="ctr">
              <a:lnSpc>
                <a:spcPct val="125000"/>
              </a:lnSpc>
              <a:buFont typeface="Arial" charset="0"/>
              <a:buChar char="•"/>
            </a:pPr>
            <a:r>
              <a:rPr lang="tr-TR" sz="1800" dirty="0" smtClean="0">
                <a:solidFill>
                  <a:srgbClr val="0033CC"/>
                </a:solidFill>
              </a:rPr>
              <a:t>  Büyük </a:t>
            </a:r>
            <a:r>
              <a:rPr lang="tr-TR" sz="1800" dirty="0">
                <a:solidFill>
                  <a:srgbClr val="0033CC"/>
                </a:solidFill>
              </a:rPr>
              <a:t>K</a:t>
            </a:r>
            <a:r>
              <a:rPr lang="tr-TR" sz="1800" dirty="0" smtClean="0">
                <a:solidFill>
                  <a:srgbClr val="0033CC"/>
                </a:solidFill>
              </a:rPr>
              <a:t>esit Profil Üretimi(600 </a:t>
            </a:r>
            <a:r>
              <a:rPr lang="tr-TR" sz="1800" dirty="0">
                <a:solidFill>
                  <a:srgbClr val="0033CC"/>
                </a:solidFill>
              </a:rPr>
              <a:t>mm kesite kadar</a:t>
            </a:r>
            <a:r>
              <a:rPr lang="tr-TR" sz="1800" dirty="0" smtClean="0">
                <a:solidFill>
                  <a:srgbClr val="0033CC"/>
                </a:solidFill>
              </a:rPr>
              <a:t>)</a:t>
            </a:r>
          </a:p>
          <a:p>
            <a:pPr algn="ctr">
              <a:lnSpc>
                <a:spcPct val="125000"/>
              </a:lnSpc>
            </a:pPr>
            <a:r>
              <a:rPr lang="tr-TR" sz="1800" dirty="0" smtClean="0">
                <a:solidFill>
                  <a:srgbClr val="0033CC"/>
                </a:solidFill>
              </a:rPr>
              <a:t>ve</a:t>
            </a:r>
            <a:endParaRPr lang="tr-TR" sz="1800" dirty="0">
              <a:solidFill>
                <a:srgbClr val="0033CC"/>
              </a:solidFill>
            </a:endParaRPr>
          </a:p>
          <a:p>
            <a:pPr algn="ctr">
              <a:lnSpc>
                <a:spcPct val="125000"/>
              </a:lnSpc>
              <a:buFont typeface="Arial" charset="0"/>
              <a:buChar char="•"/>
            </a:pPr>
            <a:r>
              <a:rPr lang="tr-TR" sz="1800" dirty="0">
                <a:solidFill>
                  <a:srgbClr val="0033CC"/>
                </a:solidFill>
              </a:rPr>
              <a:t>Yassı </a:t>
            </a:r>
            <a:r>
              <a:rPr lang="tr-TR" sz="1800" dirty="0" smtClean="0">
                <a:solidFill>
                  <a:srgbClr val="0033CC"/>
                </a:solidFill>
              </a:rPr>
              <a:t>Ürün</a:t>
            </a:r>
            <a:endParaRPr lang="tr-TR" sz="900" dirty="0"/>
          </a:p>
          <a:p>
            <a:pPr algn="ctr">
              <a:lnSpc>
                <a:spcPct val="125000"/>
              </a:lnSpc>
            </a:pPr>
            <a:r>
              <a:rPr lang="tr-TR" sz="1800" dirty="0" smtClean="0"/>
              <a:t>Üretimi İçin Yeni Haddehaneler ve Yeni Çelikhane Yatırımlarını yapmak</a:t>
            </a:r>
            <a:r>
              <a:rPr lang="tr-TR" sz="1800" dirty="0"/>
              <a:t>.</a:t>
            </a:r>
          </a:p>
        </p:txBody>
      </p:sp>
      <p:pic>
        <p:nvPicPr>
          <p:cNvPr id="14349" name="Picture 2" descr="http://www.feronsteel.com/filmasin4.jpg"/>
          <p:cNvPicPr>
            <a:picLocks noChangeAspect="1" noChangeArrowheads="1"/>
          </p:cNvPicPr>
          <p:nvPr/>
        </p:nvPicPr>
        <p:blipFill>
          <a:blip r:embed="rId3" cstate="print"/>
          <a:srcRect r="20374" b="1176"/>
          <a:stretch>
            <a:fillRect/>
          </a:stretch>
        </p:blipFill>
        <p:spPr bwMode="auto">
          <a:xfrm>
            <a:off x="7232650" y="1428736"/>
            <a:ext cx="1719263" cy="1608138"/>
          </a:xfrm>
          <a:prstGeom prst="rect">
            <a:avLst/>
          </a:prstGeom>
          <a:noFill/>
          <a:ln w="9525">
            <a:noFill/>
            <a:miter lim="800000"/>
            <a:headEnd/>
            <a:tailEnd/>
          </a:ln>
        </p:spPr>
      </p:pic>
      <p:pic>
        <p:nvPicPr>
          <p:cNvPr id="14350" name="Picture 3"/>
          <p:cNvPicPr>
            <a:picLocks noChangeAspect="1" noChangeArrowheads="1"/>
          </p:cNvPicPr>
          <p:nvPr/>
        </p:nvPicPr>
        <p:blipFill>
          <a:blip r:embed="rId4" cstate="print"/>
          <a:srcRect/>
          <a:stretch>
            <a:fillRect/>
          </a:stretch>
        </p:blipFill>
        <p:spPr bwMode="auto">
          <a:xfrm>
            <a:off x="0" y="4643446"/>
            <a:ext cx="9144000" cy="1809890"/>
          </a:xfrm>
          <a:prstGeom prst="rect">
            <a:avLst/>
          </a:prstGeom>
          <a:noFill/>
          <a:ln w="9525">
            <a:noFill/>
            <a:miter lim="800000"/>
            <a:headEnd/>
            <a:tailEnd/>
          </a:ln>
        </p:spPr>
      </p:pic>
      <p:pic>
        <p:nvPicPr>
          <p:cNvPr id="14351" name="13 Resim" descr="logo.png"/>
          <p:cNvPicPr>
            <a:picLocks noChangeAspect="1"/>
          </p:cNvPicPr>
          <p:nvPr/>
        </p:nvPicPr>
        <p:blipFill>
          <a:blip r:embed="rId5" cstate="print"/>
          <a:srcRect/>
          <a:stretch>
            <a:fillRect/>
          </a:stretch>
        </p:blipFill>
        <p:spPr bwMode="auto">
          <a:xfrm>
            <a:off x="0" y="0"/>
            <a:ext cx="1685925" cy="620713"/>
          </a:xfrm>
          <a:prstGeom prst="rect">
            <a:avLst/>
          </a:prstGeom>
          <a:noFill/>
          <a:ln w="9525">
            <a:noFill/>
            <a:miter lim="800000"/>
            <a:headEnd/>
            <a:tailEnd/>
          </a:ln>
        </p:spPr>
      </p:pic>
      <p:pic>
        <p:nvPicPr>
          <p:cNvPr id="14" name="Picture 2"/>
          <p:cNvPicPr>
            <a:picLocks noChangeAspect="1" noChangeArrowheads="1"/>
          </p:cNvPicPr>
          <p:nvPr/>
        </p:nvPicPr>
        <p:blipFill>
          <a:blip r:embed="rId6" cstate="print"/>
          <a:srcRect/>
          <a:stretch>
            <a:fillRect/>
          </a:stretch>
        </p:blipFill>
        <p:spPr bwMode="auto">
          <a:xfrm>
            <a:off x="0" y="6419850"/>
            <a:ext cx="9144000" cy="438150"/>
          </a:xfrm>
          <a:prstGeom prst="rect">
            <a:avLst/>
          </a:prstGeom>
          <a:noFill/>
          <a:ln w="9525">
            <a:noFill/>
            <a:miter lim="800000"/>
            <a:headEnd/>
            <a:tailEnd/>
          </a:ln>
        </p:spPr>
      </p:pic>
      <p:pic>
        <p:nvPicPr>
          <p:cNvPr id="15" name="14 Resim"/>
          <p:cNvPicPr/>
          <p:nvPr/>
        </p:nvPicPr>
        <p:blipFill>
          <a:blip r:embed="rId7"/>
          <a:srcRect/>
          <a:stretch>
            <a:fillRect/>
          </a:stretch>
        </p:blipFill>
        <p:spPr bwMode="auto">
          <a:xfrm>
            <a:off x="71438" y="1643051"/>
            <a:ext cx="2428860" cy="1428759"/>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7"/>
          <p:cNvSpPr txBox="1">
            <a:spLocks noChangeArrowheads="1"/>
          </p:cNvSpPr>
          <p:nvPr/>
        </p:nvSpPr>
        <p:spPr bwMode="auto">
          <a:xfrm>
            <a:off x="681038" y="93663"/>
            <a:ext cx="7781925" cy="620712"/>
          </a:xfrm>
          <a:prstGeom prst="rect">
            <a:avLst/>
          </a:prstGeom>
          <a:noFill/>
          <a:ln w="9525">
            <a:noFill/>
            <a:miter lim="800000"/>
            <a:headEnd/>
            <a:tailEnd/>
          </a:ln>
          <a:effectLst/>
        </p:spPr>
        <p:txBody>
          <a:bodyPr lIns="92075" tIns="46038" rIns="92075" bIns="46038" anchor="ctr"/>
          <a:lstStyle/>
          <a:p>
            <a:pPr algn="ctr" eaLnBrk="0" hangingPunct="0">
              <a:defRPr/>
            </a:pPr>
            <a:r>
              <a:rPr lang="tr-TR" sz="2800" kern="0" dirty="0">
                <a:solidFill>
                  <a:schemeClr val="bg1"/>
                </a:solidFill>
                <a:latin typeface="Arial" pitchFamily="34" charset="0"/>
                <a:ea typeface="+mj-ea"/>
                <a:cs typeface="+mj-cs"/>
              </a:rPr>
              <a:t>EKDEMİR ÜRÜNLERİ</a:t>
            </a:r>
            <a:endParaRPr lang="en-US" sz="2800" kern="0" dirty="0">
              <a:solidFill>
                <a:schemeClr val="bg1"/>
              </a:solidFill>
              <a:latin typeface="Arial" pitchFamily="34" charset="0"/>
              <a:ea typeface="+mj-ea"/>
              <a:cs typeface="+mj-cs"/>
            </a:endParaRPr>
          </a:p>
        </p:txBody>
      </p:sp>
      <p:sp>
        <p:nvSpPr>
          <p:cNvPr id="14339" name="Rectangle 22"/>
          <p:cNvSpPr>
            <a:spLocks noChangeArrowheads="1"/>
          </p:cNvSpPr>
          <p:nvPr/>
        </p:nvSpPr>
        <p:spPr bwMode="auto">
          <a:xfrm>
            <a:off x="0" y="0"/>
            <a:ext cx="9144000" cy="642938"/>
          </a:xfrm>
          <a:prstGeom prst="rect">
            <a:avLst/>
          </a:prstGeom>
          <a:solidFill>
            <a:srgbClr val="333399"/>
          </a:solidFill>
          <a:ln w="12700" algn="ctr">
            <a:noFill/>
            <a:miter lim="800000"/>
            <a:headEnd type="none" w="sm" len="sm"/>
            <a:tailEnd type="none" w="sm" len="sm"/>
          </a:ln>
        </p:spPr>
        <p:txBody>
          <a:bodyPr wrap="none" anchor="ctr"/>
          <a:lstStyle/>
          <a:p>
            <a:pPr algn="ctr"/>
            <a:endParaRPr lang="tr-TR"/>
          </a:p>
        </p:txBody>
      </p:sp>
      <p:sp>
        <p:nvSpPr>
          <p:cNvPr id="18" name="17 Dikdörtgen"/>
          <p:cNvSpPr/>
          <p:nvPr/>
        </p:nvSpPr>
        <p:spPr bwMode="auto">
          <a:xfrm>
            <a:off x="0" y="642918"/>
            <a:ext cx="9144000" cy="71438"/>
          </a:xfrm>
          <a:prstGeom prst="rect">
            <a:avLst/>
          </a:prstGeom>
          <a:gradFill>
            <a:gsLst>
              <a:gs pos="9000">
                <a:srgbClr val="FFF200">
                  <a:alpha val="38000"/>
                </a:srgbClr>
              </a:gs>
              <a:gs pos="45000">
                <a:srgbClr val="FF7A00"/>
              </a:gs>
              <a:gs pos="70000">
                <a:srgbClr val="FF0300"/>
              </a:gs>
              <a:gs pos="100000">
                <a:srgbClr val="4D0808"/>
              </a:gs>
            </a:gsLst>
            <a:lin ang="10800000" scaled="0"/>
          </a:gradFill>
          <a:ln w="12700" cap="flat" cmpd="sng" algn="ctr">
            <a:noFill/>
            <a:prstDash val="solid"/>
            <a:round/>
            <a:headEnd type="none" w="sm" len="sm"/>
            <a:tailEnd type="none" w="sm" len="sm"/>
          </a:ln>
          <a:effectLst/>
        </p:spPr>
        <p:txBody>
          <a:bodyPr/>
          <a:lstStyle/>
          <a:p>
            <a:pPr algn="ctr">
              <a:defRPr/>
            </a:pPr>
            <a:endParaRPr lang="tr-TR"/>
          </a:p>
        </p:txBody>
      </p:sp>
      <p:sp>
        <p:nvSpPr>
          <p:cNvPr id="14343" name="Rectangle 4"/>
          <p:cNvSpPr>
            <a:spLocks noChangeArrowheads="1"/>
          </p:cNvSpPr>
          <p:nvPr/>
        </p:nvSpPr>
        <p:spPr bwMode="auto">
          <a:xfrm>
            <a:off x="714375" y="-71438"/>
            <a:ext cx="8429625" cy="642938"/>
          </a:xfrm>
          <a:prstGeom prst="rect">
            <a:avLst/>
          </a:prstGeom>
          <a:noFill/>
          <a:ln w="9525">
            <a:noFill/>
            <a:miter lim="800000"/>
            <a:headEnd/>
            <a:tailEnd/>
          </a:ln>
        </p:spPr>
        <p:txBody>
          <a:bodyPr/>
          <a:lstStyle/>
          <a:p>
            <a:pPr marL="609600" indent="-609600">
              <a:lnSpc>
                <a:spcPct val="150000"/>
              </a:lnSpc>
              <a:spcBef>
                <a:spcPct val="20000"/>
              </a:spcBef>
            </a:pPr>
            <a:r>
              <a:rPr lang="tr-TR" sz="2800" dirty="0">
                <a:solidFill>
                  <a:srgbClr val="FFC000"/>
                </a:solidFill>
              </a:rPr>
              <a:t>                              </a:t>
            </a:r>
            <a:r>
              <a:rPr lang="tr-TR" sz="2800" dirty="0" smtClean="0">
                <a:solidFill>
                  <a:srgbClr val="FFC000"/>
                </a:solidFill>
              </a:rPr>
              <a:t>YATIRIMLARIMIZ…</a:t>
            </a:r>
            <a:endParaRPr lang="en-US" sz="2800" dirty="0">
              <a:solidFill>
                <a:srgbClr val="FFC000"/>
              </a:solidFill>
            </a:endParaRPr>
          </a:p>
        </p:txBody>
      </p:sp>
      <p:sp>
        <p:nvSpPr>
          <p:cNvPr id="14345" name="AutoShape 3" descr="data:image/jpg;base64,/9j/4AAQSkZJRgABAQAAAQABAAD/2wBDAAkGBwgHBgkIBwgKCgkLDRYPDQwMDRsUFRAWIB0iIiAdHx8kKDQsJCYxJx8fLT0tMTU3Ojo6Iys/RD84QzQ5Ojf/2wBDAQoKCg0MDRoPDxo3JR8lNzc3Nzc3Nzc3Nzc3Nzc3Nzc3Nzc3Nzc3Nzc3Nzc3Nzc3Nzc3Nzc3Nzc3Nzc3Nzc3Nzf/wAARCADhAOEDASIAAhEBAxEB/8QAGwAAAQUBAQAAAAAAAAAAAAAABAACAwUGAQf/xABHEAACAQMDAgQDAwgIBAQHAAABAgMABBEFEiExQQYTIlEUYXEygZEVIzNSYqGxwRY0QlNUcpPRNUOCkiVVY3Mkg5Si4fDx/8QAGgEAAgMBAQAAAAAAAAAAAAAAAQIAAwQFBv/EACkRAAICAQQBBAEEAwAAAAAAAAABAhEDBBIhMRMFIkFRMiMzUmEUcbH/2gAMAwEAAhEDEQA/APIIrOSXbmQc45ParVvDNyqK8VzEwLAc+nr3rsGmXaRh5QsS46yMBV5cmBrAGa4WNOPVjINUuXJoUeACTwWzIrNqNnjPJEwNQr4RjEq7NTtif1Q4Nc+E08W0snxU0sKnc5SPhaGtYtLkZpIEvJAnJZeMUbYtI12hWS6TazRtKjrJx16GlaaUbVWmhv4S6qThsGqt7uOytUmlgu2jboGYc0XavpV3H5k9q6k9PXQpsfgxLGGWdyrtHJuPzGanilvHkjgCmfccKAOtamXQ9GuUfyA0Lnv2qw0Hw9Dpr/Eu7SNt9Ge3zp7E2hGnWP5NsI7c4MrDc+OgNUnii8EYW3j65y1ae4ZIommk7fxrAarK0txJISGye/tQZYifTG/OorHnOa011CqQDa4YHpWX04YdXKjg/uq2ubr82ERiBS7y5Y+LHpBu6nr7Uz4cB+T+NQwyOTwxNTsCxA3YPvTRkRxoItkCv9rGKLvV8yFTGMmq3ypN4O7irSCNvJbLA+3NNuBtBEBTjuauNFul+IUOwxjDbqqJgQ5UgjjinRP5ci+X2HJqVaKnwy78RaU0Q+Jg6NySKzhvreEb7gl5R/ZNbHS5Y7y1aGUhhjKg56+3Wsr4q0FjGZrZcsvJHypaAVV54il24iKRL22jmqr8piV90sjsfcmirTSIJUBml6+3aixpejRDZJK2T15paBTKyPVDHxBlj3Y9Kuorp7nTJiTukCHp3rtvY6FbgMAze2eartS8RG0kMGn2qAno3y+lQj47M6kbxK3mIy/UVECMk0dLe3l/KRexnb2ATFR3OnTpF5yQyCLuSpqxP7K2iPI2jdTgYTnMmPlioY+U2mo4mU5yaDGj2F4i/vx+BpUNtX5fjSoD7UW8ltfuhM0UzMe7AnNanSdIGqW8dpdho1YAnPBGKPvmWBwuxZAD2A6U2TUQ0TPJGhCDjsRVTdlihQQ3gPTYoJEa8nMbdQZOKFh0DTdEG2NmlErDILZBNB3WpG4iVI1K/TigjbyHDScjP654o7hdhZ+JSDdooAIVBwKpizBsDge1SzsysCAWA4yTXbW3lvblIYerdc9h7mniCSLHw5p7alcMXO2CPlyTjcewrTyIN2A2QOpqO3t47G1SCHooxkjBJ7k1Fe3Hw9uWzyeBTAopvEN1uK28Z6dcfxrL3sO4kHByPwq28wy3DSOPtcZJoS9A49s9u9BjRXIFppeBSxHpBwc0VMylwFYgHkDrROnpF5YV1yG6kdqHlgEdwQoIXPTPFZ32bttIlsciVecnvVo0I6tnjn5VXWKjz09AIz1q2kIUnAwf2WqyHRVNcjGA28ZyO2KLsHzIIwgJJoQo20ficjrXbVjHMrYyM8jPWnBVoM1K2CS+a7duAtAhS4YxHg9eOfnVzdCS4i3EgkjgAdBVPZ5ijKnlgcAd6dFE18lhpF38NdAL19s1fXBW4A6YK9qyLbg+4Z9/rV9ptx5sagjtwCeaDERQ67p72knnxD0N9oDt86zg0+5upWYyFATwBXol5H58bIQOexHWslqN6uiM0bpvLHMbrU7JRHa+G5gA09ywT2Y12bT/AA7ZTCa7ui8oH2Vb+QqjuL++v23TTOqdlU4qSDS5fKNyYGMYGWZu9KNtLb+kel2522GmlyOjyDA/fXLfXb7WruGxEUCxStgovU/eaoJZQ4wYIyPqRU2lXVnYTCR9P8wj3lPFR9C3yanVPDVvp6F7nTgM/ZKz5z+FedTRtHO4MZTk+k9hXodn4t0lpFF1YeSgH2ixYCirq+8L6rCYWeJCxADrHhh99CLa7C0n0eYZPsKVel/0V8Mf+Y3H4ClTWhaZBc3SNcoZFGADnAwDQF3N56MI4wFHQjvR/wADfSZJs5CSOPQRUiaJetH6rSRflVUWWysq7JGjUNJgDrzRsU8O4eY6kfM06bQtTCgQwtt/zCgn0XVEJBgckexpqsXlBN4I7hQts6liemeTWl0TTTpdqWl2/ESDMh67R2Wqfwzo8sMvx94mCDiFW55/Wx/CtHKxdsZ4FPFUBuzjHdlmwPrWY1u4ae4Cq2E6Y9qudWuPh7bGcsf4VmwWkSSRjjdwtEhxI9n2Qdw6fSuPblnzj7RzyOhFSK3KJuAJ4P30ZZl2RUkTnBZT8x2pJMvxRASiw5KkcjO0jj6UBtdnOAevery+2PEWXjsfagI48qcDI9+tVUaW30KxVxJwRge5qyCYTBCj5qetDWkY3NuU7R0IzRYjz6lzjHPGCaePRVIaGHljazZ6EEVDGBvJZs4P2fepVCbzIN2SO5/lUeQHbOSOwzTARoLTdcweXbqFXbhm44rPXq/D3mQThm9Rz+6rXTLogLHztbjA4qLUrLzJemduSOO/QUyYu27QMVLnhsqOeO5pWNwYrggLxuwDmoomdSYQVLJxnpnnrXCfIl8wjJ6jHSnM9GjZ8jcBj3GarNW0u2u7R45FPJ3Kw5KN71ZWux7GIknc3BB96awAJR+nQ0lEuzBWOnyJqDQ3C4MRBI9x7/StD4o1KJrOGytgAu31YqbWdMaSI3FkcXUY9P7a91NZJJ/NZjJkODgg9R8qWXCCuQZ4QTwBTfJbqelH20DXd1HBH9pzjntWxg8JWMcYN3M7468hRSq2DaeX3MvlkhlyM9KsbO1hv4hHFDeZLAkomcffW4uX8K6Y2FgimmHQInmNn60JP4juZAV0+xS3j6B5v9qZy4AofZRf0ZT9TUPwWlVn+UdY/wAfH/oClS2xtsSwk8RaoY98V5CWYZXNuAD++gjr3ihl3GeIA/8ApioYrVYC7qdyE5CH+FS2kkFzMsasTnO4D+zQ3DUL8u+I5UJaZcA9VUCrLw3qesX180d0oMSrlj0FOt7RFHlICcnir22hjs4AigFjyTjvTQbYJcE1w4PCgcUMcIrO3QDJp+4ZyTQOp3I2eUnT+0RVghT6lcedISc7ejY7CgmU7FjYYxyGHtXHRt0hGRkd+4psLbRIpGeRyT2oMeKHMvmTrImTs7g9cVeC3MjIUO0yLvQn3HUVUQxHDbOT8ux7fdVvbSqYhDcA4B9JzjFVt8mzHH22CajhjjylRx12ig4WVxx79hRV45eY7mZmXjJ71GqlgAAOnJNKGie03knCDHuacZXiZskE4zwuePnTYlYPw689Of51w+aJHAI6cngj8e9PHoqkNTbKC2wxtnklQN33CoThc79zfIcYoxMtCy9gcnJ5NCSFSOjD6jFEKRa6EvmOdqMWX7IHf7+wq31FFitizspk25OOn3fKs/psoilLbuParhmFypyzkEZYk8Aew/3qJkcebMxCpivHaQFgxwT9amkALbicr170tVcJ5QAPmyNwo4wP/wCV1XVZEXGWYe/WnTspnHaySyu2Zz2AwBnvV3KCUVipHH41nbQEzMxGFAwDn99XFjdb08px9GzRZU+CVvM2YRiGHSsprulHzW1CFgD/AM5AMZ+da04zlTTHgV+QoOeoPelatEMPbX0FhfpJAd6lc7vapvPv9fuWnubh1tVO1IkOBj3NQa5oYsXcxhlgdt0Z9vdTTtKvkhiEXAxVcnXAUHw20FqSEjAx3xkmh570s2EQgdNxNK7uN65U9PYVS3NzIsmeSpPYZoJElIt/Ob+9/dSqp+Lb9R/+00qaiuz1eTQLJxwsnH7VAweGbCzlMkCy7z7vWC/LfikcLezD6DrROm614il1K2jubyQRGRQ+R2zzRSRZu/o9Eh0uS3mzswcd2zipzZytyuPrmmjU45rpzn83nCD3HvR7XkMYChlyy/ZBp1FBqX0V01nNHEzBA5AzgHOayjyyCVxLgMc8VsUvQk+3IIqg8VWKxajHMgby7gZGBwCOtLJUBd0ymmDZxkqAeuP3VEEJJ2gZBJ+6jySwYHHAweKHtFke4AXAZOce471LLILkItI9scbs35uT0g/tVYJGk8bFWw6ryvvUEZhS2ltmXOTnGOhzxQxDkMDyQepNVPk2VtVA8zKG2sox3wKcNu7LED5imybi6KoGB15yKWzOev4UANE+w7QUbcc8tnGKY4mjVnRfMJOOuMV2JX2+ncR9KexkjiBJ3SEcArg1Yuip9kfmGRAjKVZTywzz/KmTISOuT71MJRISGVt3fmmyoqrwQPlUYYnLYx7hvGT8zV7a+fJGERVA7J3x86zysy/ZQM3sTjFXOlwXF1DIJ5PKgJGVHAJ7D3NSI0+it1f1TvJuBKjbuHc/KgrZWa83yAAkYAHYd/5CtBqNqgjSJIg5B3NuH2fmfn8qqLqJ4JSUXlUwTTJ0xZw3Rtdkko2RkqBgD99NspD5qq3GRyeuKaxXysN9odc0rJdiFtuDjJpjK1ZpLKCS9hLwoqwxjDSE9TTXhZSQMnHyq93rb+HLWFl2tsBYYxgmgMEoGAyOhqPgEI7rKyfTlurdopIwUb34++vO9Z0S/wBMuiBG7Rk+h15zXp1w237JB9gTWf8AFupT2mhi4s3aOVZQrKDzg0tWNKO0xVvJcDCzqUHT1cZrW+EtPtPXLPGkk7N6SwztHyrB6hrl9fhFuZWYIcjJ6VeeHdYczxxxghVX1EnkGhta5K1KLfB6V8ND+on4ClWY/Lo/WNKpQ9jzApw6qvz+VdSCMyeYQASe4qaSCa1CrMuzdnGT1piOCME5561TTTHTD2mXaAmDnjpUM05WT09zgkdhTZU2zgDpntTgm7k8Z7GpPJR08Wn3JMdDcfnBvz8iKuL1PjdHlUYMlv8AnAO/zFUJhw2eatNMk7EnDelgfapjy3wxdXpdvviUaHKvuIyBlRUMLLFNbzoSVb0vjsaluEMF5PbOCNhwD7ilp8IMcqMwLbslfb51Y3wZMcfdTDL+BlZZo1+zw2O496EOAucsMjkEZzVnaSGWIDgsg2sp/tVXTrydgIxnj2quzS18gqks/pbp7inIxTOcfdzXMj2Yn8KeIh0wCPYUUhGyeCRSjY4HtTBNBu8vYUK8sTnH7q7bxRhslefrgUpIo1VkWHerNkqORz94qxFMjuCGO0xlTzhQf41FK4RvVtBPTjrXZY+AsJTg9GB4prIe20A9MUaDEjySORx3qz01hbyJIi4zxvdulVyr6ueDjpR1hgHe4XanXJ6UvyW1aLRirbmUMyjlmIxk9gKpLuOZpsKw+wWYH3PvVzPe+hYowFiZcswHJ+Qoe+RbaykkcYkZent8qYWLVUUa52pnklsDjJq10y2aaWKMYy8g4JqoME8eOSoPJI6itPoKC2jluVYmOJNoyOpx1zTNmaMGnTOa5qDvdGIEiOP0gZ60y11QrgAg8eqq67yzluSxOSSepqKFSrZwScZNZp5rkdPHo4xh/stGuVJJ4HyrJeOL7bZxwKp/ONkkfKtAwBX9/FZDxzIVW0A/a61ZilbMmsx7ItmRc5PNG6XI0LSSKSCFxQFFQHEePc5NXy6OXj/Ky1+MPz/ClQG5qVVUX2bXxPcypc2Y3OBktyetSxTGYjyiTjBOOgrO3Oqy6xc20urOLeCJ8GSNM4U9eO9XsOoWb2vw+lu7xGQAyNwzY9xTbLYu40MqnzCT1p0QOSD26cV2YfnTnmnhMjJPGMY6fvrBkl7qPU4IfppjigaIMfT9a5bnypBuBxmiZFHljIB6VFcR4cNjiqlPbKzRPFvg4gmt25adJY0JLLkEDv8AWuW8ZAEjrhyNrcVbRr59kY1GSgxQUZOw+YQQDzWtSOO8VOwZ4iN7o+GPcHBFAzySEZd959yBVhdyxqwVgw/bXt9RVZd8M3qHy2cZoiuhiEgc7iSe3QVzcw9Sgk55wccVwNhQDknHJpwcB+Wx+yRTIpkSx7Cp3Dep6+n/AHqMxoFcBgvOQMdR7DFTxzMFOzcQepAqGTzJvSJNoB5YED+VWropZ2FfKBEeVVzzlc4p8gz0xx3x1oUBA20QlHbuWHq/CnyOsaghhxx1zUDER7fX3qe3XqpA+maFZwQSDkHvmiIZNrZwc0pfFWX2nQIrK8hLN2BPA+Zpmop8QQOPLjbOfc0Lal5JFKgkjgfKrExu/LEADoPepYKplBqZaJkWIjcMZz0yavJ8WelQ244ZgHkz86gs9Pa41lJZP0Kcjnqfeu6pMt1cvtzszhfniq8k9qL9PhU5q/n/AIiqv5QkYxwzcDFFQoPhwxzuKgmmyWQmaF3z6R0ohh6APngfSse9beOzprDLyNvr4IGUAcCsl4ysLi6+GNrbyzMu7PloWwPurYP0qj8RXV9aQwvYTSRsWIPlsRn8K04JcnP9RgnBowh0fU166ddj/wCS3+1EQ6ZfIPXY3IPQAwt/tVqdU18A4uLnHU4c9fxpHW/Ee7Hxd2cjvIx/nWnc2cNQUQH8n3v+Buf9E/7UqP8Ayv4i/wAXdf8Ae3+9Kl5G4ALiL/4J0/VJ/A80L4enaHWLYr9lpACvvzRd8xXIU4DYyc9cUFog265aAdpx/GrI9Mrf5RPWZjulJ9zREa5UZGcc9KHPMjfWi4h6R8q5WV+49pgX6aCACQFHemSje7r2AzU8a554B78VyGPdNM4A2MqhWz1qvsdyphGloEcbshSCT91VepwSWtzviiDQSHJbPSjyJMOIW5x07Gri0tY7+xCLjf8Aqv1xWnG7VIwZ4qLbfTMKJlJKnOMdD2oKWFHkYx4yfcdK0OraLJaytuiZd3Qdc/yqts7FxMRKwVVHq5wTVyTZgm4r+yqWORm6leeeBTvh2zkMSR++jJYLkFgkDOpPGDyR71JbIscuLiPapHAwetWKLM0skUCmEqm44PyNDXBjRNsoUM32SpIq2l3liBbvEh6ZIOaHh/OziNlK4H23GBTq+hXTW4EwF2AA4XvXHj+IYoWuEx3A2g/firSSy3DcJVPPGKikgmjX1xqc+3NR2SMosrhbqCDgtgYyTUsTIIz61GD3ogxcfZKkdMClbQne5MeQR+r1pbNCi/gN0+aNQAvJPZRzVp5gEbE8PjjviqqGOZOVjK46ir3SNOYxiS8jAXOdrHINDckrH2Numcfdbae8r7Q8g2oB2qkUZkHYHoKuNZmEjbVAwOg9qqhEzXEb4O0KeR7msObJfB2NNh2ckrACDDkgEYyOorkihfTg4A4JqWNcRhWA4PboKbNnGTx8qzp8GtxtgUh461S+IpVitI3cjAfvVzNgVnfFzINNQSdDIMVt07tnI9SjUGVyajbbHBkUZFQjULcMArg4GKp1Npg5649zXAbbjK8nvuNbVBI865Fz8dH+sKVUuIPf/wC6lR2gssL9Q0anAODQFm3laxbSJ/eqefrVnMoaJvpVbbKX1O0XOT5qjn61Ik+Uesx+ps0ZD0xQcXDkexo2HrzXIyv3HtcK/TDoFyRREUIO4HAHpxkdcVBanJGQPuq1hGFyOOKaCszZpuLBoISblwQBt44oS5M8VrNcQB0aCUjK/wBocVdW0ZeAbvS+OcdqB1OV7e3uREikuvPHOTxmrUttMzyl5LiH6Hq76pbL8VaM46CULx99M1S3Am8u3W3UuOFmbGfpx/OqnwI6fCzsJGJRsNzxQ+s297qmrzSQouy22qFLHkdc1a5p9mfHiqVLqguPTGZypvHVhztEfB+lKPT1UET3HmsT0K8in3WqfCaUktxIvpX7I6n5D2rPHXJdQciygkyWyGAP8RQ3Sa4H8WNS9y5NCtrZsoja2dl7sp/jUVxY6dHnbb+ZxjG85qqRNUjdppHDengBufp9fnSaTU3bCsqoB/zBk0vmr5LlpItXRYw2Vg6ZW3K4PKluRUjQWvdD/wB1VTSXaZ27cd8NzU6TuIwJOTjmg87+yyOjj8xJ2hsg4DQFj+sTnFd8myB3rACRyMN1ofzM+1c3Z6cUrzSLFpca+A4SQoQyxqjfTNRzXhYY3E/U0Ec54NMOelVSytl8MEEcuDv6cljzXHDLMgCjy8HkdjT1TLA44Bp7Lwc469v51Td8l3XCIX4U4Ge+AaimOfeppBj7qGkY+9VtlkQW4wKynjZv/DogP7z+Vam6OBWT8bnFjAP/AFP5V0NJzJHG9W4wyMbzS5rmaWa6p5KzvPvSrmaVQlmheRAAQ/B7HrQ+ixtNr9oMf84Hmtba6qkbFxGjsRgFlBx91H2utmS4jiEEI3cZ2DIqnlGyEVa5LRDmYn50bEcGgIj+cye5o6PmuRl/I9lh/bLG3OMZqyhbCc9Md6qYWwRzR8b+kfWngzNmjZZQMFXAxj6daju3RZAWTeDxjuT2oWOchfmKhuLrE6ux9K5/hVjnwZo4nuKvw/czafo97MhRpDL5cUajhW+dW7tdC3jDzbptuZGXCgnpis1pE4+CWBgzETtKVzjA7VYNe7JIzIwAfgA9T86rc+aNEMNrcOaytbm5Y3KGQI32SfTU1xOU2xwRgR4x6eMfdQnxSkkJkAnr7/OomulLFQeaVt9F0cavcGtKzMDggD3qJ5OaHkuAq9agNyvvS2y1RSCnaoiwJzQ7XAPemmYe9SmNuQVup26gxMPepBID3oUyWgmu574qESZqZWBoNMPA8cKOx60mb0tj8aa7AkDuBTcnac0GRI432T9aEl6iimPpxQchy1I0WRB51zisd44JMMIHZ/5Vs5elUOpnTw//AIlatcRk8Ksm3B966Ol45OF6q3KDR53g+1crdRr4ULt5mk3G0jjFweKTx+ETyul3Y6dbg1v8qPN+CX2YWlW58rwl/wCWXf8A9SaVTyIngkMto2EZIACn2HSiLFc30S/tVDaT/mxlhz2qfT5c6hGARktTNcWWQfuSNPF1Hyqwi96r4eTR8ZwK4uVe49pp/wBsJjbkUYrkDr9KAjPNT7/40Isk42SCVvVnrQV5cBEJkbaDkZ9qdNKE3knHesL4w1pxbmBSQZeF99vc08IObpFWXLHBBzZHe+Ko7Myw2JaRtxyx4H3VVf0pvCysUTI+Z6fjVAenFcJ9q6EcEEeenr8z6dI08HjG4ibaYF8sdADzUL+LLvzWdY1GTxz0rOjk0m603hh9Ff8AnZ6vcX7+LtQJHEe32xTB4svt2SsZHtzVCabR8GP6EfqGp/maP+ll2M5jSm/0rvM/ZTHtWfNKp4Mf0R+oan+Rf/0qvd+dq7fapIPFl4r5kAI9hWcpZqeDH9EXqGoT/I3th4rimdUdSpY8A1pLO9Sf9GwPyzzXkAOKufDWoyW94ELtg8rz0NUz0yq0bsHqk3JRmeqLKCKfu4+6qi1uxKFbP2v40eHyKwThTO/iyqaskduPrQch5qdmGKElbBpHEsUjkh9NZ/U4lnkCtzg9qvGOVqlvfROxPQGtun6OJ6m+AaLT4CWUjGK5PpkMZB7HOfrREcoA+1gH3rs91CoCkBjV9M41gX5Pi/a/ClRfxdv7L+FKpTBZRWFwoiweo+dWOiyhtSi9+azEE20Y4zVz4YkaTWogM4wf4Vpb4K8f5o38B5osNgUFAetThssBXHyrk9np37UHwnjJpxf596gV8ACmNJ6STikSLHL5Ib2YgSBiAO1eZ+IpWur9nJ9A9Kg9q3GoXmEfcw2jJrzy6n82Vi/OTmuhp8dcnn/Us+5KIKVKnBppqVz0HGKjPArScjcjgrjda6Dx/Guuct2FElqiOud6ecZ7U0URGI1ynyHIBAA+lMzUA6FSpUhUAKuqWVwUJDZ4xS7VLBhCHPXtUD2bvw67tCiykbh0Oc5rQh+AKwnh69JufKP2j0NbJZA3II6VizQ5PRaHPcUFbsihpzg04PkdahuTxms23g6Pk5GlsgihTHDJdsLkqEI4zUwNVOvyGG3WReOQK04FRyvUHuiXHkWBkC5OzHJHFOvNN0oxrJFcsXycgJkAdqxcepuBkM3WuHU5N3LtWk4tmw/JWk/4uT/T/wDzSrIflR/7w0qNEszyNzWi8HbfyxGechTgVm81ovAo366ue0bGnkuBMD96Rv0OFqWLkgmoZGCg4p4bb93WubkjyeuwzqNBO/rQ1xKdhUHJxTGnUMqk8t0oHUZmigZweW4x70McLYM+ZRgzPeKLg+Wkak4bris2wA5q28Q3SiFYWJMxcPn2FUBlJ47V0IwpHls2ZTm2FMnp6jIqFl68imeccYzTfMNMkypyRMiZIrjoAxGehqISEY7Vwvk5o0wbkPYU3HNN3UgaNAtE0iBUB3DkdM1GRSLnbim5qJEbR0iuim5pA981AWSKven8VHupbuKA1hVrKYrhGBI5969Bt5PSh+WMCvNo5djqx52nOK2Xh7UhdRujqfcGq8kbRu0eba6NAGwK5Id0dRM3o+6lG2QVNZlA6rzWrI436/KqnxT/AMPB9nFWUbbZGQ4HtVZ4oJOlk46OKtxxoxarJcWZUEgYpNnI5qEPXWkyRzV1HMskyfalUXmH3FKjQLQPWm8ArnV5Gx0hNZoHHYGrjwzqkemXzSSoSrrt9PamYuJ7ZpnornkE9uQKjeXrVYNctZIyzyESdABjFMl1WxjAxcrz7mss8d9Hfx6iuyzMgJGevaqHxPdObZnhIAiIwe4NSS6taJEXW4Ejkf2V6Vn9XYy24KzAbmy6E9TT48e0x6zU740imnmknkMkzl3PUmo6mSBnOA0Y+rYqT4KTaDviwc4O/wBqvtHJ2sFpUb+TpwpJMYwu4gtyKH8l8ZwPxqWg7WRV2nMCp5ApBGPYUbBTG1yiEt5G6BfxqWPTrlzhUU/9VLuSDsl9AdcrQ6X4S1PU43e3FuAhwQ8uDXZ/COow3sdozWhlcEgLN7e/FDyR+w+Of0Z4Uq0p8Eax+pb/AOsKguvCmqWsYeRIWBOAFlBNTyQ+w+Of0UOaWav7Twnq13EJIbePbyMmYDmpf6FayDgwwf660Hkgvknjn9GbzVr4euvIvFTcfWcfKnv4b1Bb2Oz2QmZ1LACZSMD50bF4O8QROkqWAJVuD5q/70XOP2GMZxldGqB3RA9qgDhGyT9aB+IvbCRbfVUEDY3Y3AjH1FC3F/CZTiVX9tpquk+Ub45eKZaXDgSqw5Bqv8RsTpUgI7g/vqCfU44WQOwOem05xUGq3y3FoYESQyy4Crjk80yRVlnaozWa5mjfyVfg82Vz/pmmnTL4Nt+Cuc+3lGn3IxUwTNKpvg7n/Dy/9hpUbQOSCuilSogR09aVKlQGZaQf1Fv8hp9t9qH/AKqVKkLWMP8AXY/vol/6xY/5j/KlSqAI7/qf+qgP7FKlQQ4O326lWlSpmVx7YZaf2fr/ADqwg/SP91KlVE+y+JNefoovvoaD7J/9ylSorokuw4foX+goTTv07f8A73pUqCIzq/1iX/Oadcfo3/y0qVR9kXQDYf1m3+hr0Sx/qcVKlS5BsfZn/Hn6FPurDR/aFKlV2L8SrJ+YVb/p4f8ANVov/GbP/wB0fzpUqkuyGyTv9TQWu/8ADm/ytSpVRHstl0ecUqVKthiP/9k="/>
          <p:cNvSpPr>
            <a:spLocks noChangeAspect="1" noChangeArrowheads="1"/>
          </p:cNvSpPr>
          <p:nvPr/>
        </p:nvSpPr>
        <p:spPr bwMode="auto">
          <a:xfrm>
            <a:off x="63500" y="-706438"/>
            <a:ext cx="1447800" cy="1447801"/>
          </a:xfrm>
          <a:prstGeom prst="rect">
            <a:avLst/>
          </a:prstGeom>
          <a:noFill/>
          <a:ln w="9525">
            <a:noFill/>
            <a:miter lim="800000"/>
            <a:headEnd/>
            <a:tailEnd/>
          </a:ln>
        </p:spPr>
        <p:txBody>
          <a:bodyPr/>
          <a:lstStyle/>
          <a:p>
            <a:endParaRPr lang="tr-TR"/>
          </a:p>
        </p:txBody>
      </p:sp>
      <p:sp>
        <p:nvSpPr>
          <p:cNvPr id="14346" name="AutoShape 5" descr="data:image/jpg;base64,/9j/4AAQSkZJRgABAQAAAQABAAD/2wBDAAkGBwgHBgkIBwgKCgkLDRYPDQwMDRsUFRAWIB0iIiAdHx8kKDQsJCYxJx8fLT0tMTU3Ojo6Iys/RD84QzQ5Ojf/2wBDAQoKCg0MDRoPDxo3JR8lNzc3Nzc3Nzc3Nzc3Nzc3Nzc3Nzc3Nzc3Nzc3Nzc3Nzc3Nzc3Nzc3Nzc3Nzc3Nzc3Nzf/wAARCADhAOEDASIAAhEBAxEB/8QAGwAAAQUBAQAAAAAAAAAAAAAABAACAwUGAQf/xABHEAACAQMDAgQDAwgIBAQHAAABAgMABBEFEiExQQYTIlEUYXEygZEVIzNSYqGxwRY0QlNUcpPRNUOCkiVVY3Mkg5Si4fDx/8QAGgEAAgMBAQAAAAAAAAAAAAAAAQIAAwQFBv/EACkRAAICAQQBBAEEAwAAAAAAAAABAhEDBBIhMRMFIkFRMiMzUmEUcbH/2gAMAwEAAhEDEQA/APIIrOSXbmQc45ParVvDNyqK8VzEwLAc+nr3rsGmXaRh5QsS46yMBV5cmBrAGa4WNOPVjINUuXJoUeACTwWzIrNqNnjPJEwNQr4RjEq7NTtif1Q4Nc+E08W0snxU0sKnc5SPhaGtYtLkZpIEvJAnJZeMUbYtI12hWS6TazRtKjrJx16GlaaUbVWmhv4S6qThsGqt7uOytUmlgu2jboGYc0XavpV3H5k9q6k9PXQpsfgxLGGWdyrtHJuPzGanilvHkjgCmfccKAOtamXQ9GuUfyA0Lnv2qw0Hw9Dpr/Eu7SNt9Ge3zp7E2hGnWP5NsI7c4MrDc+OgNUnii8EYW3j65y1ae4ZIommk7fxrAarK0txJISGye/tQZYifTG/OorHnOa011CqQDa4YHpWX04YdXKjg/uq2ubr82ERiBS7y5Y+LHpBu6nr7Uz4cB+T+NQwyOTwxNTsCxA3YPvTRkRxoItkCv9rGKLvV8yFTGMmq3ypN4O7irSCNvJbLA+3NNuBtBEBTjuauNFul+IUOwxjDbqqJgQ5UgjjinRP5ci+X2HJqVaKnwy78RaU0Q+Jg6NySKzhvreEb7gl5R/ZNbHS5Y7y1aGUhhjKg56+3Wsr4q0FjGZrZcsvJHypaAVV54il24iKRL22jmqr8piV90sjsfcmirTSIJUBml6+3aixpejRDZJK2T15paBTKyPVDHxBlj3Y9Kuorp7nTJiTukCHp3rtvY6FbgMAze2eartS8RG0kMGn2qAno3y+lQj47M6kbxK3mIy/UVECMk0dLe3l/KRexnb2ATFR3OnTpF5yQyCLuSpqxP7K2iPI2jdTgYTnMmPlioY+U2mo4mU5yaDGj2F4i/vx+BpUNtX5fjSoD7UW8ltfuhM0UzMe7AnNanSdIGqW8dpdho1YAnPBGKPvmWBwuxZAD2A6U2TUQ0TPJGhCDjsRVTdlihQQ3gPTYoJEa8nMbdQZOKFh0DTdEG2NmlErDILZBNB3WpG4iVI1K/TigjbyHDScjP654o7hdhZ+JSDdooAIVBwKpizBsDge1SzsysCAWA4yTXbW3lvblIYerdc9h7mniCSLHw5p7alcMXO2CPlyTjcewrTyIN2A2QOpqO3t47G1SCHooxkjBJ7k1Fe3Hw9uWzyeBTAopvEN1uK28Z6dcfxrL3sO4kHByPwq28wy3DSOPtcZJoS9A49s9u9BjRXIFppeBSxHpBwc0VMylwFYgHkDrROnpF5YV1yG6kdqHlgEdwQoIXPTPFZ32bttIlsciVecnvVo0I6tnjn5VXWKjz09AIz1q2kIUnAwf2WqyHRVNcjGA28ZyO2KLsHzIIwgJJoQo20ficjrXbVjHMrYyM8jPWnBVoM1K2CS+a7duAtAhS4YxHg9eOfnVzdCS4i3EgkjgAdBVPZ5ijKnlgcAd6dFE18lhpF38NdAL19s1fXBW4A6YK9qyLbg+4Z9/rV9ptx5sagjtwCeaDERQ67p72knnxD0N9oDt86zg0+5upWYyFATwBXol5H58bIQOexHWslqN6uiM0bpvLHMbrU7JRHa+G5gA09ywT2Y12bT/AA7ZTCa7ui8oH2Vb+QqjuL++v23TTOqdlU4qSDS5fKNyYGMYGWZu9KNtLb+kel2522GmlyOjyDA/fXLfXb7WruGxEUCxStgovU/eaoJZQ4wYIyPqRU2lXVnYTCR9P8wj3lPFR9C3yanVPDVvp6F7nTgM/ZKz5z+FedTRtHO4MZTk+k9hXodn4t0lpFF1YeSgH2ixYCirq+8L6rCYWeJCxADrHhh99CLa7C0n0eYZPsKVel/0V8Mf+Y3H4ClTWhaZBc3SNcoZFGADnAwDQF3N56MI4wFHQjvR/wADfSZJs5CSOPQRUiaJetH6rSRflVUWWysq7JGjUNJgDrzRsU8O4eY6kfM06bQtTCgQwtt/zCgn0XVEJBgckexpqsXlBN4I7hQts6liemeTWl0TTTpdqWl2/ESDMh67R2Wqfwzo8sMvx94mCDiFW55/Wx/CtHKxdsZ4FPFUBuzjHdlmwPrWY1u4ae4Cq2E6Y9qudWuPh7bGcsf4VmwWkSSRjjdwtEhxI9n2Qdw6fSuPblnzj7RzyOhFSK3KJuAJ4P30ZZl2RUkTnBZT8x2pJMvxRASiw5KkcjO0jj6UBtdnOAevery+2PEWXjsfagI48qcDI9+tVUaW30KxVxJwRge5qyCYTBCj5qetDWkY3NuU7R0IzRYjz6lzjHPGCaePRVIaGHljazZ6EEVDGBvJZs4P2fepVCbzIN2SO5/lUeQHbOSOwzTARoLTdcweXbqFXbhm44rPXq/D3mQThm9Rz+6rXTLogLHztbjA4qLUrLzJemduSOO/QUyYu27QMVLnhsqOeO5pWNwYrggLxuwDmoomdSYQVLJxnpnnrXCfIl8wjJ6jHSnM9GjZ8jcBj3GarNW0u2u7R45FPJ3Kw5KN71ZWux7GIknc3BB96awAJR+nQ0lEuzBWOnyJqDQ3C4MRBI9x7/StD4o1KJrOGytgAu31YqbWdMaSI3FkcXUY9P7a91NZJJ/NZjJkODgg9R8qWXCCuQZ4QTwBTfJbqelH20DXd1HBH9pzjntWxg8JWMcYN3M7468hRSq2DaeX3MvlkhlyM9KsbO1hv4hHFDeZLAkomcffW4uX8K6Y2FgimmHQInmNn60JP4juZAV0+xS3j6B5v9qZy4AofZRf0ZT9TUPwWlVn+UdY/wAfH/oClS2xtsSwk8RaoY98V5CWYZXNuAD++gjr3ihl3GeIA/8ApioYrVYC7qdyE5CH+FS2kkFzMsasTnO4D+zQ3DUL8u+I5UJaZcA9VUCrLw3qesX180d0oMSrlj0FOt7RFHlICcnir22hjs4AigFjyTjvTQbYJcE1w4PCgcUMcIrO3QDJp+4ZyTQOp3I2eUnT+0RVghT6lcedISc7ejY7CgmU7FjYYxyGHtXHRt0hGRkd+4psLbRIpGeRyT2oMeKHMvmTrImTs7g9cVeC3MjIUO0yLvQn3HUVUQxHDbOT8ux7fdVvbSqYhDcA4B9JzjFVt8mzHH22CajhjjylRx12ig4WVxx79hRV45eY7mZmXjJ71GqlgAAOnJNKGie03knCDHuacZXiZskE4zwuePnTYlYPw689Of51w+aJHAI6cngj8e9PHoqkNTbKC2wxtnklQN33CoThc79zfIcYoxMtCy9gcnJ5NCSFSOjD6jFEKRa6EvmOdqMWX7IHf7+wq31FFitizspk25OOn3fKs/psoilLbuParhmFypyzkEZYk8Aew/3qJkcebMxCpivHaQFgxwT9amkALbicr170tVcJ5QAPmyNwo4wP/wCV1XVZEXGWYe/WnTspnHaySyu2Zz2AwBnvV3KCUVipHH41nbQEzMxGFAwDn99XFjdb08px9GzRZU+CVvM2YRiGHSsprulHzW1CFgD/AM5AMZ+da04zlTTHgV+QoOeoPelatEMPbX0FhfpJAd6lc7vapvPv9fuWnubh1tVO1IkOBj3NQa5oYsXcxhlgdt0Z9vdTTtKvkhiEXAxVcnXAUHw20FqSEjAx3xkmh570s2EQgdNxNK7uN65U9PYVS3NzIsmeSpPYZoJElIt/Ob+9/dSqp+Lb9R/+00qaiuz1eTQLJxwsnH7VAweGbCzlMkCy7z7vWC/LfikcLezD6DrROm614il1K2jubyQRGRQ+R2zzRSRZu/o9Eh0uS3mzswcd2zipzZytyuPrmmjU45rpzn83nCD3HvR7XkMYChlyy/ZBp1FBqX0V01nNHEzBA5AzgHOayjyyCVxLgMc8VsUvQk+3IIqg8VWKxajHMgby7gZGBwCOtLJUBd0ymmDZxkqAeuP3VEEJJ2gZBJ+6jySwYHHAweKHtFke4AXAZOce471LLILkItI9scbs35uT0g/tVYJGk8bFWw6ryvvUEZhS2ltmXOTnGOhzxQxDkMDyQepNVPk2VtVA8zKG2sox3wKcNu7LED5imybi6KoGB15yKWzOev4UANE+w7QUbcc8tnGKY4mjVnRfMJOOuMV2JX2+ncR9KexkjiBJ3SEcArg1Yuip9kfmGRAjKVZTywzz/KmTISOuT71MJRISGVt3fmmyoqrwQPlUYYnLYx7hvGT8zV7a+fJGERVA7J3x86zysy/ZQM3sTjFXOlwXF1DIJ5PKgJGVHAJ7D3NSI0+it1f1TvJuBKjbuHc/KgrZWa83yAAkYAHYd/5CtBqNqgjSJIg5B3NuH2fmfn8qqLqJ4JSUXlUwTTJ0xZw3Rtdkko2RkqBgD99NspD5qq3GRyeuKaxXysN9odc0rJdiFtuDjJpjK1ZpLKCS9hLwoqwxjDSE9TTXhZSQMnHyq93rb+HLWFl2tsBYYxgmgMEoGAyOhqPgEI7rKyfTlurdopIwUb34++vO9Z0S/wBMuiBG7Rk+h15zXp1w237JB9gTWf8AFupT2mhi4s3aOVZQrKDzg0tWNKO0xVvJcDCzqUHT1cZrW+EtPtPXLPGkk7N6SwztHyrB6hrl9fhFuZWYIcjJ6VeeHdYczxxxghVX1EnkGhta5K1KLfB6V8ND+on4ClWY/Lo/WNKpQ9jzApw6qvz+VdSCMyeYQASe4qaSCa1CrMuzdnGT1piOCME5561TTTHTD2mXaAmDnjpUM05WT09zgkdhTZU2zgDpntTgm7k8Z7GpPJR08Wn3JMdDcfnBvz8iKuL1PjdHlUYMlv8AnAO/zFUJhw2eatNMk7EnDelgfapjy3wxdXpdvviUaHKvuIyBlRUMLLFNbzoSVb0vjsaluEMF5PbOCNhwD7ilp8IMcqMwLbslfb51Y3wZMcfdTDL+BlZZo1+zw2O496EOAucsMjkEZzVnaSGWIDgsg2sp/tVXTrydgIxnj2quzS18gqks/pbp7inIxTOcfdzXMj2Yn8KeIh0wCPYUUhGyeCRSjY4HtTBNBu8vYUK8sTnH7q7bxRhslefrgUpIo1VkWHerNkqORz94qxFMjuCGO0xlTzhQf41FK4RvVtBPTjrXZY+AsJTg9GB4prIe20A9MUaDEjySORx3qz01hbyJIi4zxvdulVyr6ueDjpR1hgHe4XanXJ6UvyW1aLRirbmUMyjlmIxk9gKpLuOZpsKw+wWYH3PvVzPe+hYowFiZcswHJ+Qoe+RbaykkcYkZent8qYWLVUUa52pnklsDjJq10y2aaWKMYy8g4JqoME8eOSoPJI6itPoKC2jluVYmOJNoyOpx1zTNmaMGnTOa5qDvdGIEiOP0gZ60y11QrgAg8eqq67yzluSxOSSepqKFSrZwScZNZp5rkdPHo4xh/stGuVJJ4HyrJeOL7bZxwKp/ONkkfKtAwBX9/FZDxzIVW0A/a61ZilbMmsx7ItmRc5PNG6XI0LSSKSCFxQFFQHEePc5NXy6OXj/Ky1+MPz/ClQG5qVVUX2bXxPcypc2Y3OBktyetSxTGYjyiTjBOOgrO3Oqy6xc20urOLeCJ8GSNM4U9eO9XsOoWb2vw+lu7xGQAyNwzY9xTbLYu40MqnzCT1p0QOSD26cV2YfnTnmnhMjJPGMY6fvrBkl7qPU4IfppjigaIMfT9a5bnypBuBxmiZFHljIB6VFcR4cNjiqlPbKzRPFvg4gmt25adJY0JLLkEDv8AWuW8ZAEjrhyNrcVbRr59kY1GSgxQUZOw+YQQDzWtSOO8VOwZ4iN7o+GPcHBFAzySEZd959yBVhdyxqwVgw/bXt9RVZd8M3qHy2cZoiuhiEgc7iSe3QVzcw9Sgk55wccVwNhQDknHJpwcB+Wx+yRTIpkSx7Cp3Dep6+n/AHqMxoFcBgvOQMdR7DFTxzMFOzcQepAqGTzJvSJNoB5YED+VWropZ2FfKBEeVVzzlc4p8gz0xx3x1oUBA20QlHbuWHq/CnyOsaghhxx1zUDER7fX3qe3XqpA+maFZwQSDkHvmiIZNrZwc0pfFWX2nQIrK8hLN2BPA+Zpmop8QQOPLjbOfc0Lal5JFKgkjgfKrExu/LEADoPepYKplBqZaJkWIjcMZz0yavJ8WelQ244ZgHkz86gs9Pa41lJZP0Kcjnqfeu6pMt1cvtzszhfniq8k9qL9PhU5q/n/AIiqv5QkYxwzcDFFQoPhwxzuKgmmyWQmaF3z6R0ohh6APngfSse9beOzprDLyNvr4IGUAcCsl4ysLi6+GNrbyzMu7PloWwPurYP0qj8RXV9aQwvYTSRsWIPlsRn8K04JcnP9RgnBowh0fU166ddj/wCS3+1EQ6ZfIPXY3IPQAwt/tVqdU18A4uLnHU4c9fxpHW/Ee7Hxd2cjvIx/nWnc2cNQUQH8n3v+Buf9E/7UqP8Ayv4i/wAXdf8Ae3+9Kl5G4ALiL/4J0/VJ/A80L4enaHWLYr9lpACvvzRd8xXIU4DYyc9cUFog265aAdpx/GrI9Mrf5RPWZjulJ9zREa5UZGcc9KHPMjfWi4h6R8q5WV+49pgX6aCACQFHemSje7r2AzU8a554B78VyGPdNM4A2MqhWz1qvsdyphGloEcbshSCT91VepwSWtzviiDQSHJbPSjyJMOIW5x07Gri0tY7+xCLjf8Aqv1xWnG7VIwZ4qLbfTMKJlJKnOMdD2oKWFHkYx4yfcdK0OraLJaytuiZd3Qdc/yqts7FxMRKwVVHq5wTVyTZgm4r+yqWORm6leeeBTvh2zkMSR++jJYLkFgkDOpPGDyR71JbIscuLiPapHAwetWKLM0skUCmEqm44PyNDXBjRNsoUM32SpIq2l3liBbvEh6ZIOaHh/OziNlK4H23GBTq+hXTW4EwF2AA4XvXHj+IYoWuEx3A2g/firSSy3DcJVPPGKikgmjX1xqc+3NR2SMosrhbqCDgtgYyTUsTIIz61GD3ogxcfZKkdMClbQne5MeQR+r1pbNCi/gN0+aNQAvJPZRzVp5gEbE8PjjviqqGOZOVjK46ir3SNOYxiS8jAXOdrHINDckrH2Numcfdbae8r7Q8g2oB2qkUZkHYHoKuNZmEjbVAwOg9qqhEzXEb4O0KeR7msObJfB2NNh2ckrACDDkgEYyOorkihfTg4A4JqWNcRhWA4PboKbNnGTx8qzp8GtxtgUh461S+IpVitI3cjAfvVzNgVnfFzINNQSdDIMVt07tnI9SjUGVyajbbHBkUZFQjULcMArg4GKp1Npg5649zXAbbjK8nvuNbVBI865Fz8dH+sKVUuIPf/wC6lR2gssL9Q0anAODQFm3laxbSJ/eqefrVnMoaJvpVbbKX1O0XOT5qjn61Ik+Uesx+ps0ZD0xQcXDkexo2HrzXIyv3HtcK/TDoFyRREUIO4HAHpxkdcVBanJGQPuq1hGFyOOKaCszZpuLBoISblwQBt44oS5M8VrNcQB0aCUjK/wBocVdW0ZeAbvS+OcdqB1OV7e3uREikuvPHOTxmrUttMzyl5LiH6Hq76pbL8VaM46CULx99M1S3Am8u3W3UuOFmbGfpx/OqnwI6fCzsJGJRsNzxQ+s297qmrzSQouy22qFLHkdc1a5p9mfHiqVLqguPTGZypvHVhztEfB+lKPT1UET3HmsT0K8in3WqfCaUktxIvpX7I6n5D2rPHXJdQciygkyWyGAP8RQ3Sa4H8WNS9y5NCtrZsoja2dl7sp/jUVxY6dHnbb+ZxjG85qqRNUjdppHDengBufp9fnSaTU3bCsqoB/zBk0vmr5LlpItXRYw2Vg6ZW3K4PKluRUjQWvdD/wB1VTSXaZ27cd8NzU6TuIwJOTjmg87+yyOjj8xJ2hsg4DQFj+sTnFd8myB3rACRyMN1ofzM+1c3Z6cUrzSLFpca+A4SQoQyxqjfTNRzXhYY3E/U0Ec54NMOelVSytl8MEEcuDv6cljzXHDLMgCjy8HkdjT1TLA44Bp7Lwc469v51Td8l3XCIX4U4Ge+AaimOfeppBj7qGkY+9VtlkQW4wKynjZv/DogP7z+Vam6OBWT8bnFjAP/AFP5V0NJzJHG9W4wyMbzS5rmaWa6p5KzvPvSrmaVQlmheRAAQ/B7HrQ+ixtNr9oMf84Hmtba6qkbFxGjsRgFlBx91H2utmS4jiEEI3cZ2DIqnlGyEVa5LRDmYn50bEcGgIj+cye5o6PmuRl/I9lh/bLG3OMZqyhbCc9Md6qYWwRzR8b+kfWngzNmjZZQMFXAxj6daju3RZAWTeDxjuT2oWOchfmKhuLrE6ux9K5/hVjnwZo4nuKvw/czafo97MhRpDL5cUajhW+dW7tdC3jDzbptuZGXCgnpis1pE4+CWBgzETtKVzjA7VYNe7JIzIwAfgA9T86rc+aNEMNrcOaytbm5Y3KGQI32SfTU1xOU2xwRgR4x6eMfdQnxSkkJkAnr7/OomulLFQeaVt9F0cavcGtKzMDggD3qJ5OaHkuAq9agNyvvS2y1RSCnaoiwJzQ7XAPemmYe9SmNuQVup26gxMPepBID3oUyWgmu574qESZqZWBoNMPA8cKOx60mb0tj8aa7AkDuBTcnac0GRI432T9aEl6iimPpxQchy1I0WRB51zisd44JMMIHZ/5Vs5elUOpnTw//AIlatcRk8Ksm3B966Ol45OF6q3KDR53g+1crdRr4ULt5mk3G0jjFweKTx+ETyul3Y6dbg1v8qPN+CX2YWlW58rwl/wCWXf8A9SaVTyIngkMto2EZIACn2HSiLFc30S/tVDaT/mxlhz2qfT5c6hGARktTNcWWQfuSNPF1Hyqwi96r4eTR8ZwK4uVe49pp/wBsJjbkUYrkDr9KAjPNT7/40Isk42SCVvVnrQV5cBEJkbaDkZ9qdNKE3knHesL4w1pxbmBSQZeF99vc08IObpFWXLHBBzZHe+Ko7Myw2JaRtxyx4H3VVf0pvCysUTI+Z6fjVAenFcJ9q6EcEEeenr8z6dI08HjG4ibaYF8sdADzUL+LLvzWdY1GTxz0rOjk0m603hh9Ff8AnZ6vcX7+LtQJHEe32xTB4svt2SsZHtzVCabR8GP6EfqGp/maP+ll2M5jSm/0rvM/ZTHtWfNKp4Mf0R+oan+Rf/0qvd+dq7fapIPFl4r5kAI9hWcpZqeDH9EXqGoT/I3th4rimdUdSpY8A1pLO9Sf9GwPyzzXkAOKufDWoyW94ELtg8rz0NUz0yq0bsHqk3JRmeqLKCKfu4+6qi1uxKFbP2v40eHyKwThTO/iyqaskduPrQch5qdmGKElbBpHEsUjkh9NZ/U4lnkCtzg9qvGOVqlvfROxPQGtun6OJ6m+AaLT4CWUjGK5PpkMZB7HOfrREcoA+1gH3rs91CoCkBjV9M41gX5Pi/a/ClRfxdv7L+FKpTBZRWFwoiweo+dWOiyhtSi9+azEE20Y4zVz4YkaTWogM4wf4Vpb4K8f5o38B5osNgUFAetThssBXHyrk9np37UHwnjJpxf596gV8ACmNJ6STikSLHL5Ib2YgSBiAO1eZ+IpWur9nJ9A9Kg9q3GoXmEfcw2jJrzy6n82Vi/OTmuhp8dcnn/Us+5KIKVKnBppqVz0HGKjPArScjcjgrjda6Dx/Guuct2FElqiOud6ecZ7U0URGI1ynyHIBAA+lMzUA6FSpUhUAKuqWVwUJDZ4xS7VLBhCHPXtUD2bvw67tCiykbh0Oc5rQh+AKwnh69JufKP2j0NbJZA3II6VizQ5PRaHPcUFbsihpzg04PkdahuTxms23g6Pk5GlsgihTHDJdsLkqEI4zUwNVOvyGG3WReOQK04FRyvUHuiXHkWBkC5OzHJHFOvNN0oxrJFcsXycgJkAdqxcepuBkM3WuHU5N3LtWk4tmw/JWk/4uT/T/wDzSrIflR/7w0qNEszyNzWi8HbfyxGechTgVm81ovAo366ue0bGnkuBMD96Rv0OFqWLkgmoZGCg4p4bb93WubkjyeuwzqNBO/rQ1xKdhUHJxTGnUMqk8t0oHUZmigZweW4x70McLYM+ZRgzPeKLg+Wkak4bris2wA5q28Q3SiFYWJMxcPn2FUBlJ47V0IwpHls2ZTm2FMnp6jIqFl68imeccYzTfMNMkypyRMiZIrjoAxGehqISEY7Vwvk5o0wbkPYU3HNN3UgaNAtE0iBUB3DkdM1GRSLnbim5qJEbR0iuim5pA981AWSKven8VHupbuKA1hVrKYrhGBI5969Bt5PSh+WMCvNo5djqx52nOK2Xh7UhdRujqfcGq8kbRu0eba6NAGwK5Id0dRM3o+6lG2QVNZlA6rzWrI436/KqnxT/AMPB9nFWUbbZGQ4HtVZ4oJOlk46OKtxxoxarJcWZUEgYpNnI5qEPXWkyRzV1HMskyfalUXmH3FKjQLQPWm8ArnV5Gx0hNZoHHYGrjwzqkemXzSSoSrrt9PamYuJ7ZpnornkE9uQKjeXrVYNctZIyzyESdABjFMl1WxjAxcrz7mss8d9Hfx6iuyzMgJGevaqHxPdObZnhIAiIwe4NSS6taJEXW4Ejkf2V6Vn9XYy24KzAbmy6E9TT48e0x6zU740imnmknkMkzl3PUmo6mSBnOA0Y+rYqT4KTaDviwc4O/wBqvtHJ2sFpUb+TpwpJMYwu4gtyKH8l8ZwPxqWg7WRV2nMCp5ApBGPYUbBTG1yiEt5G6BfxqWPTrlzhUU/9VLuSDsl9AdcrQ6X4S1PU43e3FuAhwQ8uDXZ/COow3sdozWhlcEgLN7e/FDyR+w+Of0Z4Uq0p8Eax+pb/AOsKguvCmqWsYeRIWBOAFlBNTyQ+w+Of0UOaWav7Twnq13EJIbePbyMmYDmpf6FayDgwwf660Hkgvknjn9GbzVr4euvIvFTcfWcfKnv4b1Bb2Oz2QmZ1LACZSMD50bF4O8QROkqWAJVuD5q/70XOP2GMZxldGqB3RA9qgDhGyT9aB+IvbCRbfVUEDY3Y3AjH1FC3F/CZTiVX9tpquk+Ub45eKZaXDgSqw5Bqv8RsTpUgI7g/vqCfU44WQOwOem05xUGq3y3FoYESQyy4Crjk80yRVlnaozWa5mjfyVfg82Vz/pmmnTL4Nt+Cuc+3lGn3IxUwTNKpvg7n/Dy/9hpUbQOSCuilSogR09aVKlQGZaQf1Fv8hp9t9qH/AKqVKkLWMP8AXY/vol/6xY/5j/KlSqAI7/qf+qgP7FKlQQ4O326lWlSpmVx7YZaf2fr/ADqwg/SP91KlVE+y+JNefoovvoaD7J/9ylSorokuw4foX+goTTv07f8A73pUqCIzq/1iX/Oadcfo3/y0qVR9kXQDYf1m3+hr0Sx/qcVKlS5BsfZn/Hn6FPurDR/aFKlV2L8SrJ+YVb/p4f8ANVov/GbP/wB0fzpUqkuyGyTv9TQWu/8ADm/ytSpVRHstl0ecUqVKthiP/9k="/>
          <p:cNvSpPr>
            <a:spLocks noChangeAspect="1" noChangeArrowheads="1"/>
          </p:cNvSpPr>
          <p:nvPr/>
        </p:nvSpPr>
        <p:spPr bwMode="auto">
          <a:xfrm>
            <a:off x="63500" y="-706438"/>
            <a:ext cx="1447800" cy="1447801"/>
          </a:xfrm>
          <a:prstGeom prst="rect">
            <a:avLst/>
          </a:prstGeom>
          <a:noFill/>
          <a:ln w="9525">
            <a:noFill/>
            <a:miter lim="800000"/>
            <a:headEnd/>
            <a:tailEnd/>
          </a:ln>
        </p:spPr>
        <p:txBody>
          <a:bodyPr/>
          <a:lstStyle/>
          <a:p>
            <a:endParaRPr lang="tr-TR"/>
          </a:p>
        </p:txBody>
      </p:sp>
      <p:sp>
        <p:nvSpPr>
          <p:cNvPr id="14347" name="Rectangle 9"/>
          <p:cNvSpPr>
            <a:spLocks noChangeArrowheads="1"/>
          </p:cNvSpPr>
          <p:nvPr/>
        </p:nvSpPr>
        <p:spPr bwMode="auto">
          <a:xfrm>
            <a:off x="69850" y="785813"/>
            <a:ext cx="9074150" cy="3635375"/>
          </a:xfrm>
          <a:prstGeom prst="rect">
            <a:avLst/>
          </a:prstGeom>
          <a:noFill/>
          <a:ln w="9525">
            <a:noFill/>
            <a:miter lim="800000"/>
            <a:headEnd/>
            <a:tailEnd/>
          </a:ln>
        </p:spPr>
        <p:txBody>
          <a:bodyPr lIns="92075" tIns="46038" rIns="92075" bIns="46038"/>
          <a:lstStyle/>
          <a:p>
            <a:pPr algn="ctr">
              <a:lnSpc>
                <a:spcPct val="125000"/>
              </a:lnSpc>
            </a:pPr>
            <a:endParaRPr lang="tr-TR" sz="1800" dirty="0"/>
          </a:p>
        </p:txBody>
      </p:sp>
      <p:pic>
        <p:nvPicPr>
          <p:cNvPr id="14351" name="13 Resim" descr="logo.png"/>
          <p:cNvPicPr>
            <a:picLocks noChangeAspect="1"/>
          </p:cNvPicPr>
          <p:nvPr/>
        </p:nvPicPr>
        <p:blipFill>
          <a:blip r:embed="rId3" cstate="print"/>
          <a:srcRect/>
          <a:stretch>
            <a:fillRect/>
          </a:stretch>
        </p:blipFill>
        <p:spPr bwMode="auto">
          <a:xfrm>
            <a:off x="0" y="0"/>
            <a:ext cx="1685925" cy="620713"/>
          </a:xfrm>
          <a:prstGeom prst="rect">
            <a:avLst/>
          </a:prstGeom>
          <a:noFill/>
          <a:ln w="9525">
            <a:noFill/>
            <a:miter lim="800000"/>
            <a:headEnd/>
            <a:tailEnd/>
          </a:ln>
        </p:spPr>
      </p:pic>
      <p:pic>
        <p:nvPicPr>
          <p:cNvPr id="14" name="Picture 2"/>
          <p:cNvPicPr>
            <a:picLocks noChangeAspect="1" noChangeArrowheads="1"/>
          </p:cNvPicPr>
          <p:nvPr/>
        </p:nvPicPr>
        <p:blipFill>
          <a:blip r:embed="rId4" cstate="print"/>
          <a:srcRect/>
          <a:stretch>
            <a:fillRect/>
          </a:stretch>
        </p:blipFill>
        <p:spPr bwMode="auto">
          <a:xfrm>
            <a:off x="0" y="6419850"/>
            <a:ext cx="9144000" cy="438150"/>
          </a:xfrm>
          <a:prstGeom prst="rect">
            <a:avLst/>
          </a:prstGeom>
          <a:noFill/>
          <a:ln w="9525">
            <a:noFill/>
            <a:miter lim="800000"/>
            <a:headEnd/>
            <a:tailEnd/>
          </a:ln>
        </p:spPr>
      </p:pic>
      <p:sp>
        <p:nvSpPr>
          <p:cNvPr id="15" name="14 Metin kutusu"/>
          <p:cNvSpPr txBox="1"/>
          <p:nvPr/>
        </p:nvSpPr>
        <p:spPr>
          <a:xfrm>
            <a:off x="714348" y="1071546"/>
            <a:ext cx="7500990" cy="769441"/>
          </a:xfrm>
          <a:prstGeom prst="rect">
            <a:avLst/>
          </a:prstGeom>
          <a:noFill/>
        </p:spPr>
        <p:txBody>
          <a:bodyPr wrap="square" rtlCol="0">
            <a:spAutoFit/>
          </a:bodyPr>
          <a:lstStyle/>
          <a:p>
            <a:r>
              <a:rPr lang="tr-TR" dirty="0" smtClean="0"/>
              <a:t>500 milyon dolarlık bu ilave yatırımlarımız 1100 kişilik yeni istihdam sağlayacaktır.</a:t>
            </a:r>
            <a:endParaRPr lang="tr-TR" dirty="0"/>
          </a:p>
        </p:txBody>
      </p:sp>
      <p:pic>
        <p:nvPicPr>
          <p:cNvPr id="19" name="18 Resim"/>
          <p:cNvPicPr/>
          <p:nvPr/>
        </p:nvPicPr>
        <p:blipFill>
          <a:blip r:embed="rId5"/>
          <a:srcRect r="20721"/>
          <a:stretch>
            <a:fillRect/>
          </a:stretch>
        </p:blipFill>
        <p:spPr bwMode="auto">
          <a:xfrm>
            <a:off x="714348" y="2285992"/>
            <a:ext cx="3714776" cy="3714776"/>
          </a:xfrm>
          <a:prstGeom prst="rect">
            <a:avLst/>
          </a:prstGeom>
          <a:noFill/>
          <a:ln w="9525">
            <a:noFill/>
            <a:miter lim="800000"/>
            <a:headEnd/>
            <a:tailEnd/>
          </a:ln>
        </p:spPr>
      </p:pic>
      <p:pic>
        <p:nvPicPr>
          <p:cNvPr id="20" name="Picture 13" descr="http://www.supplierlist.com/photo_images/23128/Hot-rolled_steel_coil.jpg"/>
          <p:cNvPicPr>
            <a:picLocks noChangeAspect="1" noChangeArrowheads="1"/>
          </p:cNvPicPr>
          <p:nvPr/>
        </p:nvPicPr>
        <p:blipFill>
          <a:blip r:embed="rId6" cstate="print"/>
          <a:srcRect/>
          <a:stretch>
            <a:fillRect/>
          </a:stretch>
        </p:blipFill>
        <p:spPr bwMode="auto">
          <a:xfrm>
            <a:off x="4607115" y="2285992"/>
            <a:ext cx="4326534" cy="3786214"/>
          </a:xfrm>
          <a:prstGeom prst="rect">
            <a:avLst/>
          </a:prstGeom>
          <a:noFill/>
          <a:ln w="9525">
            <a:noFill/>
            <a:miter lim="800000"/>
            <a:headEnd/>
            <a:tailEnd/>
          </a:ln>
        </p:spPr>
      </p:pic>
    </p:spTree>
  </p:cSld>
  <p:clrMapOvr>
    <a:masterClrMapping/>
  </p:clrMapOvr>
  <p:transition advClick="0">
    <p:cut/>
  </p:transition>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triangle" w="sm" len="sm"/>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r-TR" sz="2200" b="1"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triangle" w="sm" len="sm"/>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r-TR" sz="2200" b="1" i="0" u="none" strike="noStrike" cap="none" normalizeH="0" baseline="0" smtClean="0">
            <a:ln>
              <a:noFill/>
            </a:ln>
            <a:solidFill>
              <a:schemeClr val="tx2"/>
            </a:solidFill>
            <a:effectLst/>
            <a:latin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11448</TotalTime>
  <Words>3472</Words>
  <Application>Microsoft Office PowerPoint</Application>
  <PresentationFormat>Ekran Gösterisi (4:3)</PresentationFormat>
  <Paragraphs>586</Paragraphs>
  <Slides>48</Slides>
  <Notes>44</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48</vt:i4>
      </vt:variant>
    </vt:vector>
  </HeadingPairs>
  <TitlesOfParts>
    <vt:vector size="50" baseType="lpstr">
      <vt:lpstr>Blank Presentation</vt:lpstr>
      <vt:lpstr>Çalışma Sayfası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cp:lastModifiedBy>fatma</cp:lastModifiedBy>
  <cp:revision>1011</cp:revision>
  <cp:lastPrinted>2004-07-22T11:53:32Z</cp:lastPrinted>
  <dcterms:created xsi:type="dcterms:W3CDTF">2000-01-21T21:37:32Z</dcterms:created>
  <dcterms:modified xsi:type="dcterms:W3CDTF">2012-11-27T20:52:02Z</dcterms:modified>
</cp:coreProperties>
</file>