
<file path=[Content_Types].xml><?xml version="1.0" encoding="utf-8"?>
<Types xmlns="http://schemas.openxmlformats.org/package/2006/content-types">
  <Default Extension="tmp" ContentType="image/pn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4" r:id="rId1"/>
  </p:sldMasterIdLst>
  <p:notesMasterIdLst>
    <p:notesMasterId r:id="rId36"/>
  </p:notesMasterIdLst>
  <p:handoutMasterIdLst>
    <p:handoutMasterId r:id="rId37"/>
  </p:handoutMasterIdLst>
  <p:sldIdLst>
    <p:sldId id="589" r:id="rId2"/>
    <p:sldId id="592" r:id="rId3"/>
    <p:sldId id="537" r:id="rId4"/>
    <p:sldId id="602" r:id="rId5"/>
    <p:sldId id="603" r:id="rId6"/>
    <p:sldId id="600" r:id="rId7"/>
    <p:sldId id="601" r:id="rId8"/>
    <p:sldId id="598" r:id="rId9"/>
    <p:sldId id="576" r:id="rId10"/>
    <p:sldId id="577" r:id="rId11"/>
    <p:sldId id="615" r:id="rId12"/>
    <p:sldId id="612" r:id="rId13"/>
    <p:sldId id="596" r:id="rId14"/>
    <p:sldId id="604" r:id="rId15"/>
    <p:sldId id="613" r:id="rId16"/>
    <p:sldId id="578" r:id="rId17"/>
    <p:sldId id="591" r:id="rId18"/>
    <p:sldId id="580" r:id="rId19"/>
    <p:sldId id="579" r:id="rId20"/>
    <p:sldId id="582" r:id="rId21"/>
    <p:sldId id="583" r:id="rId22"/>
    <p:sldId id="584" r:id="rId23"/>
    <p:sldId id="585" r:id="rId24"/>
    <p:sldId id="586" r:id="rId25"/>
    <p:sldId id="587" r:id="rId26"/>
    <p:sldId id="593" r:id="rId27"/>
    <p:sldId id="614" r:id="rId28"/>
    <p:sldId id="607" r:id="rId29"/>
    <p:sldId id="606" r:id="rId30"/>
    <p:sldId id="609" r:id="rId31"/>
    <p:sldId id="610" r:id="rId32"/>
    <p:sldId id="608" r:id="rId33"/>
    <p:sldId id="599" r:id="rId34"/>
    <p:sldId id="594" r:id="rId35"/>
  </p:sldIdLst>
  <p:sldSz cx="9144000" cy="6858000" type="screen4x3"/>
  <p:notesSz cx="6858000" cy="9144000"/>
  <p:defaultTextStyle>
    <a:defPPr>
      <a:defRPr lang="tr-TR"/>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B20000"/>
    <a:srgbClr val="3333FF"/>
    <a:srgbClr val="FF0000"/>
    <a:srgbClr val="369260"/>
    <a:srgbClr val="FFFF66"/>
    <a:srgbClr val="66FF33"/>
    <a:srgbClr val="C200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46" autoAdjust="0"/>
    <p:restoredTop sz="74959" autoAdjust="0"/>
  </p:normalViewPr>
  <p:slideViewPr>
    <p:cSldViewPr>
      <p:cViewPr>
        <p:scale>
          <a:sx n="60" d="100"/>
          <a:sy n="60" d="100"/>
        </p:scale>
        <p:origin x="-149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6" y="0"/>
    </p:cViewPr>
  </p:notesTextViewPr>
  <p:sorterViewPr>
    <p:cViewPr>
      <p:scale>
        <a:sx n="66" d="100"/>
        <a:sy n="66" d="100"/>
      </p:scale>
      <p:origin x="0" y="0"/>
    </p:cViewPr>
  </p:sorterViewPr>
  <p:notesViewPr>
    <p:cSldViewPr>
      <p:cViewPr varScale="1">
        <p:scale>
          <a:sx n="58" d="100"/>
          <a:sy n="58" d="100"/>
        </p:scale>
        <p:origin x="-2448"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al__ma_Sayfas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al__ma_Sayfas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70" b="1" i="0" u="none" strike="noStrike" baseline="0">
                <a:solidFill>
                  <a:schemeClr val="tx1"/>
                </a:solidFill>
                <a:latin typeface="Calibri"/>
                <a:ea typeface="Calibri"/>
                <a:cs typeface="Calibri"/>
              </a:defRPr>
            </a:pPr>
            <a:r>
              <a:rPr lang="tr-TR"/>
              <a:t>Yassı Çelik Üretimi ve Tüketimi</a:t>
            </a:r>
          </a:p>
        </c:rich>
      </c:tx>
      <c:layout>
        <c:manualLayout>
          <c:xMode val="edge"/>
          <c:yMode val="edge"/>
          <c:x val="0.27525616566651639"/>
          <c:y val="7.079636193512065E-2"/>
        </c:manualLayout>
      </c:layout>
      <c:overlay val="0"/>
      <c:spPr>
        <a:noFill/>
        <a:ln w="16973">
          <a:noFill/>
        </a:ln>
      </c:spPr>
    </c:title>
    <c:autoTitleDeleted val="0"/>
    <c:plotArea>
      <c:layout>
        <c:manualLayout>
          <c:layoutTarget val="inner"/>
          <c:xMode val="edge"/>
          <c:yMode val="edge"/>
          <c:x val="0.1566617862371889"/>
          <c:y val="0.25884955752212374"/>
          <c:w val="0.79648609077598753"/>
          <c:h val="0.60619469026548811"/>
        </c:manualLayout>
      </c:layout>
      <c:barChart>
        <c:barDir val="col"/>
        <c:grouping val="clustered"/>
        <c:varyColors val="0"/>
        <c:ser>
          <c:idx val="0"/>
          <c:order val="0"/>
          <c:tx>
            <c:strRef>
              <c:f>Sheet1!$A$2</c:f>
              <c:strCache>
                <c:ptCount val="1"/>
                <c:pt idx="0">
                  <c:v>Üretim</c:v>
                </c:pt>
              </c:strCache>
            </c:strRef>
          </c:tx>
          <c:spPr>
            <a:solidFill>
              <a:srgbClr val="0000FF"/>
            </a:solidFill>
            <a:ln w="8486">
              <a:solidFill>
                <a:schemeClr val="tx1"/>
              </a:solidFill>
              <a:prstDash val="solid"/>
            </a:ln>
          </c:spPr>
          <c:invertIfNegative val="0"/>
          <c:dLbls>
            <c:dLbl>
              <c:idx val="0"/>
              <c:layout>
                <c:manualLayout>
                  <c:x val="-2.4427026719848109E-2"/>
                  <c:y val="-1.6488036778377162E-2"/>
                </c:manualLayout>
              </c:layout>
              <c:dLblPos val="outEnd"/>
              <c:showLegendKey val="0"/>
              <c:showVal val="1"/>
              <c:showCatName val="0"/>
              <c:showSerName val="0"/>
              <c:showPercent val="0"/>
              <c:showBubbleSize val="0"/>
            </c:dLbl>
            <c:dLbl>
              <c:idx val="1"/>
              <c:layout>
                <c:manualLayout>
                  <c:x val="-9.9974438675348408E-3"/>
                  <c:y val="3.2523022649775389E-3"/>
                </c:manualLayout>
              </c:layout>
              <c:dLblPos val="outEnd"/>
              <c:showLegendKey val="0"/>
              <c:showVal val="1"/>
              <c:showCatName val="0"/>
              <c:showSerName val="0"/>
              <c:showPercent val="0"/>
              <c:showBubbleSize val="0"/>
            </c:dLbl>
            <c:dLbl>
              <c:idx val="2"/>
              <c:layout>
                <c:manualLayout>
                  <c:x val="-1.5801155082073606E-2"/>
                  <c:y val="2.1953886681257452E-3"/>
                </c:manualLayout>
              </c:layout>
              <c:dLblPos val="outEnd"/>
              <c:showLegendKey val="0"/>
              <c:showVal val="1"/>
              <c:showCatName val="0"/>
              <c:showSerName val="0"/>
              <c:showPercent val="0"/>
              <c:showBubbleSize val="0"/>
            </c:dLbl>
            <c:dLbl>
              <c:idx val="3"/>
              <c:layout>
                <c:manualLayout>
                  <c:x val="-1.5800928675300783E-2"/>
                  <c:y val="4.5065022961863392E-3"/>
                </c:manualLayout>
              </c:layout>
              <c:dLblPos val="outEnd"/>
              <c:showLegendKey val="0"/>
              <c:showVal val="1"/>
              <c:showCatName val="0"/>
              <c:showSerName val="0"/>
              <c:showPercent val="0"/>
              <c:showBubbleSize val="0"/>
            </c:dLbl>
            <c:dLbl>
              <c:idx val="4"/>
              <c:layout>
                <c:manualLayout>
                  <c:x val="-1.1501464059396461E-2"/>
                  <c:y val="0"/>
                </c:manualLayout>
              </c:layout>
              <c:dLblPos val="outEnd"/>
              <c:showLegendKey val="0"/>
              <c:showVal val="1"/>
              <c:showCatName val="0"/>
              <c:showSerName val="0"/>
              <c:showPercent val="0"/>
              <c:showBubbleSize val="0"/>
            </c:dLbl>
            <c:dLbl>
              <c:idx val="5"/>
              <c:layout>
                <c:manualLayout>
                  <c:x val="-1.1501464059396366E-2"/>
                  <c:y val="3.9087951892887935E-3"/>
                </c:manualLayout>
              </c:layout>
              <c:dLblPos val="outEnd"/>
              <c:showLegendKey val="0"/>
              <c:showVal val="1"/>
              <c:showCatName val="0"/>
              <c:showSerName val="0"/>
              <c:showPercent val="0"/>
              <c:showBubbleSize val="0"/>
            </c:dLbl>
            <c:numFmt formatCode="0.0" sourceLinked="0"/>
            <c:spPr>
              <a:noFill/>
              <a:ln w="16973">
                <a:noFill/>
              </a:ln>
            </c:spPr>
            <c:txPr>
              <a:bodyPr/>
              <a:lstStyle/>
              <a:p>
                <a:pPr>
                  <a:defRPr sz="1199" b="1" i="0" u="none" strike="noStrike" baseline="0">
                    <a:solidFill>
                      <a:srgbClr val="0000FF"/>
                    </a:solidFill>
                    <a:latin typeface="Arial"/>
                    <a:ea typeface="Arial"/>
                    <a:cs typeface="Arial"/>
                  </a:defRPr>
                </a:pPr>
                <a:endParaRPr lang="tr-TR"/>
              </a:p>
            </c:txPr>
            <c:showLegendKey val="0"/>
            <c:showVal val="1"/>
            <c:showCatName val="0"/>
            <c:showSerName val="0"/>
            <c:showPercent val="0"/>
            <c:showBubbleSize val="0"/>
            <c:showLeaderLines val="0"/>
          </c:dLbls>
          <c:cat>
            <c:numRef>
              <c:f>Sheet1!$B$1:$G$1</c:f>
              <c:numCache>
                <c:formatCode>General</c:formatCode>
                <c:ptCount val="6"/>
                <c:pt idx="0">
                  <c:v>2006</c:v>
                </c:pt>
                <c:pt idx="1">
                  <c:v>2007</c:v>
                </c:pt>
                <c:pt idx="2">
                  <c:v>2008</c:v>
                </c:pt>
                <c:pt idx="3">
                  <c:v>2009</c:v>
                </c:pt>
                <c:pt idx="4">
                  <c:v>2010</c:v>
                </c:pt>
                <c:pt idx="5">
                  <c:v>2011</c:v>
                </c:pt>
              </c:numCache>
            </c:numRef>
          </c:cat>
          <c:val>
            <c:numRef>
              <c:f>Sheet1!$B$2:$G$2</c:f>
              <c:numCache>
                <c:formatCode>General</c:formatCode>
                <c:ptCount val="6"/>
                <c:pt idx="0">
                  <c:v>4.0999999999999996</c:v>
                </c:pt>
                <c:pt idx="1">
                  <c:v>4.3</c:v>
                </c:pt>
                <c:pt idx="2">
                  <c:v>4.5</c:v>
                </c:pt>
                <c:pt idx="3">
                  <c:v>4.4000000000000004</c:v>
                </c:pt>
                <c:pt idx="4">
                  <c:v>6.6</c:v>
                </c:pt>
                <c:pt idx="5">
                  <c:v>9.1</c:v>
                </c:pt>
              </c:numCache>
            </c:numRef>
          </c:val>
        </c:ser>
        <c:ser>
          <c:idx val="1"/>
          <c:order val="1"/>
          <c:tx>
            <c:strRef>
              <c:f>Sheet1!$A$3</c:f>
              <c:strCache>
                <c:ptCount val="1"/>
                <c:pt idx="0">
                  <c:v>Tüketim</c:v>
                </c:pt>
              </c:strCache>
            </c:strRef>
          </c:tx>
          <c:spPr>
            <a:solidFill>
              <a:srgbClr val="FF0000"/>
            </a:solidFill>
            <a:ln w="8486">
              <a:solidFill>
                <a:schemeClr val="tx1"/>
              </a:solidFill>
              <a:prstDash val="solid"/>
            </a:ln>
          </c:spPr>
          <c:invertIfNegative val="0"/>
          <c:dLbls>
            <c:spPr>
              <a:noFill/>
              <a:ln w="16973">
                <a:noFill/>
              </a:ln>
            </c:spPr>
            <c:txPr>
              <a:bodyPr/>
              <a:lstStyle/>
              <a:p>
                <a:pPr>
                  <a:defRPr sz="1199" b="1" i="0" u="none" strike="noStrike" baseline="0">
                    <a:solidFill>
                      <a:srgbClr val="FF0000"/>
                    </a:solidFill>
                    <a:latin typeface="Arial"/>
                    <a:ea typeface="Arial"/>
                    <a:cs typeface="Arial"/>
                  </a:defRPr>
                </a:pPr>
                <a:endParaRPr lang="tr-TR"/>
              </a:p>
            </c:txPr>
            <c:showLegendKey val="0"/>
            <c:showVal val="1"/>
            <c:showCatName val="0"/>
            <c:showSerName val="0"/>
            <c:showPercent val="0"/>
            <c:showBubbleSize val="0"/>
            <c:showLeaderLines val="0"/>
          </c:dLbls>
          <c:cat>
            <c:numRef>
              <c:f>Sheet1!$B$1:$G$1</c:f>
              <c:numCache>
                <c:formatCode>General</c:formatCode>
                <c:ptCount val="6"/>
                <c:pt idx="0">
                  <c:v>2006</c:v>
                </c:pt>
                <c:pt idx="1">
                  <c:v>2007</c:v>
                </c:pt>
                <c:pt idx="2">
                  <c:v>2008</c:v>
                </c:pt>
                <c:pt idx="3">
                  <c:v>2009</c:v>
                </c:pt>
                <c:pt idx="4">
                  <c:v>2010</c:v>
                </c:pt>
                <c:pt idx="5">
                  <c:v>2011</c:v>
                </c:pt>
              </c:numCache>
            </c:numRef>
          </c:cat>
          <c:val>
            <c:numRef>
              <c:f>Sheet1!$B$3:$G$3</c:f>
              <c:numCache>
                <c:formatCode>General</c:formatCode>
                <c:ptCount val="6"/>
                <c:pt idx="0">
                  <c:v>10.7</c:v>
                </c:pt>
                <c:pt idx="1">
                  <c:v>11.6</c:v>
                </c:pt>
                <c:pt idx="2">
                  <c:v>11.2</c:v>
                </c:pt>
                <c:pt idx="3">
                  <c:v>8.3000000000000007</c:v>
                </c:pt>
                <c:pt idx="4">
                  <c:v>11.9</c:v>
                </c:pt>
                <c:pt idx="5">
                  <c:v>13.2</c:v>
                </c:pt>
              </c:numCache>
            </c:numRef>
          </c:val>
        </c:ser>
        <c:dLbls>
          <c:showLegendKey val="0"/>
          <c:showVal val="0"/>
          <c:showCatName val="0"/>
          <c:showSerName val="0"/>
          <c:showPercent val="0"/>
          <c:showBubbleSize val="0"/>
        </c:dLbls>
        <c:gapWidth val="250"/>
        <c:axId val="154789376"/>
        <c:axId val="155211648"/>
      </c:barChart>
      <c:catAx>
        <c:axId val="154789376"/>
        <c:scaling>
          <c:orientation val="minMax"/>
        </c:scaling>
        <c:delete val="0"/>
        <c:axPos val="b"/>
        <c:numFmt formatCode="General" sourceLinked="1"/>
        <c:majorTickMark val="out"/>
        <c:minorTickMark val="none"/>
        <c:tickLblPos val="nextTo"/>
        <c:spPr>
          <a:ln w="2121">
            <a:solidFill>
              <a:schemeClr val="tx1"/>
            </a:solidFill>
            <a:prstDash val="solid"/>
          </a:ln>
        </c:spPr>
        <c:txPr>
          <a:bodyPr rot="0" vert="horz"/>
          <a:lstStyle/>
          <a:p>
            <a:pPr>
              <a:defRPr sz="1070" b="1" i="0" u="none" strike="noStrike" baseline="0">
                <a:solidFill>
                  <a:schemeClr val="tx1"/>
                </a:solidFill>
                <a:latin typeface="Arial"/>
                <a:ea typeface="Arial"/>
                <a:cs typeface="Arial"/>
              </a:defRPr>
            </a:pPr>
            <a:endParaRPr lang="tr-TR"/>
          </a:p>
        </c:txPr>
        <c:crossAx val="155211648"/>
        <c:crosses val="autoZero"/>
        <c:auto val="1"/>
        <c:lblAlgn val="ctr"/>
        <c:lblOffset val="100"/>
        <c:tickLblSkip val="1"/>
        <c:tickMarkSkip val="1"/>
        <c:noMultiLvlLbl val="0"/>
      </c:catAx>
      <c:valAx>
        <c:axId val="155211648"/>
        <c:scaling>
          <c:orientation val="minMax"/>
          <c:max val="18"/>
        </c:scaling>
        <c:delete val="0"/>
        <c:axPos val="l"/>
        <c:title>
          <c:tx>
            <c:rich>
              <a:bodyPr/>
              <a:lstStyle/>
              <a:p>
                <a:pPr>
                  <a:defRPr sz="930" b="1" i="0" u="none" strike="noStrike" baseline="0">
                    <a:solidFill>
                      <a:srgbClr val="000000"/>
                    </a:solidFill>
                    <a:latin typeface="Arial"/>
                    <a:ea typeface="Arial"/>
                    <a:cs typeface="Arial"/>
                  </a:defRPr>
                </a:pPr>
                <a:r>
                  <a:rPr lang="tr-TR" dirty="0"/>
                  <a:t>Milyon </a:t>
                </a:r>
                <a:r>
                  <a:rPr lang="tr-TR" dirty="0" smtClean="0"/>
                  <a:t>ton   </a:t>
                </a:r>
                <a:endParaRPr lang="tr-TR" dirty="0"/>
              </a:p>
            </c:rich>
          </c:tx>
          <c:layout>
            <c:manualLayout>
              <c:xMode val="edge"/>
              <c:yMode val="edge"/>
              <c:x val="3.2210852498063297E-2"/>
              <c:y val="0.44469015391202987"/>
            </c:manualLayout>
          </c:layout>
          <c:overlay val="0"/>
          <c:spPr>
            <a:noFill/>
            <a:ln w="16973">
              <a:noFill/>
            </a:ln>
          </c:spPr>
        </c:title>
        <c:numFmt formatCode="0" sourceLinked="0"/>
        <c:majorTickMark val="out"/>
        <c:minorTickMark val="none"/>
        <c:tickLblPos val="nextTo"/>
        <c:spPr>
          <a:ln w="8486">
            <a:solidFill>
              <a:srgbClr val="333399"/>
            </a:solidFill>
            <a:prstDash val="solid"/>
          </a:ln>
        </c:spPr>
        <c:txPr>
          <a:bodyPr rot="0" vert="horz"/>
          <a:lstStyle/>
          <a:p>
            <a:pPr>
              <a:defRPr sz="1202" b="1" i="0" u="none" strike="noStrike" baseline="0">
                <a:solidFill>
                  <a:schemeClr val="tx1"/>
                </a:solidFill>
                <a:latin typeface="Arial"/>
                <a:ea typeface="Arial"/>
                <a:cs typeface="Arial"/>
              </a:defRPr>
            </a:pPr>
            <a:endParaRPr lang="tr-TR"/>
          </a:p>
        </c:txPr>
        <c:crossAx val="154789376"/>
        <c:crosses val="autoZero"/>
        <c:crossBetween val="between"/>
        <c:majorUnit val="3"/>
      </c:valAx>
      <c:spPr>
        <a:noFill/>
        <a:ln w="25389">
          <a:noFill/>
        </a:ln>
      </c:spPr>
    </c:plotArea>
    <c:legend>
      <c:legendPos val="l"/>
      <c:layout>
        <c:manualLayout>
          <c:xMode val="edge"/>
          <c:yMode val="edge"/>
          <c:x val="0.18214017715295056"/>
          <c:y val="0.25909464800921878"/>
          <c:w val="0.18231412865564173"/>
          <c:h val="0.15475603839639482"/>
        </c:manualLayout>
      </c:layout>
      <c:overlay val="0"/>
    </c:legend>
    <c:plotVisOnly val="1"/>
    <c:dispBlanksAs val="gap"/>
    <c:showDLblsOverMax val="0"/>
  </c:chart>
  <c:spPr>
    <a:noFill/>
    <a:ln>
      <a:noFill/>
    </a:ln>
  </c:spPr>
  <c:txPr>
    <a:bodyPr/>
    <a:lstStyle/>
    <a:p>
      <a:pPr>
        <a:defRPr sz="1202" b="1" i="0" u="none" strike="noStrike" baseline="0">
          <a:solidFill>
            <a:schemeClr val="tx1"/>
          </a:solidFill>
          <a:latin typeface="Times New Roman"/>
          <a:ea typeface="Times New Roman"/>
          <a:cs typeface="Times New Roman"/>
        </a:defRPr>
      </a:pPr>
      <a:endParaRPr lang="tr-T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545" b="1" i="0" u="none" strike="noStrike" baseline="0">
                <a:solidFill>
                  <a:schemeClr val="tx1"/>
                </a:solidFill>
                <a:latin typeface="Calibri"/>
                <a:ea typeface="Calibri"/>
                <a:cs typeface="Calibri"/>
              </a:defRPr>
            </a:pPr>
            <a:r>
              <a:rPr lang="tr-TR"/>
              <a:t>Uzun Çelik Üretimi ve Tüketimi</a:t>
            </a:r>
          </a:p>
        </c:rich>
      </c:tx>
      <c:layout>
        <c:manualLayout>
          <c:xMode val="edge"/>
          <c:yMode val="edge"/>
          <c:x val="0.28180557563101488"/>
          <c:y val="0.11592234176834766"/>
        </c:manualLayout>
      </c:layout>
      <c:overlay val="0"/>
      <c:spPr>
        <a:noFill/>
        <a:ln w="17836">
          <a:noFill/>
        </a:ln>
      </c:spPr>
    </c:title>
    <c:autoTitleDeleted val="0"/>
    <c:plotArea>
      <c:layout>
        <c:manualLayout>
          <c:layoutTarget val="inner"/>
          <c:xMode val="edge"/>
          <c:yMode val="edge"/>
          <c:x val="0.15373352855051245"/>
          <c:y val="0.26106194690265488"/>
          <c:w val="0.7920937042459737"/>
          <c:h val="0.6084070796460177"/>
        </c:manualLayout>
      </c:layout>
      <c:barChart>
        <c:barDir val="col"/>
        <c:grouping val="clustered"/>
        <c:varyColors val="0"/>
        <c:ser>
          <c:idx val="0"/>
          <c:order val="0"/>
          <c:tx>
            <c:strRef>
              <c:f>Sheet1!$A$2</c:f>
              <c:strCache>
                <c:ptCount val="1"/>
                <c:pt idx="0">
                  <c:v>Üretim</c:v>
                </c:pt>
              </c:strCache>
            </c:strRef>
          </c:tx>
          <c:spPr>
            <a:solidFill>
              <a:srgbClr val="0000FF"/>
            </a:solidFill>
            <a:ln w="8918">
              <a:solidFill>
                <a:schemeClr val="tx1"/>
              </a:solidFill>
              <a:prstDash val="solid"/>
            </a:ln>
          </c:spPr>
          <c:invertIfNegative val="0"/>
          <c:dLbls>
            <c:dLbl>
              <c:idx val="4"/>
              <c:layout>
                <c:manualLayout>
                  <c:x val="4.1085378195354795E-4"/>
                  <c:y val="-1.8734675864632112E-2"/>
                </c:manualLayout>
              </c:layout>
              <c:dLblPos val="outEnd"/>
              <c:showLegendKey val="0"/>
              <c:showVal val="1"/>
              <c:showCatName val="0"/>
              <c:showSerName val="0"/>
              <c:showPercent val="0"/>
              <c:showBubbleSize val="0"/>
            </c:dLbl>
            <c:numFmt formatCode="0.0" sourceLinked="0"/>
            <c:spPr>
              <a:noFill/>
              <a:ln w="17836">
                <a:noFill/>
              </a:ln>
            </c:spPr>
            <c:txPr>
              <a:bodyPr/>
              <a:lstStyle/>
              <a:p>
                <a:pPr>
                  <a:defRPr sz="1201" b="1" i="0" u="none" strike="noStrike" baseline="0">
                    <a:solidFill>
                      <a:srgbClr val="0000FF"/>
                    </a:solidFill>
                    <a:latin typeface="Arial"/>
                    <a:ea typeface="Arial"/>
                    <a:cs typeface="Arial"/>
                  </a:defRPr>
                </a:pPr>
                <a:endParaRPr lang="tr-TR"/>
              </a:p>
            </c:txPr>
            <c:showLegendKey val="0"/>
            <c:showVal val="1"/>
            <c:showCatName val="0"/>
            <c:showSerName val="0"/>
            <c:showPercent val="0"/>
            <c:showBubbleSize val="0"/>
            <c:showLeaderLines val="0"/>
          </c:dLbls>
          <c:cat>
            <c:numRef>
              <c:f>Sheet1!$B$1:$G$1</c:f>
              <c:numCache>
                <c:formatCode>General</c:formatCode>
                <c:ptCount val="6"/>
                <c:pt idx="0">
                  <c:v>2006</c:v>
                </c:pt>
                <c:pt idx="1">
                  <c:v>2007</c:v>
                </c:pt>
                <c:pt idx="2">
                  <c:v>2008</c:v>
                </c:pt>
                <c:pt idx="3">
                  <c:v>2009</c:v>
                </c:pt>
                <c:pt idx="4">
                  <c:v>2010</c:v>
                </c:pt>
                <c:pt idx="5">
                  <c:v>2011</c:v>
                </c:pt>
              </c:numCache>
            </c:numRef>
          </c:cat>
          <c:val>
            <c:numRef>
              <c:f>Sheet1!$B$2:$G$2</c:f>
              <c:numCache>
                <c:formatCode>General</c:formatCode>
                <c:ptCount val="6"/>
                <c:pt idx="0">
                  <c:v>19.2</c:v>
                </c:pt>
                <c:pt idx="1">
                  <c:v>21.8</c:v>
                </c:pt>
                <c:pt idx="2">
                  <c:v>22.1</c:v>
                </c:pt>
                <c:pt idx="3">
                  <c:v>20.7</c:v>
                </c:pt>
                <c:pt idx="4">
                  <c:v>19.7</c:v>
                </c:pt>
                <c:pt idx="5">
                  <c:v>22.9</c:v>
                </c:pt>
              </c:numCache>
            </c:numRef>
          </c:val>
        </c:ser>
        <c:ser>
          <c:idx val="1"/>
          <c:order val="1"/>
          <c:tx>
            <c:strRef>
              <c:f>Sheet1!$A$3</c:f>
              <c:strCache>
                <c:ptCount val="1"/>
                <c:pt idx="0">
                  <c:v>Tüketim</c:v>
                </c:pt>
              </c:strCache>
            </c:strRef>
          </c:tx>
          <c:spPr>
            <a:solidFill>
              <a:srgbClr val="FF0000"/>
            </a:solidFill>
            <a:ln w="8918">
              <a:solidFill>
                <a:schemeClr val="tx1"/>
              </a:solidFill>
              <a:prstDash val="solid"/>
            </a:ln>
          </c:spPr>
          <c:invertIfNegative val="0"/>
          <c:dLbls>
            <c:dLbl>
              <c:idx val="0"/>
              <c:layout>
                <c:manualLayout>
                  <c:x val="7.1820988285300194E-3"/>
                  <c:y val="-1.6301078515627961E-2"/>
                </c:manualLayout>
              </c:layout>
              <c:dLblPos val="outEnd"/>
              <c:showLegendKey val="0"/>
              <c:showVal val="1"/>
              <c:showCatName val="0"/>
              <c:showSerName val="0"/>
              <c:showPercent val="0"/>
              <c:showBubbleSize val="0"/>
            </c:dLbl>
            <c:dLbl>
              <c:idx val="1"/>
              <c:layout>
                <c:manualLayout>
                  <c:x val="2.6908161841142232E-2"/>
                  <c:y val="-4.8579760863225428E-3"/>
                </c:manualLayout>
              </c:layout>
              <c:dLblPos val="outEnd"/>
              <c:showLegendKey val="0"/>
              <c:showVal val="1"/>
              <c:showCatName val="0"/>
              <c:showSerName val="0"/>
              <c:showPercent val="0"/>
              <c:showBubbleSize val="0"/>
            </c:dLbl>
            <c:dLbl>
              <c:idx val="2"/>
              <c:layout>
                <c:manualLayout>
                  <c:x val="2.5993311518722771E-2"/>
                  <c:y val="-2.160979877515318E-4"/>
                </c:manualLayout>
              </c:layout>
              <c:dLblPos val="outEnd"/>
              <c:showLegendKey val="0"/>
              <c:showVal val="1"/>
              <c:showCatName val="0"/>
              <c:showSerName val="0"/>
              <c:showPercent val="0"/>
              <c:showBubbleSize val="0"/>
            </c:dLbl>
            <c:dLbl>
              <c:idx val="3"/>
              <c:layout>
                <c:manualLayout>
                  <c:x val="3.4761076516303502E-2"/>
                  <c:y val="-1.7738990959463397E-2"/>
                </c:manualLayout>
              </c:layout>
              <c:dLblPos val="outEnd"/>
              <c:showLegendKey val="0"/>
              <c:showVal val="1"/>
              <c:showCatName val="0"/>
              <c:showSerName val="0"/>
              <c:showPercent val="0"/>
              <c:showBubbleSize val="0"/>
            </c:dLbl>
            <c:dLbl>
              <c:idx val="4"/>
              <c:layout>
                <c:manualLayout>
                  <c:x val="3.2875074071381655E-2"/>
                  <c:y val="0"/>
                </c:manualLayout>
              </c:layout>
              <c:dLblPos val="outEnd"/>
              <c:showLegendKey val="0"/>
              <c:showVal val="1"/>
              <c:showCatName val="0"/>
              <c:showSerName val="0"/>
              <c:showPercent val="0"/>
              <c:showBubbleSize val="0"/>
            </c:dLbl>
            <c:dLbl>
              <c:idx val="5"/>
              <c:layout>
                <c:manualLayout>
                  <c:x val="3.2875074071381766E-2"/>
                  <c:y val="-1.8518518518518535E-2"/>
                </c:manualLayout>
              </c:layout>
              <c:dLblPos val="outEnd"/>
              <c:showLegendKey val="0"/>
              <c:showVal val="1"/>
              <c:showCatName val="0"/>
              <c:showSerName val="0"/>
              <c:showPercent val="0"/>
              <c:showBubbleSize val="0"/>
            </c:dLbl>
            <c:spPr>
              <a:noFill/>
              <a:ln w="17836">
                <a:noFill/>
              </a:ln>
            </c:spPr>
            <c:txPr>
              <a:bodyPr/>
              <a:lstStyle/>
              <a:p>
                <a:pPr>
                  <a:defRPr sz="1201" b="1" i="0" u="none" strike="noStrike" baseline="0">
                    <a:solidFill>
                      <a:srgbClr val="FF0000"/>
                    </a:solidFill>
                    <a:latin typeface="Arial"/>
                    <a:ea typeface="Arial"/>
                    <a:cs typeface="Arial"/>
                  </a:defRPr>
                </a:pPr>
                <a:endParaRPr lang="tr-TR"/>
              </a:p>
            </c:txPr>
            <c:showLegendKey val="0"/>
            <c:showVal val="1"/>
            <c:showCatName val="0"/>
            <c:showSerName val="0"/>
            <c:showPercent val="0"/>
            <c:showBubbleSize val="0"/>
            <c:showLeaderLines val="0"/>
          </c:dLbls>
          <c:cat>
            <c:numRef>
              <c:f>Sheet1!$B$1:$G$1</c:f>
              <c:numCache>
                <c:formatCode>General</c:formatCode>
                <c:ptCount val="6"/>
                <c:pt idx="0">
                  <c:v>2006</c:v>
                </c:pt>
                <c:pt idx="1">
                  <c:v>2007</c:v>
                </c:pt>
                <c:pt idx="2">
                  <c:v>2008</c:v>
                </c:pt>
                <c:pt idx="3">
                  <c:v>2009</c:v>
                </c:pt>
                <c:pt idx="4">
                  <c:v>2010</c:v>
                </c:pt>
                <c:pt idx="5">
                  <c:v>2011</c:v>
                </c:pt>
              </c:numCache>
            </c:numRef>
          </c:cat>
          <c:val>
            <c:numRef>
              <c:f>Sheet1!$B$3:$G$3</c:f>
              <c:numCache>
                <c:formatCode>General</c:formatCode>
                <c:ptCount val="6"/>
                <c:pt idx="0">
                  <c:v>10.5</c:v>
                </c:pt>
                <c:pt idx="1">
                  <c:v>12.1</c:v>
                </c:pt>
                <c:pt idx="2">
                  <c:v>10.3</c:v>
                </c:pt>
                <c:pt idx="3">
                  <c:v>9.6999999999999993</c:v>
                </c:pt>
                <c:pt idx="4">
                  <c:v>11.6</c:v>
                </c:pt>
                <c:pt idx="5">
                  <c:v>13.7</c:v>
                </c:pt>
              </c:numCache>
            </c:numRef>
          </c:val>
        </c:ser>
        <c:dLbls>
          <c:showLegendKey val="0"/>
          <c:showVal val="0"/>
          <c:showCatName val="0"/>
          <c:showSerName val="0"/>
          <c:showPercent val="0"/>
          <c:showBubbleSize val="0"/>
        </c:dLbls>
        <c:gapWidth val="250"/>
        <c:axId val="156528000"/>
        <c:axId val="156533888"/>
      </c:barChart>
      <c:catAx>
        <c:axId val="156528000"/>
        <c:scaling>
          <c:orientation val="minMax"/>
        </c:scaling>
        <c:delete val="0"/>
        <c:axPos val="b"/>
        <c:numFmt formatCode="General" sourceLinked="1"/>
        <c:majorTickMark val="out"/>
        <c:minorTickMark val="none"/>
        <c:tickLblPos val="nextTo"/>
        <c:spPr>
          <a:ln w="2230">
            <a:solidFill>
              <a:schemeClr val="tx1"/>
            </a:solidFill>
            <a:prstDash val="solid"/>
          </a:ln>
        </c:spPr>
        <c:txPr>
          <a:bodyPr rot="0" vert="horz"/>
          <a:lstStyle/>
          <a:p>
            <a:pPr>
              <a:defRPr sz="1124" b="1" i="0" u="none" strike="noStrike" baseline="0">
                <a:solidFill>
                  <a:schemeClr val="tx1"/>
                </a:solidFill>
                <a:latin typeface="Arial"/>
                <a:ea typeface="Arial"/>
                <a:cs typeface="Arial"/>
              </a:defRPr>
            </a:pPr>
            <a:endParaRPr lang="tr-TR"/>
          </a:p>
        </c:txPr>
        <c:crossAx val="156533888"/>
        <c:crosses val="autoZero"/>
        <c:auto val="1"/>
        <c:lblAlgn val="ctr"/>
        <c:lblOffset val="100"/>
        <c:tickLblSkip val="1"/>
        <c:tickMarkSkip val="1"/>
        <c:noMultiLvlLbl val="0"/>
      </c:catAx>
      <c:valAx>
        <c:axId val="156533888"/>
        <c:scaling>
          <c:orientation val="minMax"/>
          <c:max val="50"/>
        </c:scaling>
        <c:delete val="0"/>
        <c:axPos val="l"/>
        <c:title>
          <c:tx>
            <c:rich>
              <a:bodyPr/>
              <a:lstStyle/>
              <a:p>
                <a:pPr>
                  <a:defRPr sz="941" b="1" i="0" u="none" strike="noStrike" baseline="0">
                    <a:solidFill>
                      <a:srgbClr val="000000"/>
                    </a:solidFill>
                    <a:latin typeface="Arial"/>
                    <a:ea typeface="Arial"/>
                    <a:cs typeface="Arial"/>
                  </a:defRPr>
                </a:pPr>
                <a:r>
                  <a:rPr lang="tr-TR" dirty="0"/>
                  <a:t>Milyon </a:t>
                </a:r>
                <a:r>
                  <a:rPr lang="tr-TR" dirty="0" smtClean="0"/>
                  <a:t>Ton</a:t>
                </a:r>
                <a:endParaRPr lang="tr-TR" dirty="0"/>
              </a:p>
            </c:rich>
          </c:tx>
          <c:layout>
            <c:manualLayout>
              <c:xMode val="edge"/>
              <c:yMode val="edge"/>
              <c:x val="3.367503590353093E-2"/>
              <c:y val="0.4380532433445819"/>
            </c:manualLayout>
          </c:layout>
          <c:overlay val="0"/>
          <c:spPr>
            <a:noFill/>
            <a:ln w="17836">
              <a:noFill/>
            </a:ln>
          </c:spPr>
        </c:title>
        <c:numFmt formatCode="0" sourceLinked="0"/>
        <c:majorTickMark val="out"/>
        <c:minorTickMark val="none"/>
        <c:tickLblPos val="nextTo"/>
        <c:spPr>
          <a:ln w="8918">
            <a:solidFill>
              <a:srgbClr val="333399"/>
            </a:solidFill>
            <a:prstDash val="solid"/>
          </a:ln>
        </c:spPr>
        <c:txPr>
          <a:bodyPr rot="0" vert="horz"/>
          <a:lstStyle/>
          <a:p>
            <a:pPr>
              <a:defRPr sz="1264" b="1" i="0" u="none" strike="noStrike" baseline="0">
                <a:solidFill>
                  <a:schemeClr val="tx1"/>
                </a:solidFill>
                <a:latin typeface="Arial"/>
                <a:ea typeface="Arial"/>
                <a:cs typeface="Arial"/>
              </a:defRPr>
            </a:pPr>
            <a:endParaRPr lang="tr-TR"/>
          </a:p>
        </c:txPr>
        <c:crossAx val="156528000"/>
        <c:crosses val="autoZero"/>
        <c:crossBetween val="between"/>
        <c:majorUnit val="10"/>
        <c:minorUnit val="1"/>
      </c:valAx>
      <c:spPr>
        <a:noFill/>
        <a:ln w="25420">
          <a:noFill/>
        </a:ln>
      </c:spPr>
    </c:plotArea>
    <c:legend>
      <c:legendPos val="l"/>
      <c:layout>
        <c:manualLayout>
          <c:xMode val="edge"/>
          <c:yMode val="edge"/>
          <c:x val="0.15663262755417226"/>
          <c:y val="0.27125954198473279"/>
          <c:w val="0.18166587785077659"/>
          <c:h val="0.15160305343511452"/>
        </c:manualLayout>
      </c:layout>
      <c:overlay val="1"/>
    </c:legend>
    <c:plotVisOnly val="1"/>
    <c:dispBlanksAs val="gap"/>
    <c:showDLblsOverMax val="0"/>
  </c:chart>
  <c:spPr>
    <a:noFill/>
    <a:ln>
      <a:noFill/>
    </a:ln>
  </c:spPr>
  <c:txPr>
    <a:bodyPr/>
    <a:lstStyle/>
    <a:p>
      <a:pPr>
        <a:defRPr sz="1264" b="1" i="0" u="none" strike="noStrike" baseline="0">
          <a:solidFill>
            <a:schemeClr val="tx1"/>
          </a:solidFill>
          <a:latin typeface="Times New Roman"/>
          <a:ea typeface="Times New Roman"/>
          <a:cs typeface="Times New Roman"/>
        </a:defRPr>
      </a:pPr>
      <a:endParaRPr lang="tr-TR"/>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76ACCB-17E3-4D0B-9F3A-A50E7275ECED}" type="doc">
      <dgm:prSet loTypeId="urn:microsoft.com/office/officeart/2005/8/layout/chevron1" loCatId="process" qsTypeId="urn:microsoft.com/office/officeart/2005/8/quickstyle/simple1" qsCatId="simple" csTypeId="urn:microsoft.com/office/officeart/2005/8/colors/accent1_2" csCatId="accent1" phldr="1"/>
      <dgm:spPr/>
    </dgm:pt>
    <dgm:pt modelId="{8F147371-13C2-474A-9479-1E2D40A56E5C}">
      <dgm:prSet phldrT="[Metin]" custT="1"/>
      <dgm:spPr>
        <a:solidFill>
          <a:schemeClr val="accent3">
            <a:lumMod val="75000"/>
          </a:schemeClr>
        </a:solidFill>
      </dgm:spPr>
      <dgm:t>
        <a:bodyPr/>
        <a:lstStyle/>
        <a:p>
          <a:r>
            <a:rPr lang="tr-TR" sz="1800" b="1" i="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GENEL BİLGİLER</a:t>
          </a:r>
          <a:endParaRPr lang="tr-TR" sz="1800" b="1" i="1" dirty="0">
            <a:solidFill>
              <a:schemeClr val="bg1"/>
            </a:solidFill>
          </a:endParaRPr>
        </a:p>
      </dgm:t>
    </dgm:pt>
    <dgm:pt modelId="{7D886979-24D4-4FEB-9705-94F789AD1B5E}" type="parTrans" cxnId="{44068621-5AF3-4EE7-A265-2BA2F9C508B6}">
      <dgm:prSet/>
      <dgm:spPr/>
      <dgm:t>
        <a:bodyPr/>
        <a:lstStyle/>
        <a:p>
          <a:endParaRPr lang="tr-TR" sz="1800" b="1" i="1"/>
        </a:p>
      </dgm:t>
    </dgm:pt>
    <dgm:pt modelId="{FEC7506C-4330-4B29-928D-8E40BFE1B32C}" type="sibTrans" cxnId="{44068621-5AF3-4EE7-A265-2BA2F9C508B6}">
      <dgm:prSet/>
      <dgm:spPr/>
      <dgm:t>
        <a:bodyPr/>
        <a:lstStyle/>
        <a:p>
          <a:endParaRPr lang="tr-TR" sz="1800" b="1" i="1"/>
        </a:p>
      </dgm:t>
    </dgm:pt>
    <dgm:pt modelId="{B3E23F27-0FFC-4BAF-AF5A-0484028E5DE2}">
      <dgm:prSet phldrT="[Metin]" custT="1"/>
      <dgm:spPr>
        <a:solidFill>
          <a:schemeClr val="tx2">
            <a:lumMod val="50000"/>
          </a:schemeClr>
        </a:solidFill>
      </dgm:spPr>
      <dgm:t>
        <a:bodyPr/>
        <a:lstStyle/>
        <a:p>
          <a:r>
            <a:rPr lang="tr-TR" sz="1800" b="1" i="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NEDEN DOĞU AKDENİZ</a:t>
          </a:r>
          <a:endParaRPr lang="tr-TR" sz="1800" b="1" i="1" dirty="0">
            <a:solidFill>
              <a:schemeClr val="bg1"/>
            </a:solidFill>
            <a:effectLst>
              <a:outerShdw blurRad="38100" dist="38100" dir="2700000" algn="tl">
                <a:srgbClr val="000000">
                  <a:alpha val="43137"/>
                </a:srgbClr>
              </a:outerShdw>
            </a:effectLst>
            <a:latin typeface="Arial" pitchFamily="34" charset="0"/>
            <a:cs typeface="Arial" pitchFamily="34" charset="0"/>
          </a:endParaRPr>
        </a:p>
      </dgm:t>
    </dgm:pt>
    <dgm:pt modelId="{D730AB44-797C-4492-A903-E51FD186ABE0}" type="parTrans" cxnId="{CE97C878-E5DC-4006-B7C9-B36215FDC2FD}">
      <dgm:prSet/>
      <dgm:spPr/>
      <dgm:t>
        <a:bodyPr/>
        <a:lstStyle/>
        <a:p>
          <a:endParaRPr lang="tr-TR" sz="1800" b="1" i="1"/>
        </a:p>
      </dgm:t>
    </dgm:pt>
    <dgm:pt modelId="{F8B2C65B-8918-4306-983D-399E712C6228}" type="sibTrans" cxnId="{CE97C878-E5DC-4006-B7C9-B36215FDC2FD}">
      <dgm:prSet/>
      <dgm:spPr/>
      <dgm:t>
        <a:bodyPr/>
        <a:lstStyle/>
        <a:p>
          <a:endParaRPr lang="tr-TR" sz="1800" b="1" i="1"/>
        </a:p>
      </dgm:t>
    </dgm:pt>
    <dgm:pt modelId="{A936462A-1940-47BC-9C67-BEE3560C2B71}">
      <dgm:prSet phldrT="[Metin]" custT="1"/>
      <dgm:spPr>
        <a:solidFill>
          <a:schemeClr val="tx2">
            <a:lumMod val="50000"/>
          </a:schemeClr>
        </a:solidFill>
      </dgm:spPr>
      <dgm:t>
        <a:bodyPr/>
        <a:lstStyle/>
        <a:p>
          <a:r>
            <a:rPr lang="tr-TR" sz="1800" b="1" i="1" dirty="0" smtClean="0">
              <a:latin typeface="Arial" pitchFamily="34" charset="0"/>
              <a:cs typeface="Arial" pitchFamily="34" charset="0"/>
            </a:rPr>
            <a:t>BÜYÜME FIRSATLARI</a:t>
          </a:r>
          <a:endParaRPr lang="tr-TR" sz="1800" b="1" i="1" dirty="0">
            <a:latin typeface="Arial" pitchFamily="34" charset="0"/>
            <a:cs typeface="Arial" pitchFamily="34" charset="0"/>
          </a:endParaRPr>
        </a:p>
      </dgm:t>
    </dgm:pt>
    <dgm:pt modelId="{5753B747-CB3F-4D23-AED0-A7D4050839F3}" type="parTrans" cxnId="{85EACC94-ACF5-4672-81E9-42BE6AF7D7A0}">
      <dgm:prSet/>
      <dgm:spPr/>
      <dgm:t>
        <a:bodyPr/>
        <a:lstStyle/>
        <a:p>
          <a:endParaRPr lang="tr-TR" sz="1800" b="1" i="1"/>
        </a:p>
      </dgm:t>
    </dgm:pt>
    <dgm:pt modelId="{3630120F-F7F9-4C14-8379-80AA8FF25F47}" type="sibTrans" cxnId="{85EACC94-ACF5-4672-81E9-42BE6AF7D7A0}">
      <dgm:prSet/>
      <dgm:spPr/>
      <dgm:t>
        <a:bodyPr/>
        <a:lstStyle/>
        <a:p>
          <a:endParaRPr lang="tr-TR" sz="1800" b="1" i="1"/>
        </a:p>
      </dgm:t>
    </dgm:pt>
    <dgm:pt modelId="{F36ABE79-31EE-4E17-BB2C-4A9BD4E0AF09}">
      <dgm:prSet custT="1"/>
      <dgm:spPr>
        <a:solidFill>
          <a:schemeClr val="tx2">
            <a:lumMod val="50000"/>
          </a:schemeClr>
        </a:solidFill>
      </dgm:spPr>
      <dgm:t>
        <a:bodyPr/>
        <a:lstStyle/>
        <a:p>
          <a:r>
            <a:rPr lang="tr-TR" sz="1800" b="1" i="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İSDEMİR</a:t>
          </a:r>
          <a:endParaRPr lang="tr-TR" sz="1800" b="1" i="1" dirty="0">
            <a:solidFill>
              <a:schemeClr val="bg1"/>
            </a:solidFill>
            <a:effectLst>
              <a:outerShdw blurRad="38100" dist="38100" dir="2700000" algn="tl">
                <a:srgbClr val="000000">
                  <a:alpha val="43137"/>
                </a:srgbClr>
              </a:outerShdw>
            </a:effectLst>
            <a:latin typeface="Arial" pitchFamily="34" charset="0"/>
            <a:cs typeface="Arial" pitchFamily="34" charset="0"/>
          </a:endParaRPr>
        </a:p>
      </dgm:t>
    </dgm:pt>
    <dgm:pt modelId="{F8149411-463B-4333-9C9A-AD2C90E51382}" type="parTrans" cxnId="{E3E4827A-78FE-4526-B6CF-ACB789DD31B8}">
      <dgm:prSet/>
      <dgm:spPr/>
      <dgm:t>
        <a:bodyPr/>
        <a:lstStyle/>
        <a:p>
          <a:endParaRPr lang="tr-TR"/>
        </a:p>
      </dgm:t>
    </dgm:pt>
    <dgm:pt modelId="{BD924893-CA34-4424-A51D-2E55DAF11AEF}" type="sibTrans" cxnId="{E3E4827A-78FE-4526-B6CF-ACB789DD31B8}">
      <dgm:prSet/>
      <dgm:spPr/>
      <dgm:t>
        <a:bodyPr/>
        <a:lstStyle/>
        <a:p>
          <a:endParaRPr lang="tr-TR"/>
        </a:p>
      </dgm:t>
    </dgm:pt>
    <dgm:pt modelId="{BD7FF214-3C8E-4B4C-9DD6-B102B3D65E3D}" type="pres">
      <dgm:prSet presAssocID="{4976ACCB-17E3-4D0B-9F3A-A50E7275ECED}" presName="Name0" presStyleCnt="0">
        <dgm:presLayoutVars>
          <dgm:dir/>
          <dgm:animLvl val="lvl"/>
          <dgm:resizeHandles val="exact"/>
        </dgm:presLayoutVars>
      </dgm:prSet>
      <dgm:spPr/>
    </dgm:pt>
    <dgm:pt modelId="{64AD362D-36B3-4F2F-B35B-3F4B051DA420}" type="pres">
      <dgm:prSet presAssocID="{8F147371-13C2-474A-9479-1E2D40A56E5C}" presName="parTxOnly" presStyleLbl="node1" presStyleIdx="0" presStyleCnt="4">
        <dgm:presLayoutVars>
          <dgm:chMax val="0"/>
          <dgm:chPref val="0"/>
          <dgm:bulletEnabled val="1"/>
        </dgm:presLayoutVars>
      </dgm:prSet>
      <dgm:spPr/>
      <dgm:t>
        <a:bodyPr/>
        <a:lstStyle/>
        <a:p>
          <a:endParaRPr lang="tr-TR"/>
        </a:p>
      </dgm:t>
    </dgm:pt>
    <dgm:pt modelId="{0C900B3A-DE34-4CE5-B33E-FFD43681A1A1}" type="pres">
      <dgm:prSet presAssocID="{FEC7506C-4330-4B29-928D-8E40BFE1B32C}" presName="parTxOnlySpace" presStyleCnt="0"/>
      <dgm:spPr/>
    </dgm:pt>
    <dgm:pt modelId="{C560396B-55A5-47EB-8AD7-E3E6E67985A5}" type="pres">
      <dgm:prSet presAssocID="{F36ABE79-31EE-4E17-BB2C-4A9BD4E0AF09}" presName="parTxOnly" presStyleLbl="node1" presStyleIdx="1" presStyleCnt="4">
        <dgm:presLayoutVars>
          <dgm:chMax val="0"/>
          <dgm:chPref val="0"/>
          <dgm:bulletEnabled val="1"/>
        </dgm:presLayoutVars>
      </dgm:prSet>
      <dgm:spPr/>
      <dgm:t>
        <a:bodyPr/>
        <a:lstStyle/>
        <a:p>
          <a:endParaRPr lang="tr-TR"/>
        </a:p>
      </dgm:t>
    </dgm:pt>
    <dgm:pt modelId="{3973F4FB-9266-49A0-A48D-3C7D063DFCE8}" type="pres">
      <dgm:prSet presAssocID="{BD924893-CA34-4424-A51D-2E55DAF11AEF}" presName="parTxOnlySpace" presStyleCnt="0"/>
      <dgm:spPr/>
    </dgm:pt>
    <dgm:pt modelId="{F332ADC1-474F-408E-8729-233E30AACF2D}" type="pres">
      <dgm:prSet presAssocID="{B3E23F27-0FFC-4BAF-AF5A-0484028E5DE2}" presName="parTxOnly" presStyleLbl="node1" presStyleIdx="2" presStyleCnt="4">
        <dgm:presLayoutVars>
          <dgm:chMax val="0"/>
          <dgm:chPref val="0"/>
          <dgm:bulletEnabled val="1"/>
        </dgm:presLayoutVars>
      </dgm:prSet>
      <dgm:spPr/>
      <dgm:t>
        <a:bodyPr/>
        <a:lstStyle/>
        <a:p>
          <a:endParaRPr lang="tr-TR"/>
        </a:p>
      </dgm:t>
    </dgm:pt>
    <dgm:pt modelId="{A3D28FD1-78A3-4AA8-AA9A-42ACDC9EAEFD}" type="pres">
      <dgm:prSet presAssocID="{F8B2C65B-8918-4306-983D-399E712C6228}" presName="parTxOnlySpace" presStyleCnt="0"/>
      <dgm:spPr/>
    </dgm:pt>
    <dgm:pt modelId="{55331C80-43A9-4235-8D64-7E12A9101EC3}" type="pres">
      <dgm:prSet presAssocID="{A936462A-1940-47BC-9C67-BEE3560C2B71}" presName="parTxOnly" presStyleLbl="node1" presStyleIdx="3" presStyleCnt="4" custLinFactNeighborX="81356" custLinFactNeighborY="7692">
        <dgm:presLayoutVars>
          <dgm:chMax val="0"/>
          <dgm:chPref val="0"/>
          <dgm:bulletEnabled val="1"/>
        </dgm:presLayoutVars>
      </dgm:prSet>
      <dgm:spPr/>
      <dgm:t>
        <a:bodyPr/>
        <a:lstStyle/>
        <a:p>
          <a:endParaRPr lang="tr-TR"/>
        </a:p>
      </dgm:t>
    </dgm:pt>
  </dgm:ptLst>
  <dgm:cxnLst>
    <dgm:cxn modelId="{BBA78C5E-CECC-4048-9EB6-E2C18D602415}" type="presOf" srcId="{F36ABE79-31EE-4E17-BB2C-4A9BD4E0AF09}" destId="{C560396B-55A5-47EB-8AD7-E3E6E67985A5}" srcOrd="0" destOrd="0" presId="urn:microsoft.com/office/officeart/2005/8/layout/chevron1"/>
    <dgm:cxn modelId="{44068621-5AF3-4EE7-A265-2BA2F9C508B6}" srcId="{4976ACCB-17E3-4D0B-9F3A-A50E7275ECED}" destId="{8F147371-13C2-474A-9479-1E2D40A56E5C}" srcOrd="0" destOrd="0" parTransId="{7D886979-24D4-4FEB-9705-94F789AD1B5E}" sibTransId="{FEC7506C-4330-4B29-928D-8E40BFE1B32C}"/>
    <dgm:cxn modelId="{7ACC9C7B-66AB-46D5-9DE0-ABC40902CAFD}" type="presOf" srcId="{8F147371-13C2-474A-9479-1E2D40A56E5C}" destId="{64AD362D-36B3-4F2F-B35B-3F4B051DA420}" srcOrd="0" destOrd="0" presId="urn:microsoft.com/office/officeart/2005/8/layout/chevron1"/>
    <dgm:cxn modelId="{85EACC94-ACF5-4672-81E9-42BE6AF7D7A0}" srcId="{4976ACCB-17E3-4D0B-9F3A-A50E7275ECED}" destId="{A936462A-1940-47BC-9C67-BEE3560C2B71}" srcOrd="3" destOrd="0" parTransId="{5753B747-CB3F-4D23-AED0-A7D4050839F3}" sibTransId="{3630120F-F7F9-4C14-8379-80AA8FF25F47}"/>
    <dgm:cxn modelId="{367C2C36-26E5-4321-95D9-5FD6A1EA8125}" type="presOf" srcId="{A936462A-1940-47BC-9C67-BEE3560C2B71}" destId="{55331C80-43A9-4235-8D64-7E12A9101EC3}" srcOrd="0" destOrd="0" presId="urn:microsoft.com/office/officeart/2005/8/layout/chevron1"/>
    <dgm:cxn modelId="{37E6A32B-F2DA-47EA-82C2-6BB682A6E226}" type="presOf" srcId="{B3E23F27-0FFC-4BAF-AF5A-0484028E5DE2}" destId="{F332ADC1-474F-408E-8729-233E30AACF2D}" srcOrd="0" destOrd="0" presId="urn:microsoft.com/office/officeart/2005/8/layout/chevron1"/>
    <dgm:cxn modelId="{4AE9B6F1-4F81-4633-BBC8-AAD11BF3C8E7}" type="presOf" srcId="{4976ACCB-17E3-4D0B-9F3A-A50E7275ECED}" destId="{BD7FF214-3C8E-4B4C-9DD6-B102B3D65E3D}" srcOrd="0" destOrd="0" presId="urn:microsoft.com/office/officeart/2005/8/layout/chevron1"/>
    <dgm:cxn modelId="{CE97C878-E5DC-4006-B7C9-B36215FDC2FD}" srcId="{4976ACCB-17E3-4D0B-9F3A-A50E7275ECED}" destId="{B3E23F27-0FFC-4BAF-AF5A-0484028E5DE2}" srcOrd="2" destOrd="0" parTransId="{D730AB44-797C-4492-A903-E51FD186ABE0}" sibTransId="{F8B2C65B-8918-4306-983D-399E712C6228}"/>
    <dgm:cxn modelId="{E3E4827A-78FE-4526-B6CF-ACB789DD31B8}" srcId="{4976ACCB-17E3-4D0B-9F3A-A50E7275ECED}" destId="{F36ABE79-31EE-4E17-BB2C-4A9BD4E0AF09}" srcOrd="1" destOrd="0" parTransId="{F8149411-463B-4333-9C9A-AD2C90E51382}" sibTransId="{BD924893-CA34-4424-A51D-2E55DAF11AEF}"/>
    <dgm:cxn modelId="{61B4262B-F8AD-4F1A-9753-3352299F709D}" type="presParOf" srcId="{BD7FF214-3C8E-4B4C-9DD6-B102B3D65E3D}" destId="{64AD362D-36B3-4F2F-B35B-3F4B051DA420}" srcOrd="0" destOrd="0" presId="urn:microsoft.com/office/officeart/2005/8/layout/chevron1"/>
    <dgm:cxn modelId="{B9DBAA74-B120-44EB-9C08-90B097A27111}" type="presParOf" srcId="{BD7FF214-3C8E-4B4C-9DD6-B102B3D65E3D}" destId="{0C900B3A-DE34-4CE5-B33E-FFD43681A1A1}" srcOrd="1" destOrd="0" presId="urn:microsoft.com/office/officeart/2005/8/layout/chevron1"/>
    <dgm:cxn modelId="{E4EA6DA8-D3C0-4080-BBBA-FE26CD1B19F2}" type="presParOf" srcId="{BD7FF214-3C8E-4B4C-9DD6-B102B3D65E3D}" destId="{C560396B-55A5-47EB-8AD7-E3E6E67985A5}" srcOrd="2" destOrd="0" presId="urn:microsoft.com/office/officeart/2005/8/layout/chevron1"/>
    <dgm:cxn modelId="{6C8A3775-560B-4141-AEAC-245C01C62069}" type="presParOf" srcId="{BD7FF214-3C8E-4B4C-9DD6-B102B3D65E3D}" destId="{3973F4FB-9266-49A0-A48D-3C7D063DFCE8}" srcOrd="3" destOrd="0" presId="urn:microsoft.com/office/officeart/2005/8/layout/chevron1"/>
    <dgm:cxn modelId="{A8AD0BBF-DF8C-4FEB-A302-1EA06A333B65}" type="presParOf" srcId="{BD7FF214-3C8E-4B4C-9DD6-B102B3D65E3D}" destId="{F332ADC1-474F-408E-8729-233E30AACF2D}" srcOrd="4" destOrd="0" presId="urn:microsoft.com/office/officeart/2005/8/layout/chevron1"/>
    <dgm:cxn modelId="{69A97DE2-69BE-4106-ABF7-9C7AE854696E}" type="presParOf" srcId="{BD7FF214-3C8E-4B4C-9DD6-B102B3D65E3D}" destId="{A3D28FD1-78A3-4AA8-AA9A-42ACDC9EAEFD}" srcOrd="5" destOrd="0" presId="urn:microsoft.com/office/officeart/2005/8/layout/chevron1"/>
    <dgm:cxn modelId="{27A98983-A7F3-4F8D-9F81-4C6E5439111F}" type="presParOf" srcId="{BD7FF214-3C8E-4B4C-9DD6-B102B3D65E3D}" destId="{55331C80-43A9-4235-8D64-7E12A9101EC3}" srcOrd="6"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976ACCB-17E3-4D0B-9F3A-A50E7275ECED}" type="doc">
      <dgm:prSet loTypeId="urn:microsoft.com/office/officeart/2005/8/layout/chevron1" loCatId="process" qsTypeId="urn:microsoft.com/office/officeart/2005/8/quickstyle/simple1" qsCatId="simple" csTypeId="urn:microsoft.com/office/officeart/2005/8/colors/accent1_2" csCatId="accent1" phldr="1"/>
      <dgm:spPr/>
    </dgm:pt>
    <dgm:pt modelId="{8F147371-13C2-474A-9479-1E2D40A56E5C}">
      <dgm:prSet phldrT="[Metin]" custT="1"/>
      <dgm:spPr>
        <a:solidFill>
          <a:schemeClr val="tx2">
            <a:lumMod val="50000"/>
          </a:schemeClr>
        </a:solidFill>
      </dgm:spPr>
      <dgm:t>
        <a:bodyPr/>
        <a:lstStyle/>
        <a:p>
          <a:r>
            <a:rPr lang="tr-TR" sz="1800" b="1" i="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GENEL BİLGİLER</a:t>
          </a:r>
          <a:endParaRPr lang="tr-TR" sz="1800" b="1" i="1" dirty="0">
            <a:solidFill>
              <a:schemeClr val="bg1"/>
            </a:solidFill>
          </a:endParaRPr>
        </a:p>
      </dgm:t>
    </dgm:pt>
    <dgm:pt modelId="{7D886979-24D4-4FEB-9705-94F789AD1B5E}" type="parTrans" cxnId="{44068621-5AF3-4EE7-A265-2BA2F9C508B6}">
      <dgm:prSet/>
      <dgm:spPr/>
      <dgm:t>
        <a:bodyPr/>
        <a:lstStyle/>
        <a:p>
          <a:endParaRPr lang="tr-TR" sz="1800" b="1" i="1"/>
        </a:p>
      </dgm:t>
    </dgm:pt>
    <dgm:pt modelId="{FEC7506C-4330-4B29-928D-8E40BFE1B32C}" type="sibTrans" cxnId="{44068621-5AF3-4EE7-A265-2BA2F9C508B6}">
      <dgm:prSet/>
      <dgm:spPr/>
      <dgm:t>
        <a:bodyPr/>
        <a:lstStyle/>
        <a:p>
          <a:endParaRPr lang="tr-TR" sz="1800" b="1" i="1"/>
        </a:p>
      </dgm:t>
    </dgm:pt>
    <dgm:pt modelId="{B3E23F27-0FFC-4BAF-AF5A-0484028E5DE2}">
      <dgm:prSet phldrT="[Metin]" custT="1"/>
      <dgm:spPr>
        <a:solidFill>
          <a:schemeClr val="tx2">
            <a:lumMod val="50000"/>
          </a:schemeClr>
        </a:solidFill>
      </dgm:spPr>
      <dgm:t>
        <a:bodyPr/>
        <a:lstStyle/>
        <a:p>
          <a:r>
            <a:rPr lang="tr-TR" sz="1800" b="1" i="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NEDEN DOĞU AKDENİZ</a:t>
          </a:r>
          <a:endParaRPr lang="tr-TR" sz="1800" b="1" i="1" dirty="0">
            <a:solidFill>
              <a:schemeClr val="bg1"/>
            </a:solidFill>
            <a:effectLst>
              <a:outerShdw blurRad="38100" dist="38100" dir="2700000" algn="tl">
                <a:srgbClr val="000000">
                  <a:alpha val="43137"/>
                </a:srgbClr>
              </a:outerShdw>
            </a:effectLst>
            <a:latin typeface="Arial" pitchFamily="34" charset="0"/>
            <a:cs typeface="Arial" pitchFamily="34" charset="0"/>
          </a:endParaRPr>
        </a:p>
      </dgm:t>
    </dgm:pt>
    <dgm:pt modelId="{D730AB44-797C-4492-A903-E51FD186ABE0}" type="parTrans" cxnId="{CE97C878-E5DC-4006-B7C9-B36215FDC2FD}">
      <dgm:prSet/>
      <dgm:spPr/>
      <dgm:t>
        <a:bodyPr/>
        <a:lstStyle/>
        <a:p>
          <a:endParaRPr lang="tr-TR" sz="1800" b="1" i="1"/>
        </a:p>
      </dgm:t>
    </dgm:pt>
    <dgm:pt modelId="{F8B2C65B-8918-4306-983D-399E712C6228}" type="sibTrans" cxnId="{CE97C878-E5DC-4006-B7C9-B36215FDC2FD}">
      <dgm:prSet/>
      <dgm:spPr/>
      <dgm:t>
        <a:bodyPr/>
        <a:lstStyle/>
        <a:p>
          <a:endParaRPr lang="tr-TR" sz="1800" b="1" i="1"/>
        </a:p>
      </dgm:t>
    </dgm:pt>
    <dgm:pt modelId="{A936462A-1940-47BC-9C67-BEE3560C2B71}">
      <dgm:prSet phldrT="[Metin]" custT="1"/>
      <dgm:spPr>
        <a:solidFill>
          <a:schemeClr val="tx2">
            <a:lumMod val="50000"/>
          </a:schemeClr>
        </a:solidFill>
      </dgm:spPr>
      <dgm:t>
        <a:bodyPr/>
        <a:lstStyle/>
        <a:p>
          <a:r>
            <a:rPr lang="tr-TR" sz="1800" b="1" i="1" dirty="0" smtClean="0">
              <a:latin typeface="Arial" pitchFamily="34" charset="0"/>
              <a:cs typeface="Arial" pitchFamily="34" charset="0"/>
            </a:rPr>
            <a:t>BÜYÜME FIRSATLAR</a:t>
          </a:r>
          <a:endParaRPr lang="tr-TR" sz="1800" b="1" i="1" dirty="0">
            <a:latin typeface="Arial" pitchFamily="34" charset="0"/>
            <a:cs typeface="Arial" pitchFamily="34" charset="0"/>
          </a:endParaRPr>
        </a:p>
      </dgm:t>
    </dgm:pt>
    <dgm:pt modelId="{5753B747-CB3F-4D23-AED0-A7D4050839F3}" type="parTrans" cxnId="{85EACC94-ACF5-4672-81E9-42BE6AF7D7A0}">
      <dgm:prSet/>
      <dgm:spPr/>
      <dgm:t>
        <a:bodyPr/>
        <a:lstStyle/>
        <a:p>
          <a:endParaRPr lang="tr-TR" sz="1800" b="1" i="1"/>
        </a:p>
      </dgm:t>
    </dgm:pt>
    <dgm:pt modelId="{3630120F-F7F9-4C14-8379-80AA8FF25F47}" type="sibTrans" cxnId="{85EACC94-ACF5-4672-81E9-42BE6AF7D7A0}">
      <dgm:prSet/>
      <dgm:spPr/>
      <dgm:t>
        <a:bodyPr/>
        <a:lstStyle/>
        <a:p>
          <a:endParaRPr lang="tr-TR" sz="1800" b="1" i="1"/>
        </a:p>
      </dgm:t>
    </dgm:pt>
    <dgm:pt modelId="{F36ABE79-31EE-4E17-BB2C-4A9BD4E0AF09}">
      <dgm:prSet custT="1"/>
      <dgm:spPr>
        <a:solidFill>
          <a:schemeClr val="accent3">
            <a:lumMod val="75000"/>
          </a:schemeClr>
        </a:solidFill>
      </dgm:spPr>
      <dgm:t>
        <a:bodyPr/>
        <a:lstStyle/>
        <a:p>
          <a:r>
            <a:rPr lang="tr-TR" sz="1800" b="1" i="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İSDEMİR</a:t>
          </a:r>
          <a:endParaRPr lang="tr-TR" sz="1800" b="1" i="1" dirty="0">
            <a:solidFill>
              <a:schemeClr val="bg1"/>
            </a:solidFill>
            <a:effectLst>
              <a:outerShdw blurRad="38100" dist="38100" dir="2700000" algn="tl">
                <a:srgbClr val="000000">
                  <a:alpha val="43137"/>
                </a:srgbClr>
              </a:outerShdw>
            </a:effectLst>
            <a:latin typeface="Arial" pitchFamily="34" charset="0"/>
            <a:cs typeface="Arial" pitchFamily="34" charset="0"/>
          </a:endParaRPr>
        </a:p>
      </dgm:t>
    </dgm:pt>
    <dgm:pt modelId="{F8149411-463B-4333-9C9A-AD2C90E51382}" type="parTrans" cxnId="{E3E4827A-78FE-4526-B6CF-ACB789DD31B8}">
      <dgm:prSet/>
      <dgm:spPr/>
      <dgm:t>
        <a:bodyPr/>
        <a:lstStyle/>
        <a:p>
          <a:endParaRPr lang="tr-TR"/>
        </a:p>
      </dgm:t>
    </dgm:pt>
    <dgm:pt modelId="{BD924893-CA34-4424-A51D-2E55DAF11AEF}" type="sibTrans" cxnId="{E3E4827A-78FE-4526-B6CF-ACB789DD31B8}">
      <dgm:prSet/>
      <dgm:spPr/>
      <dgm:t>
        <a:bodyPr/>
        <a:lstStyle/>
        <a:p>
          <a:endParaRPr lang="tr-TR"/>
        </a:p>
      </dgm:t>
    </dgm:pt>
    <dgm:pt modelId="{BD7FF214-3C8E-4B4C-9DD6-B102B3D65E3D}" type="pres">
      <dgm:prSet presAssocID="{4976ACCB-17E3-4D0B-9F3A-A50E7275ECED}" presName="Name0" presStyleCnt="0">
        <dgm:presLayoutVars>
          <dgm:dir/>
          <dgm:animLvl val="lvl"/>
          <dgm:resizeHandles val="exact"/>
        </dgm:presLayoutVars>
      </dgm:prSet>
      <dgm:spPr/>
    </dgm:pt>
    <dgm:pt modelId="{64AD362D-36B3-4F2F-B35B-3F4B051DA420}" type="pres">
      <dgm:prSet presAssocID="{8F147371-13C2-474A-9479-1E2D40A56E5C}" presName="parTxOnly" presStyleLbl="node1" presStyleIdx="0" presStyleCnt="4">
        <dgm:presLayoutVars>
          <dgm:chMax val="0"/>
          <dgm:chPref val="0"/>
          <dgm:bulletEnabled val="1"/>
        </dgm:presLayoutVars>
      </dgm:prSet>
      <dgm:spPr/>
      <dgm:t>
        <a:bodyPr/>
        <a:lstStyle/>
        <a:p>
          <a:endParaRPr lang="tr-TR"/>
        </a:p>
      </dgm:t>
    </dgm:pt>
    <dgm:pt modelId="{0C900B3A-DE34-4CE5-B33E-FFD43681A1A1}" type="pres">
      <dgm:prSet presAssocID="{FEC7506C-4330-4B29-928D-8E40BFE1B32C}" presName="parTxOnlySpace" presStyleCnt="0"/>
      <dgm:spPr/>
    </dgm:pt>
    <dgm:pt modelId="{C560396B-55A5-47EB-8AD7-E3E6E67985A5}" type="pres">
      <dgm:prSet presAssocID="{F36ABE79-31EE-4E17-BB2C-4A9BD4E0AF09}" presName="parTxOnly" presStyleLbl="node1" presStyleIdx="1" presStyleCnt="4">
        <dgm:presLayoutVars>
          <dgm:chMax val="0"/>
          <dgm:chPref val="0"/>
          <dgm:bulletEnabled val="1"/>
        </dgm:presLayoutVars>
      </dgm:prSet>
      <dgm:spPr/>
      <dgm:t>
        <a:bodyPr/>
        <a:lstStyle/>
        <a:p>
          <a:endParaRPr lang="tr-TR"/>
        </a:p>
      </dgm:t>
    </dgm:pt>
    <dgm:pt modelId="{3973F4FB-9266-49A0-A48D-3C7D063DFCE8}" type="pres">
      <dgm:prSet presAssocID="{BD924893-CA34-4424-A51D-2E55DAF11AEF}" presName="parTxOnlySpace" presStyleCnt="0"/>
      <dgm:spPr/>
    </dgm:pt>
    <dgm:pt modelId="{F332ADC1-474F-408E-8729-233E30AACF2D}" type="pres">
      <dgm:prSet presAssocID="{B3E23F27-0FFC-4BAF-AF5A-0484028E5DE2}" presName="parTxOnly" presStyleLbl="node1" presStyleIdx="2" presStyleCnt="4">
        <dgm:presLayoutVars>
          <dgm:chMax val="0"/>
          <dgm:chPref val="0"/>
          <dgm:bulletEnabled val="1"/>
        </dgm:presLayoutVars>
      </dgm:prSet>
      <dgm:spPr/>
      <dgm:t>
        <a:bodyPr/>
        <a:lstStyle/>
        <a:p>
          <a:endParaRPr lang="tr-TR"/>
        </a:p>
      </dgm:t>
    </dgm:pt>
    <dgm:pt modelId="{A3D28FD1-78A3-4AA8-AA9A-42ACDC9EAEFD}" type="pres">
      <dgm:prSet presAssocID="{F8B2C65B-8918-4306-983D-399E712C6228}" presName="parTxOnlySpace" presStyleCnt="0"/>
      <dgm:spPr/>
    </dgm:pt>
    <dgm:pt modelId="{55331C80-43A9-4235-8D64-7E12A9101EC3}" type="pres">
      <dgm:prSet presAssocID="{A936462A-1940-47BC-9C67-BEE3560C2B71}" presName="parTxOnly" presStyleLbl="node1" presStyleIdx="3" presStyleCnt="4" custLinFactNeighborX="81356" custLinFactNeighborY="7692">
        <dgm:presLayoutVars>
          <dgm:chMax val="0"/>
          <dgm:chPref val="0"/>
          <dgm:bulletEnabled val="1"/>
        </dgm:presLayoutVars>
      </dgm:prSet>
      <dgm:spPr/>
      <dgm:t>
        <a:bodyPr/>
        <a:lstStyle/>
        <a:p>
          <a:endParaRPr lang="tr-TR"/>
        </a:p>
      </dgm:t>
    </dgm:pt>
  </dgm:ptLst>
  <dgm:cxnLst>
    <dgm:cxn modelId="{298A4F7F-7DBD-476D-B6E4-0D9F5A3FC438}" type="presOf" srcId="{4976ACCB-17E3-4D0B-9F3A-A50E7275ECED}" destId="{BD7FF214-3C8E-4B4C-9DD6-B102B3D65E3D}" srcOrd="0" destOrd="0" presId="urn:microsoft.com/office/officeart/2005/8/layout/chevron1"/>
    <dgm:cxn modelId="{44068621-5AF3-4EE7-A265-2BA2F9C508B6}" srcId="{4976ACCB-17E3-4D0B-9F3A-A50E7275ECED}" destId="{8F147371-13C2-474A-9479-1E2D40A56E5C}" srcOrd="0" destOrd="0" parTransId="{7D886979-24D4-4FEB-9705-94F789AD1B5E}" sibTransId="{FEC7506C-4330-4B29-928D-8E40BFE1B32C}"/>
    <dgm:cxn modelId="{85EACC94-ACF5-4672-81E9-42BE6AF7D7A0}" srcId="{4976ACCB-17E3-4D0B-9F3A-A50E7275ECED}" destId="{A936462A-1940-47BC-9C67-BEE3560C2B71}" srcOrd="3" destOrd="0" parTransId="{5753B747-CB3F-4D23-AED0-A7D4050839F3}" sibTransId="{3630120F-F7F9-4C14-8379-80AA8FF25F47}"/>
    <dgm:cxn modelId="{5CC3631B-DE27-467E-9CED-27A6EDE2678D}" type="presOf" srcId="{8F147371-13C2-474A-9479-1E2D40A56E5C}" destId="{64AD362D-36B3-4F2F-B35B-3F4B051DA420}" srcOrd="0" destOrd="0" presId="urn:microsoft.com/office/officeart/2005/8/layout/chevron1"/>
    <dgm:cxn modelId="{CAAA3413-9B28-4469-A18E-E70FC7711508}" type="presOf" srcId="{A936462A-1940-47BC-9C67-BEE3560C2B71}" destId="{55331C80-43A9-4235-8D64-7E12A9101EC3}" srcOrd="0" destOrd="0" presId="urn:microsoft.com/office/officeart/2005/8/layout/chevron1"/>
    <dgm:cxn modelId="{636AF28E-862E-45D6-8504-F15AB9D7B905}" type="presOf" srcId="{F36ABE79-31EE-4E17-BB2C-4A9BD4E0AF09}" destId="{C560396B-55A5-47EB-8AD7-E3E6E67985A5}" srcOrd="0" destOrd="0" presId="urn:microsoft.com/office/officeart/2005/8/layout/chevron1"/>
    <dgm:cxn modelId="{CE97C878-E5DC-4006-B7C9-B36215FDC2FD}" srcId="{4976ACCB-17E3-4D0B-9F3A-A50E7275ECED}" destId="{B3E23F27-0FFC-4BAF-AF5A-0484028E5DE2}" srcOrd="2" destOrd="0" parTransId="{D730AB44-797C-4492-A903-E51FD186ABE0}" sibTransId="{F8B2C65B-8918-4306-983D-399E712C6228}"/>
    <dgm:cxn modelId="{E3E4827A-78FE-4526-B6CF-ACB789DD31B8}" srcId="{4976ACCB-17E3-4D0B-9F3A-A50E7275ECED}" destId="{F36ABE79-31EE-4E17-BB2C-4A9BD4E0AF09}" srcOrd="1" destOrd="0" parTransId="{F8149411-463B-4333-9C9A-AD2C90E51382}" sibTransId="{BD924893-CA34-4424-A51D-2E55DAF11AEF}"/>
    <dgm:cxn modelId="{6F516574-94C3-422B-88B1-500233D902EA}" type="presOf" srcId="{B3E23F27-0FFC-4BAF-AF5A-0484028E5DE2}" destId="{F332ADC1-474F-408E-8729-233E30AACF2D}" srcOrd="0" destOrd="0" presId="urn:microsoft.com/office/officeart/2005/8/layout/chevron1"/>
    <dgm:cxn modelId="{EC83EA4C-FF19-4346-BB00-19F47A0B091A}" type="presParOf" srcId="{BD7FF214-3C8E-4B4C-9DD6-B102B3D65E3D}" destId="{64AD362D-36B3-4F2F-B35B-3F4B051DA420}" srcOrd="0" destOrd="0" presId="urn:microsoft.com/office/officeart/2005/8/layout/chevron1"/>
    <dgm:cxn modelId="{3FBA5C3B-A80F-485E-A74E-94C463F7FE14}" type="presParOf" srcId="{BD7FF214-3C8E-4B4C-9DD6-B102B3D65E3D}" destId="{0C900B3A-DE34-4CE5-B33E-FFD43681A1A1}" srcOrd="1" destOrd="0" presId="urn:microsoft.com/office/officeart/2005/8/layout/chevron1"/>
    <dgm:cxn modelId="{E41D74AB-5EB8-4F87-B782-E0E90C2EE008}" type="presParOf" srcId="{BD7FF214-3C8E-4B4C-9DD6-B102B3D65E3D}" destId="{C560396B-55A5-47EB-8AD7-E3E6E67985A5}" srcOrd="2" destOrd="0" presId="urn:microsoft.com/office/officeart/2005/8/layout/chevron1"/>
    <dgm:cxn modelId="{4B6CD0ED-CBB2-471A-8F1D-953C3CB40779}" type="presParOf" srcId="{BD7FF214-3C8E-4B4C-9DD6-B102B3D65E3D}" destId="{3973F4FB-9266-49A0-A48D-3C7D063DFCE8}" srcOrd="3" destOrd="0" presId="urn:microsoft.com/office/officeart/2005/8/layout/chevron1"/>
    <dgm:cxn modelId="{3C400B73-8558-427B-B3F8-ACA428C315E5}" type="presParOf" srcId="{BD7FF214-3C8E-4B4C-9DD6-B102B3D65E3D}" destId="{F332ADC1-474F-408E-8729-233E30AACF2D}" srcOrd="4" destOrd="0" presId="urn:microsoft.com/office/officeart/2005/8/layout/chevron1"/>
    <dgm:cxn modelId="{DE8CD7F4-BE5E-487F-88A3-41A5B68C6A61}" type="presParOf" srcId="{BD7FF214-3C8E-4B4C-9DD6-B102B3D65E3D}" destId="{A3D28FD1-78A3-4AA8-AA9A-42ACDC9EAEFD}" srcOrd="5" destOrd="0" presId="urn:microsoft.com/office/officeart/2005/8/layout/chevron1"/>
    <dgm:cxn modelId="{A4096769-13F6-4B8F-81C3-29D1CFD8A145}" type="presParOf" srcId="{BD7FF214-3C8E-4B4C-9DD6-B102B3D65E3D}" destId="{55331C80-43A9-4235-8D64-7E12A9101EC3}" srcOrd="6"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976ACCB-17E3-4D0B-9F3A-A50E7275ECED}" type="doc">
      <dgm:prSet loTypeId="urn:microsoft.com/office/officeart/2005/8/layout/chevron1" loCatId="process" qsTypeId="urn:microsoft.com/office/officeart/2005/8/quickstyle/simple1" qsCatId="simple" csTypeId="urn:microsoft.com/office/officeart/2005/8/colors/accent1_2" csCatId="accent1" phldr="1"/>
      <dgm:spPr/>
    </dgm:pt>
    <dgm:pt modelId="{8F147371-13C2-474A-9479-1E2D40A56E5C}">
      <dgm:prSet phldrT="[Metin]" custT="1"/>
      <dgm:spPr>
        <a:solidFill>
          <a:schemeClr val="tx2">
            <a:lumMod val="50000"/>
          </a:schemeClr>
        </a:solidFill>
      </dgm:spPr>
      <dgm:t>
        <a:bodyPr/>
        <a:lstStyle/>
        <a:p>
          <a:r>
            <a:rPr lang="tr-TR" sz="1800" b="1" i="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GENEL BİLGİLER</a:t>
          </a:r>
          <a:endParaRPr lang="tr-TR" sz="1800" b="1" i="1" dirty="0">
            <a:solidFill>
              <a:schemeClr val="bg1"/>
            </a:solidFill>
          </a:endParaRPr>
        </a:p>
      </dgm:t>
    </dgm:pt>
    <dgm:pt modelId="{7D886979-24D4-4FEB-9705-94F789AD1B5E}" type="parTrans" cxnId="{44068621-5AF3-4EE7-A265-2BA2F9C508B6}">
      <dgm:prSet/>
      <dgm:spPr/>
      <dgm:t>
        <a:bodyPr/>
        <a:lstStyle/>
        <a:p>
          <a:endParaRPr lang="tr-TR" sz="1800" b="1" i="1"/>
        </a:p>
      </dgm:t>
    </dgm:pt>
    <dgm:pt modelId="{FEC7506C-4330-4B29-928D-8E40BFE1B32C}" type="sibTrans" cxnId="{44068621-5AF3-4EE7-A265-2BA2F9C508B6}">
      <dgm:prSet/>
      <dgm:spPr/>
      <dgm:t>
        <a:bodyPr/>
        <a:lstStyle/>
        <a:p>
          <a:endParaRPr lang="tr-TR" sz="1800" b="1" i="1"/>
        </a:p>
      </dgm:t>
    </dgm:pt>
    <dgm:pt modelId="{B3E23F27-0FFC-4BAF-AF5A-0484028E5DE2}">
      <dgm:prSet phldrT="[Metin]" custT="1"/>
      <dgm:spPr>
        <a:solidFill>
          <a:schemeClr val="accent3">
            <a:lumMod val="75000"/>
          </a:schemeClr>
        </a:solidFill>
      </dgm:spPr>
      <dgm:t>
        <a:bodyPr/>
        <a:lstStyle/>
        <a:p>
          <a:r>
            <a:rPr lang="tr-TR" sz="1800" b="1" i="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NEDEN DOĞU AKDENİZ</a:t>
          </a:r>
          <a:endParaRPr lang="tr-TR" sz="1800" b="1" i="1" dirty="0">
            <a:solidFill>
              <a:schemeClr val="bg1"/>
            </a:solidFill>
            <a:effectLst>
              <a:outerShdw blurRad="38100" dist="38100" dir="2700000" algn="tl">
                <a:srgbClr val="000000">
                  <a:alpha val="43137"/>
                </a:srgbClr>
              </a:outerShdw>
            </a:effectLst>
            <a:latin typeface="Arial" pitchFamily="34" charset="0"/>
            <a:cs typeface="Arial" pitchFamily="34" charset="0"/>
          </a:endParaRPr>
        </a:p>
      </dgm:t>
    </dgm:pt>
    <dgm:pt modelId="{D730AB44-797C-4492-A903-E51FD186ABE0}" type="parTrans" cxnId="{CE97C878-E5DC-4006-B7C9-B36215FDC2FD}">
      <dgm:prSet/>
      <dgm:spPr/>
      <dgm:t>
        <a:bodyPr/>
        <a:lstStyle/>
        <a:p>
          <a:endParaRPr lang="tr-TR" sz="1800" b="1" i="1"/>
        </a:p>
      </dgm:t>
    </dgm:pt>
    <dgm:pt modelId="{F8B2C65B-8918-4306-983D-399E712C6228}" type="sibTrans" cxnId="{CE97C878-E5DC-4006-B7C9-B36215FDC2FD}">
      <dgm:prSet/>
      <dgm:spPr/>
      <dgm:t>
        <a:bodyPr/>
        <a:lstStyle/>
        <a:p>
          <a:endParaRPr lang="tr-TR" sz="1800" b="1" i="1"/>
        </a:p>
      </dgm:t>
    </dgm:pt>
    <dgm:pt modelId="{A936462A-1940-47BC-9C67-BEE3560C2B71}">
      <dgm:prSet phldrT="[Metin]" custT="1"/>
      <dgm:spPr>
        <a:solidFill>
          <a:schemeClr val="tx2">
            <a:lumMod val="50000"/>
          </a:schemeClr>
        </a:solidFill>
      </dgm:spPr>
      <dgm:t>
        <a:bodyPr/>
        <a:lstStyle/>
        <a:p>
          <a:r>
            <a:rPr lang="tr-TR" sz="1800" b="1" i="1" dirty="0" smtClean="0">
              <a:latin typeface="Arial" pitchFamily="34" charset="0"/>
              <a:cs typeface="Arial" pitchFamily="34" charset="0"/>
            </a:rPr>
            <a:t>BÜYÜME FIRSATLAR</a:t>
          </a:r>
          <a:endParaRPr lang="tr-TR" sz="1800" b="1" i="1" dirty="0">
            <a:latin typeface="Arial" pitchFamily="34" charset="0"/>
            <a:cs typeface="Arial" pitchFamily="34" charset="0"/>
          </a:endParaRPr>
        </a:p>
      </dgm:t>
    </dgm:pt>
    <dgm:pt modelId="{5753B747-CB3F-4D23-AED0-A7D4050839F3}" type="parTrans" cxnId="{85EACC94-ACF5-4672-81E9-42BE6AF7D7A0}">
      <dgm:prSet/>
      <dgm:spPr/>
      <dgm:t>
        <a:bodyPr/>
        <a:lstStyle/>
        <a:p>
          <a:endParaRPr lang="tr-TR" sz="1800" b="1" i="1"/>
        </a:p>
      </dgm:t>
    </dgm:pt>
    <dgm:pt modelId="{3630120F-F7F9-4C14-8379-80AA8FF25F47}" type="sibTrans" cxnId="{85EACC94-ACF5-4672-81E9-42BE6AF7D7A0}">
      <dgm:prSet/>
      <dgm:spPr/>
      <dgm:t>
        <a:bodyPr/>
        <a:lstStyle/>
        <a:p>
          <a:endParaRPr lang="tr-TR" sz="1800" b="1" i="1"/>
        </a:p>
      </dgm:t>
    </dgm:pt>
    <dgm:pt modelId="{F36ABE79-31EE-4E17-BB2C-4A9BD4E0AF09}">
      <dgm:prSet custT="1"/>
      <dgm:spPr>
        <a:solidFill>
          <a:schemeClr val="tx2">
            <a:lumMod val="50000"/>
          </a:schemeClr>
        </a:solidFill>
      </dgm:spPr>
      <dgm:t>
        <a:bodyPr/>
        <a:lstStyle/>
        <a:p>
          <a:r>
            <a:rPr lang="tr-TR" sz="1800" b="1" i="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İSDEMİR</a:t>
          </a:r>
          <a:endParaRPr lang="tr-TR" sz="1800" b="1" i="1" dirty="0">
            <a:solidFill>
              <a:schemeClr val="bg1"/>
            </a:solidFill>
            <a:effectLst>
              <a:outerShdw blurRad="38100" dist="38100" dir="2700000" algn="tl">
                <a:srgbClr val="000000">
                  <a:alpha val="43137"/>
                </a:srgbClr>
              </a:outerShdw>
            </a:effectLst>
            <a:latin typeface="Arial" pitchFamily="34" charset="0"/>
            <a:cs typeface="Arial" pitchFamily="34" charset="0"/>
          </a:endParaRPr>
        </a:p>
      </dgm:t>
    </dgm:pt>
    <dgm:pt modelId="{F8149411-463B-4333-9C9A-AD2C90E51382}" type="parTrans" cxnId="{E3E4827A-78FE-4526-B6CF-ACB789DD31B8}">
      <dgm:prSet/>
      <dgm:spPr/>
      <dgm:t>
        <a:bodyPr/>
        <a:lstStyle/>
        <a:p>
          <a:endParaRPr lang="tr-TR"/>
        </a:p>
      </dgm:t>
    </dgm:pt>
    <dgm:pt modelId="{BD924893-CA34-4424-A51D-2E55DAF11AEF}" type="sibTrans" cxnId="{E3E4827A-78FE-4526-B6CF-ACB789DD31B8}">
      <dgm:prSet/>
      <dgm:spPr/>
      <dgm:t>
        <a:bodyPr/>
        <a:lstStyle/>
        <a:p>
          <a:endParaRPr lang="tr-TR"/>
        </a:p>
      </dgm:t>
    </dgm:pt>
    <dgm:pt modelId="{BD7FF214-3C8E-4B4C-9DD6-B102B3D65E3D}" type="pres">
      <dgm:prSet presAssocID="{4976ACCB-17E3-4D0B-9F3A-A50E7275ECED}" presName="Name0" presStyleCnt="0">
        <dgm:presLayoutVars>
          <dgm:dir/>
          <dgm:animLvl val="lvl"/>
          <dgm:resizeHandles val="exact"/>
        </dgm:presLayoutVars>
      </dgm:prSet>
      <dgm:spPr/>
    </dgm:pt>
    <dgm:pt modelId="{64AD362D-36B3-4F2F-B35B-3F4B051DA420}" type="pres">
      <dgm:prSet presAssocID="{8F147371-13C2-474A-9479-1E2D40A56E5C}" presName="parTxOnly" presStyleLbl="node1" presStyleIdx="0" presStyleCnt="4">
        <dgm:presLayoutVars>
          <dgm:chMax val="0"/>
          <dgm:chPref val="0"/>
          <dgm:bulletEnabled val="1"/>
        </dgm:presLayoutVars>
      </dgm:prSet>
      <dgm:spPr/>
      <dgm:t>
        <a:bodyPr/>
        <a:lstStyle/>
        <a:p>
          <a:endParaRPr lang="tr-TR"/>
        </a:p>
      </dgm:t>
    </dgm:pt>
    <dgm:pt modelId="{0C900B3A-DE34-4CE5-B33E-FFD43681A1A1}" type="pres">
      <dgm:prSet presAssocID="{FEC7506C-4330-4B29-928D-8E40BFE1B32C}" presName="parTxOnlySpace" presStyleCnt="0"/>
      <dgm:spPr/>
    </dgm:pt>
    <dgm:pt modelId="{C560396B-55A5-47EB-8AD7-E3E6E67985A5}" type="pres">
      <dgm:prSet presAssocID="{F36ABE79-31EE-4E17-BB2C-4A9BD4E0AF09}" presName="parTxOnly" presStyleLbl="node1" presStyleIdx="1" presStyleCnt="4">
        <dgm:presLayoutVars>
          <dgm:chMax val="0"/>
          <dgm:chPref val="0"/>
          <dgm:bulletEnabled val="1"/>
        </dgm:presLayoutVars>
      </dgm:prSet>
      <dgm:spPr/>
      <dgm:t>
        <a:bodyPr/>
        <a:lstStyle/>
        <a:p>
          <a:endParaRPr lang="tr-TR"/>
        </a:p>
      </dgm:t>
    </dgm:pt>
    <dgm:pt modelId="{3973F4FB-9266-49A0-A48D-3C7D063DFCE8}" type="pres">
      <dgm:prSet presAssocID="{BD924893-CA34-4424-A51D-2E55DAF11AEF}" presName="parTxOnlySpace" presStyleCnt="0"/>
      <dgm:spPr/>
    </dgm:pt>
    <dgm:pt modelId="{F332ADC1-474F-408E-8729-233E30AACF2D}" type="pres">
      <dgm:prSet presAssocID="{B3E23F27-0FFC-4BAF-AF5A-0484028E5DE2}" presName="parTxOnly" presStyleLbl="node1" presStyleIdx="2" presStyleCnt="4">
        <dgm:presLayoutVars>
          <dgm:chMax val="0"/>
          <dgm:chPref val="0"/>
          <dgm:bulletEnabled val="1"/>
        </dgm:presLayoutVars>
      </dgm:prSet>
      <dgm:spPr/>
      <dgm:t>
        <a:bodyPr/>
        <a:lstStyle/>
        <a:p>
          <a:endParaRPr lang="tr-TR"/>
        </a:p>
      </dgm:t>
    </dgm:pt>
    <dgm:pt modelId="{A3D28FD1-78A3-4AA8-AA9A-42ACDC9EAEFD}" type="pres">
      <dgm:prSet presAssocID="{F8B2C65B-8918-4306-983D-399E712C6228}" presName="parTxOnlySpace" presStyleCnt="0"/>
      <dgm:spPr/>
    </dgm:pt>
    <dgm:pt modelId="{55331C80-43A9-4235-8D64-7E12A9101EC3}" type="pres">
      <dgm:prSet presAssocID="{A936462A-1940-47BC-9C67-BEE3560C2B71}" presName="parTxOnly" presStyleLbl="node1" presStyleIdx="3" presStyleCnt="4" custLinFactNeighborX="81356" custLinFactNeighborY="7692">
        <dgm:presLayoutVars>
          <dgm:chMax val="0"/>
          <dgm:chPref val="0"/>
          <dgm:bulletEnabled val="1"/>
        </dgm:presLayoutVars>
      </dgm:prSet>
      <dgm:spPr/>
      <dgm:t>
        <a:bodyPr/>
        <a:lstStyle/>
        <a:p>
          <a:endParaRPr lang="tr-TR"/>
        </a:p>
      </dgm:t>
    </dgm:pt>
  </dgm:ptLst>
  <dgm:cxnLst>
    <dgm:cxn modelId="{0CBEFAB1-B656-465C-934C-069E993B1D2D}" type="presOf" srcId="{B3E23F27-0FFC-4BAF-AF5A-0484028E5DE2}" destId="{F332ADC1-474F-408E-8729-233E30AACF2D}" srcOrd="0" destOrd="0" presId="urn:microsoft.com/office/officeart/2005/8/layout/chevron1"/>
    <dgm:cxn modelId="{44068621-5AF3-4EE7-A265-2BA2F9C508B6}" srcId="{4976ACCB-17E3-4D0B-9F3A-A50E7275ECED}" destId="{8F147371-13C2-474A-9479-1E2D40A56E5C}" srcOrd="0" destOrd="0" parTransId="{7D886979-24D4-4FEB-9705-94F789AD1B5E}" sibTransId="{FEC7506C-4330-4B29-928D-8E40BFE1B32C}"/>
    <dgm:cxn modelId="{8510BCD3-93EB-4805-9E8A-BB029356CFC0}" type="presOf" srcId="{F36ABE79-31EE-4E17-BB2C-4A9BD4E0AF09}" destId="{C560396B-55A5-47EB-8AD7-E3E6E67985A5}" srcOrd="0" destOrd="0" presId="urn:microsoft.com/office/officeart/2005/8/layout/chevron1"/>
    <dgm:cxn modelId="{ADA86FB9-3FDD-4EBD-99EC-0438FE13F7B7}" type="presOf" srcId="{A936462A-1940-47BC-9C67-BEE3560C2B71}" destId="{55331C80-43A9-4235-8D64-7E12A9101EC3}" srcOrd="0" destOrd="0" presId="urn:microsoft.com/office/officeart/2005/8/layout/chevron1"/>
    <dgm:cxn modelId="{85EACC94-ACF5-4672-81E9-42BE6AF7D7A0}" srcId="{4976ACCB-17E3-4D0B-9F3A-A50E7275ECED}" destId="{A936462A-1940-47BC-9C67-BEE3560C2B71}" srcOrd="3" destOrd="0" parTransId="{5753B747-CB3F-4D23-AED0-A7D4050839F3}" sibTransId="{3630120F-F7F9-4C14-8379-80AA8FF25F47}"/>
    <dgm:cxn modelId="{00F82E1A-DA7F-4865-9882-63D0F02D05C5}" type="presOf" srcId="{8F147371-13C2-474A-9479-1E2D40A56E5C}" destId="{64AD362D-36B3-4F2F-B35B-3F4B051DA420}" srcOrd="0" destOrd="0" presId="urn:microsoft.com/office/officeart/2005/8/layout/chevron1"/>
    <dgm:cxn modelId="{B0BEE576-2A46-49A1-8EF5-65F424941FD7}" type="presOf" srcId="{4976ACCB-17E3-4D0B-9F3A-A50E7275ECED}" destId="{BD7FF214-3C8E-4B4C-9DD6-B102B3D65E3D}" srcOrd="0" destOrd="0" presId="urn:microsoft.com/office/officeart/2005/8/layout/chevron1"/>
    <dgm:cxn modelId="{CE97C878-E5DC-4006-B7C9-B36215FDC2FD}" srcId="{4976ACCB-17E3-4D0B-9F3A-A50E7275ECED}" destId="{B3E23F27-0FFC-4BAF-AF5A-0484028E5DE2}" srcOrd="2" destOrd="0" parTransId="{D730AB44-797C-4492-A903-E51FD186ABE0}" sibTransId="{F8B2C65B-8918-4306-983D-399E712C6228}"/>
    <dgm:cxn modelId="{E3E4827A-78FE-4526-B6CF-ACB789DD31B8}" srcId="{4976ACCB-17E3-4D0B-9F3A-A50E7275ECED}" destId="{F36ABE79-31EE-4E17-BB2C-4A9BD4E0AF09}" srcOrd="1" destOrd="0" parTransId="{F8149411-463B-4333-9C9A-AD2C90E51382}" sibTransId="{BD924893-CA34-4424-A51D-2E55DAF11AEF}"/>
    <dgm:cxn modelId="{35C2B346-5AD3-4E5F-BC55-CECB82CC998A}" type="presParOf" srcId="{BD7FF214-3C8E-4B4C-9DD6-B102B3D65E3D}" destId="{64AD362D-36B3-4F2F-B35B-3F4B051DA420}" srcOrd="0" destOrd="0" presId="urn:microsoft.com/office/officeart/2005/8/layout/chevron1"/>
    <dgm:cxn modelId="{0685C75F-D6C2-45EB-B5FA-AC73A6741B8B}" type="presParOf" srcId="{BD7FF214-3C8E-4B4C-9DD6-B102B3D65E3D}" destId="{0C900B3A-DE34-4CE5-B33E-FFD43681A1A1}" srcOrd="1" destOrd="0" presId="urn:microsoft.com/office/officeart/2005/8/layout/chevron1"/>
    <dgm:cxn modelId="{7DA12EFC-CEE4-4B71-9595-1E77C502F35C}" type="presParOf" srcId="{BD7FF214-3C8E-4B4C-9DD6-B102B3D65E3D}" destId="{C560396B-55A5-47EB-8AD7-E3E6E67985A5}" srcOrd="2" destOrd="0" presId="urn:microsoft.com/office/officeart/2005/8/layout/chevron1"/>
    <dgm:cxn modelId="{275BD277-12BC-4FC2-A32A-96C33DD6922B}" type="presParOf" srcId="{BD7FF214-3C8E-4B4C-9DD6-B102B3D65E3D}" destId="{3973F4FB-9266-49A0-A48D-3C7D063DFCE8}" srcOrd="3" destOrd="0" presId="urn:microsoft.com/office/officeart/2005/8/layout/chevron1"/>
    <dgm:cxn modelId="{1C4193D0-A153-4652-A8C4-BB6DF0B285BE}" type="presParOf" srcId="{BD7FF214-3C8E-4B4C-9DD6-B102B3D65E3D}" destId="{F332ADC1-474F-408E-8729-233E30AACF2D}" srcOrd="4" destOrd="0" presId="urn:microsoft.com/office/officeart/2005/8/layout/chevron1"/>
    <dgm:cxn modelId="{A6D12F0D-5FA0-4300-871D-1C7AAB4B36A2}" type="presParOf" srcId="{BD7FF214-3C8E-4B4C-9DD6-B102B3D65E3D}" destId="{A3D28FD1-78A3-4AA8-AA9A-42ACDC9EAEFD}" srcOrd="5" destOrd="0" presId="urn:microsoft.com/office/officeart/2005/8/layout/chevron1"/>
    <dgm:cxn modelId="{84795610-8593-465F-89AD-09F28BDA1DCE}" type="presParOf" srcId="{BD7FF214-3C8E-4B4C-9DD6-B102B3D65E3D}" destId="{55331C80-43A9-4235-8D64-7E12A9101EC3}" srcOrd="6"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976ACCB-17E3-4D0B-9F3A-A50E7275ECED}" type="doc">
      <dgm:prSet loTypeId="urn:microsoft.com/office/officeart/2005/8/layout/chevron1" loCatId="process" qsTypeId="urn:microsoft.com/office/officeart/2005/8/quickstyle/simple1" qsCatId="simple" csTypeId="urn:microsoft.com/office/officeart/2005/8/colors/accent1_2" csCatId="accent1" phldr="1"/>
      <dgm:spPr/>
    </dgm:pt>
    <dgm:pt modelId="{8F147371-13C2-474A-9479-1E2D40A56E5C}">
      <dgm:prSet phldrT="[Metin]" custT="1"/>
      <dgm:spPr>
        <a:solidFill>
          <a:schemeClr val="tx2">
            <a:lumMod val="50000"/>
          </a:schemeClr>
        </a:solidFill>
      </dgm:spPr>
      <dgm:t>
        <a:bodyPr/>
        <a:lstStyle/>
        <a:p>
          <a:r>
            <a:rPr lang="tr-TR" sz="1800" b="1" i="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GENEL BİLGİLER</a:t>
          </a:r>
          <a:endParaRPr lang="tr-TR" sz="1800" b="1" i="1" dirty="0">
            <a:solidFill>
              <a:schemeClr val="bg1"/>
            </a:solidFill>
          </a:endParaRPr>
        </a:p>
      </dgm:t>
    </dgm:pt>
    <dgm:pt modelId="{7D886979-24D4-4FEB-9705-94F789AD1B5E}" type="parTrans" cxnId="{44068621-5AF3-4EE7-A265-2BA2F9C508B6}">
      <dgm:prSet/>
      <dgm:spPr/>
      <dgm:t>
        <a:bodyPr/>
        <a:lstStyle/>
        <a:p>
          <a:endParaRPr lang="tr-TR" sz="1800" b="1" i="1"/>
        </a:p>
      </dgm:t>
    </dgm:pt>
    <dgm:pt modelId="{FEC7506C-4330-4B29-928D-8E40BFE1B32C}" type="sibTrans" cxnId="{44068621-5AF3-4EE7-A265-2BA2F9C508B6}">
      <dgm:prSet/>
      <dgm:spPr/>
      <dgm:t>
        <a:bodyPr/>
        <a:lstStyle/>
        <a:p>
          <a:endParaRPr lang="tr-TR" sz="1800" b="1" i="1"/>
        </a:p>
      </dgm:t>
    </dgm:pt>
    <dgm:pt modelId="{B3E23F27-0FFC-4BAF-AF5A-0484028E5DE2}">
      <dgm:prSet phldrT="[Metin]" custT="1"/>
      <dgm:spPr>
        <a:solidFill>
          <a:schemeClr val="tx2">
            <a:lumMod val="50000"/>
          </a:schemeClr>
        </a:solidFill>
      </dgm:spPr>
      <dgm:t>
        <a:bodyPr/>
        <a:lstStyle/>
        <a:p>
          <a:r>
            <a:rPr lang="tr-TR" sz="1800" b="1" i="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NEDEN DOĞU AKDENİZ</a:t>
          </a:r>
          <a:endParaRPr lang="tr-TR" sz="1800" b="1" i="1" dirty="0">
            <a:solidFill>
              <a:schemeClr val="bg1"/>
            </a:solidFill>
            <a:effectLst>
              <a:outerShdw blurRad="38100" dist="38100" dir="2700000" algn="tl">
                <a:srgbClr val="000000">
                  <a:alpha val="43137"/>
                </a:srgbClr>
              </a:outerShdw>
            </a:effectLst>
            <a:latin typeface="Arial" pitchFamily="34" charset="0"/>
            <a:cs typeface="Arial" pitchFamily="34" charset="0"/>
          </a:endParaRPr>
        </a:p>
      </dgm:t>
    </dgm:pt>
    <dgm:pt modelId="{D730AB44-797C-4492-A903-E51FD186ABE0}" type="parTrans" cxnId="{CE97C878-E5DC-4006-B7C9-B36215FDC2FD}">
      <dgm:prSet/>
      <dgm:spPr/>
      <dgm:t>
        <a:bodyPr/>
        <a:lstStyle/>
        <a:p>
          <a:endParaRPr lang="tr-TR" sz="1800" b="1" i="1"/>
        </a:p>
      </dgm:t>
    </dgm:pt>
    <dgm:pt modelId="{F8B2C65B-8918-4306-983D-399E712C6228}" type="sibTrans" cxnId="{CE97C878-E5DC-4006-B7C9-B36215FDC2FD}">
      <dgm:prSet/>
      <dgm:spPr/>
      <dgm:t>
        <a:bodyPr/>
        <a:lstStyle/>
        <a:p>
          <a:endParaRPr lang="tr-TR" sz="1800" b="1" i="1"/>
        </a:p>
      </dgm:t>
    </dgm:pt>
    <dgm:pt modelId="{A936462A-1940-47BC-9C67-BEE3560C2B71}">
      <dgm:prSet phldrT="[Metin]" custT="1"/>
      <dgm:spPr>
        <a:solidFill>
          <a:schemeClr val="accent3">
            <a:lumMod val="75000"/>
          </a:schemeClr>
        </a:solidFill>
      </dgm:spPr>
      <dgm:t>
        <a:bodyPr/>
        <a:lstStyle/>
        <a:p>
          <a:r>
            <a:rPr lang="tr-TR" sz="1800" b="1" i="1" dirty="0" smtClean="0">
              <a:latin typeface="Arial" pitchFamily="34" charset="0"/>
              <a:cs typeface="Arial" pitchFamily="34" charset="0"/>
            </a:rPr>
            <a:t>BÜYÜME FIRSATLAR</a:t>
          </a:r>
          <a:endParaRPr lang="tr-TR" sz="1800" b="1" i="1" dirty="0">
            <a:latin typeface="Arial" pitchFamily="34" charset="0"/>
            <a:cs typeface="Arial" pitchFamily="34" charset="0"/>
          </a:endParaRPr>
        </a:p>
      </dgm:t>
    </dgm:pt>
    <dgm:pt modelId="{5753B747-CB3F-4D23-AED0-A7D4050839F3}" type="parTrans" cxnId="{85EACC94-ACF5-4672-81E9-42BE6AF7D7A0}">
      <dgm:prSet/>
      <dgm:spPr/>
      <dgm:t>
        <a:bodyPr/>
        <a:lstStyle/>
        <a:p>
          <a:endParaRPr lang="tr-TR" sz="1800" b="1" i="1"/>
        </a:p>
      </dgm:t>
    </dgm:pt>
    <dgm:pt modelId="{3630120F-F7F9-4C14-8379-80AA8FF25F47}" type="sibTrans" cxnId="{85EACC94-ACF5-4672-81E9-42BE6AF7D7A0}">
      <dgm:prSet/>
      <dgm:spPr/>
      <dgm:t>
        <a:bodyPr/>
        <a:lstStyle/>
        <a:p>
          <a:endParaRPr lang="tr-TR" sz="1800" b="1" i="1"/>
        </a:p>
      </dgm:t>
    </dgm:pt>
    <dgm:pt modelId="{F36ABE79-31EE-4E17-BB2C-4A9BD4E0AF09}">
      <dgm:prSet custT="1"/>
      <dgm:spPr>
        <a:solidFill>
          <a:schemeClr val="tx2">
            <a:lumMod val="50000"/>
          </a:schemeClr>
        </a:solidFill>
      </dgm:spPr>
      <dgm:t>
        <a:bodyPr/>
        <a:lstStyle/>
        <a:p>
          <a:r>
            <a:rPr lang="tr-TR" sz="1800" b="1" i="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İSDEMİR</a:t>
          </a:r>
          <a:endParaRPr lang="tr-TR" sz="1800" b="1" i="1" dirty="0">
            <a:solidFill>
              <a:schemeClr val="bg1"/>
            </a:solidFill>
            <a:effectLst>
              <a:outerShdw blurRad="38100" dist="38100" dir="2700000" algn="tl">
                <a:srgbClr val="000000">
                  <a:alpha val="43137"/>
                </a:srgbClr>
              </a:outerShdw>
            </a:effectLst>
            <a:latin typeface="Arial" pitchFamily="34" charset="0"/>
            <a:cs typeface="Arial" pitchFamily="34" charset="0"/>
          </a:endParaRPr>
        </a:p>
      </dgm:t>
    </dgm:pt>
    <dgm:pt modelId="{F8149411-463B-4333-9C9A-AD2C90E51382}" type="parTrans" cxnId="{E3E4827A-78FE-4526-B6CF-ACB789DD31B8}">
      <dgm:prSet/>
      <dgm:spPr/>
      <dgm:t>
        <a:bodyPr/>
        <a:lstStyle/>
        <a:p>
          <a:endParaRPr lang="tr-TR"/>
        </a:p>
      </dgm:t>
    </dgm:pt>
    <dgm:pt modelId="{BD924893-CA34-4424-A51D-2E55DAF11AEF}" type="sibTrans" cxnId="{E3E4827A-78FE-4526-B6CF-ACB789DD31B8}">
      <dgm:prSet/>
      <dgm:spPr/>
      <dgm:t>
        <a:bodyPr/>
        <a:lstStyle/>
        <a:p>
          <a:endParaRPr lang="tr-TR"/>
        </a:p>
      </dgm:t>
    </dgm:pt>
    <dgm:pt modelId="{BD7FF214-3C8E-4B4C-9DD6-B102B3D65E3D}" type="pres">
      <dgm:prSet presAssocID="{4976ACCB-17E3-4D0B-9F3A-A50E7275ECED}" presName="Name0" presStyleCnt="0">
        <dgm:presLayoutVars>
          <dgm:dir/>
          <dgm:animLvl val="lvl"/>
          <dgm:resizeHandles val="exact"/>
        </dgm:presLayoutVars>
      </dgm:prSet>
      <dgm:spPr/>
    </dgm:pt>
    <dgm:pt modelId="{64AD362D-36B3-4F2F-B35B-3F4B051DA420}" type="pres">
      <dgm:prSet presAssocID="{8F147371-13C2-474A-9479-1E2D40A56E5C}" presName="parTxOnly" presStyleLbl="node1" presStyleIdx="0" presStyleCnt="4">
        <dgm:presLayoutVars>
          <dgm:chMax val="0"/>
          <dgm:chPref val="0"/>
          <dgm:bulletEnabled val="1"/>
        </dgm:presLayoutVars>
      </dgm:prSet>
      <dgm:spPr/>
      <dgm:t>
        <a:bodyPr/>
        <a:lstStyle/>
        <a:p>
          <a:endParaRPr lang="tr-TR"/>
        </a:p>
      </dgm:t>
    </dgm:pt>
    <dgm:pt modelId="{0C900B3A-DE34-4CE5-B33E-FFD43681A1A1}" type="pres">
      <dgm:prSet presAssocID="{FEC7506C-4330-4B29-928D-8E40BFE1B32C}" presName="parTxOnlySpace" presStyleCnt="0"/>
      <dgm:spPr/>
    </dgm:pt>
    <dgm:pt modelId="{C560396B-55A5-47EB-8AD7-E3E6E67985A5}" type="pres">
      <dgm:prSet presAssocID="{F36ABE79-31EE-4E17-BB2C-4A9BD4E0AF09}" presName="parTxOnly" presStyleLbl="node1" presStyleIdx="1" presStyleCnt="4">
        <dgm:presLayoutVars>
          <dgm:chMax val="0"/>
          <dgm:chPref val="0"/>
          <dgm:bulletEnabled val="1"/>
        </dgm:presLayoutVars>
      </dgm:prSet>
      <dgm:spPr/>
      <dgm:t>
        <a:bodyPr/>
        <a:lstStyle/>
        <a:p>
          <a:endParaRPr lang="tr-TR"/>
        </a:p>
      </dgm:t>
    </dgm:pt>
    <dgm:pt modelId="{3973F4FB-9266-49A0-A48D-3C7D063DFCE8}" type="pres">
      <dgm:prSet presAssocID="{BD924893-CA34-4424-A51D-2E55DAF11AEF}" presName="parTxOnlySpace" presStyleCnt="0"/>
      <dgm:spPr/>
    </dgm:pt>
    <dgm:pt modelId="{F332ADC1-474F-408E-8729-233E30AACF2D}" type="pres">
      <dgm:prSet presAssocID="{B3E23F27-0FFC-4BAF-AF5A-0484028E5DE2}" presName="parTxOnly" presStyleLbl="node1" presStyleIdx="2" presStyleCnt="4">
        <dgm:presLayoutVars>
          <dgm:chMax val="0"/>
          <dgm:chPref val="0"/>
          <dgm:bulletEnabled val="1"/>
        </dgm:presLayoutVars>
      </dgm:prSet>
      <dgm:spPr/>
      <dgm:t>
        <a:bodyPr/>
        <a:lstStyle/>
        <a:p>
          <a:endParaRPr lang="tr-TR"/>
        </a:p>
      </dgm:t>
    </dgm:pt>
    <dgm:pt modelId="{A3D28FD1-78A3-4AA8-AA9A-42ACDC9EAEFD}" type="pres">
      <dgm:prSet presAssocID="{F8B2C65B-8918-4306-983D-399E712C6228}" presName="parTxOnlySpace" presStyleCnt="0"/>
      <dgm:spPr/>
    </dgm:pt>
    <dgm:pt modelId="{55331C80-43A9-4235-8D64-7E12A9101EC3}" type="pres">
      <dgm:prSet presAssocID="{A936462A-1940-47BC-9C67-BEE3560C2B71}" presName="parTxOnly" presStyleLbl="node1" presStyleIdx="3" presStyleCnt="4" custLinFactNeighborX="81356" custLinFactNeighborY="7692">
        <dgm:presLayoutVars>
          <dgm:chMax val="0"/>
          <dgm:chPref val="0"/>
          <dgm:bulletEnabled val="1"/>
        </dgm:presLayoutVars>
      </dgm:prSet>
      <dgm:spPr/>
      <dgm:t>
        <a:bodyPr/>
        <a:lstStyle/>
        <a:p>
          <a:endParaRPr lang="tr-TR"/>
        </a:p>
      </dgm:t>
    </dgm:pt>
  </dgm:ptLst>
  <dgm:cxnLst>
    <dgm:cxn modelId="{A96A61C5-E3B2-4F52-B8AC-B286955714ED}" type="presOf" srcId="{F36ABE79-31EE-4E17-BB2C-4A9BD4E0AF09}" destId="{C560396B-55A5-47EB-8AD7-E3E6E67985A5}" srcOrd="0" destOrd="0" presId="urn:microsoft.com/office/officeart/2005/8/layout/chevron1"/>
    <dgm:cxn modelId="{44068621-5AF3-4EE7-A265-2BA2F9C508B6}" srcId="{4976ACCB-17E3-4D0B-9F3A-A50E7275ECED}" destId="{8F147371-13C2-474A-9479-1E2D40A56E5C}" srcOrd="0" destOrd="0" parTransId="{7D886979-24D4-4FEB-9705-94F789AD1B5E}" sibTransId="{FEC7506C-4330-4B29-928D-8E40BFE1B32C}"/>
    <dgm:cxn modelId="{7A5B1336-2986-4E4A-B2B2-6DF7F16ACA3A}" type="presOf" srcId="{B3E23F27-0FFC-4BAF-AF5A-0484028E5DE2}" destId="{F332ADC1-474F-408E-8729-233E30AACF2D}" srcOrd="0" destOrd="0" presId="urn:microsoft.com/office/officeart/2005/8/layout/chevron1"/>
    <dgm:cxn modelId="{85EACC94-ACF5-4672-81E9-42BE6AF7D7A0}" srcId="{4976ACCB-17E3-4D0B-9F3A-A50E7275ECED}" destId="{A936462A-1940-47BC-9C67-BEE3560C2B71}" srcOrd="3" destOrd="0" parTransId="{5753B747-CB3F-4D23-AED0-A7D4050839F3}" sibTransId="{3630120F-F7F9-4C14-8379-80AA8FF25F47}"/>
    <dgm:cxn modelId="{2B3AF596-3C34-482A-8001-3E85120B0262}" type="presOf" srcId="{8F147371-13C2-474A-9479-1E2D40A56E5C}" destId="{64AD362D-36B3-4F2F-B35B-3F4B051DA420}" srcOrd="0" destOrd="0" presId="urn:microsoft.com/office/officeart/2005/8/layout/chevron1"/>
    <dgm:cxn modelId="{0679053D-49B7-4715-9B60-2601845F5B1A}" type="presOf" srcId="{4976ACCB-17E3-4D0B-9F3A-A50E7275ECED}" destId="{BD7FF214-3C8E-4B4C-9DD6-B102B3D65E3D}" srcOrd="0" destOrd="0" presId="urn:microsoft.com/office/officeart/2005/8/layout/chevron1"/>
    <dgm:cxn modelId="{CE97C878-E5DC-4006-B7C9-B36215FDC2FD}" srcId="{4976ACCB-17E3-4D0B-9F3A-A50E7275ECED}" destId="{B3E23F27-0FFC-4BAF-AF5A-0484028E5DE2}" srcOrd="2" destOrd="0" parTransId="{D730AB44-797C-4492-A903-E51FD186ABE0}" sibTransId="{F8B2C65B-8918-4306-983D-399E712C6228}"/>
    <dgm:cxn modelId="{E3E4827A-78FE-4526-B6CF-ACB789DD31B8}" srcId="{4976ACCB-17E3-4D0B-9F3A-A50E7275ECED}" destId="{F36ABE79-31EE-4E17-BB2C-4A9BD4E0AF09}" srcOrd="1" destOrd="0" parTransId="{F8149411-463B-4333-9C9A-AD2C90E51382}" sibTransId="{BD924893-CA34-4424-A51D-2E55DAF11AEF}"/>
    <dgm:cxn modelId="{5DED3C52-B36C-4F67-9D60-9E8FD4BAF9F0}" type="presOf" srcId="{A936462A-1940-47BC-9C67-BEE3560C2B71}" destId="{55331C80-43A9-4235-8D64-7E12A9101EC3}" srcOrd="0" destOrd="0" presId="urn:microsoft.com/office/officeart/2005/8/layout/chevron1"/>
    <dgm:cxn modelId="{AD640608-6992-43EA-B64E-6F3BEACE5BDC}" type="presParOf" srcId="{BD7FF214-3C8E-4B4C-9DD6-B102B3D65E3D}" destId="{64AD362D-36B3-4F2F-B35B-3F4B051DA420}" srcOrd="0" destOrd="0" presId="urn:microsoft.com/office/officeart/2005/8/layout/chevron1"/>
    <dgm:cxn modelId="{C0FDE865-6713-4F11-88B3-C6344D019AA6}" type="presParOf" srcId="{BD7FF214-3C8E-4B4C-9DD6-B102B3D65E3D}" destId="{0C900B3A-DE34-4CE5-B33E-FFD43681A1A1}" srcOrd="1" destOrd="0" presId="urn:microsoft.com/office/officeart/2005/8/layout/chevron1"/>
    <dgm:cxn modelId="{192A02EF-78A9-47FF-B586-652DEFDF342E}" type="presParOf" srcId="{BD7FF214-3C8E-4B4C-9DD6-B102B3D65E3D}" destId="{C560396B-55A5-47EB-8AD7-E3E6E67985A5}" srcOrd="2" destOrd="0" presId="urn:microsoft.com/office/officeart/2005/8/layout/chevron1"/>
    <dgm:cxn modelId="{F2C8BE57-3912-44CC-9D14-EDD86EB0474E}" type="presParOf" srcId="{BD7FF214-3C8E-4B4C-9DD6-B102B3D65E3D}" destId="{3973F4FB-9266-49A0-A48D-3C7D063DFCE8}" srcOrd="3" destOrd="0" presId="urn:microsoft.com/office/officeart/2005/8/layout/chevron1"/>
    <dgm:cxn modelId="{336B3CDD-4F9A-4C74-95B0-D1D4DB6FC5BE}" type="presParOf" srcId="{BD7FF214-3C8E-4B4C-9DD6-B102B3D65E3D}" destId="{F332ADC1-474F-408E-8729-233E30AACF2D}" srcOrd="4" destOrd="0" presId="urn:microsoft.com/office/officeart/2005/8/layout/chevron1"/>
    <dgm:cxn modelId="{A0DDF7CA-91ED-4E4A-86BF-0D3E04F2ECE0}" type="presParOf" srcId="{BD7FF214-3C8E-4B4C-9DD6-B102B3D65E3D}" destId="{A3D28FD1-78A3-4AA8-AA9A-42ACDC9EAEFD}" srcOrd="5" destOrd="0" presId="urn:microsoft.com/office/officeart/2005/8/layout/chevron1"/>
    <dgm:cxn modelId="{5196D926-C488-4E9B-88A7-7CF3A44FEB66}" type="presParOf" srcId="{BD7FF214-3C8E-4B4C-9DD6-B102B3D65E3D}" destId="{55331C80-43A9-4235-8D64-7E12A9101EC3}" srcOrd="6"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AD362D-36B3-4F2F-B35B-3F4B051DA420}">
      <dsp:nvSpPr>
        <dsp:cNvPr id="0" name=""/>
        <dsp:cNvSpPr/>
      </dsp:nvSpPr>
      <dsp:spPr>
        <a:xfrm>
          <a:off x="4223" y="0"/>
          <a:ext cx="2458257" cy="936104"/>
        </a:xfrm>
        <a:prstGeom prst="chevron">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tr-TR" sz="1800" b="1" i="1" kern="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GENEL BİLGİLER</a:t>
          </a:r>
          <a:endParaRPr lang="tr-TR" sz="1800" b="1" i="1" kern="1200" dirty="0">
            <a:solidFill>
              <a:schemeClr val="bg1"/>
            </a:solidFill>
          </a:endParaRPr>
        </a:p>
      </dsp:txBody>
      <dsp:txXfrm>
        <a:off x="472275" y="0"/>
        <a:ext cx="1522153" cy="936104"/>
      </dsp:txXfrm>
    </dsp:sp>
    <dsp:sp modelId="{C560396B-55A5-47EB-8AD7-E3E6E67985A5}">
      <dsp:nvSpPr>
        <dsp:cNvPr id="0" name=""/>
        <dsp:cNvSpPr/>
      </dsp:nvSpPr>
      <dsp:spPr>
        <a:xfrm>
          <a:off x="2216654" y="0"/>
          <a:ext cx="2458257" cy="936104"/>
        </a:xfrm>
        <a:prstGeom prst="chevron">
          <a:avLst/>
        </a:prstGeom>
        <a:solidFill>
          <a:schemeClr val="tx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tr-TR" sz="1800" b="1" i="1" kern="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İSDEMİR</a:t>
          </a:r>
          <a:endParaRPr lang="tr-TR" sz="1800" b="1" i="1" kern="1200" dirty="0">
            <a:solidFill>
              <a:schemeClr val="bg1"/>
            </a:solidFill>
            <a:effectLst>
              <a:outerShdw blurRad="38100" dist="38100" dir="2700000" algn="tl">
                <a:srgbClr val="000000">
                  <a:alpha val="43137"/>
                </a:srgbClr>
              </a:outerShdw>
            </a:effectLst>
            <a:latin typeface="Arial" pitchFamily="34" charset="0"/>
            <a:cs typeface="Arial" pitchFamily="34" charset="0"/>
          </a:endParaRPr>
        </a:p>
      </dsp:txBody>
      <dsp:txXfrm>
        <a:off x="2684706" y="0"/>
        <a:ext cx="1522153" cy="936104"/>
      </dsp:txXfrm>
    </dsp:sp>
    <dsp:sp modelId="{F332ADC1-474F-408E-8729-233E30AACF2D}">
      <dsp:nvSpPr>
        <dsp:cNvPr id="0" name=""/>
        <dsp:cNvSpPr/>
      </dsp:nvSpPr>
      <dsp:spPr>
        <a:xfrm>
          <a:off x="4429085" y="0"/>
          <a:ext cx="2458257" cy="936104"/>
        </a:xfrm>
        <a:prstGeom prst="chevron">
          <a:avLst/>
        </a:prstGeom>
        <a:solidFill>
          <a:schemeClr val="tx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tr-TR" sz="1800" b="1" i="1" kern="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NEDEN DOĞU AKDENİZ</a:t>
          </a:r>
          <a:endParaRPr lang="tr-TR" sz="1800" b="1" i="1" kern="1200" dirty="0">
            <a:solidFill>
              <a:schemeClr val="bg1"/>
            </a:solidFill>
            <a:effectLst>
              <a:outerShdw blurRad="38100" dist="38100" dir="2700000" algn="tl">
                <a:srgbClr val="000000">
                  <a:alpha val="43137"/>
                </a:srgbClr>
              </a:outerShdw>
            </a:effectLst>
            <a:latin typeface="Arial" pitchFamily="34" charset="0"/>
            <a:cs typeface="Arial" pitchFamily="34" charset="0"/>
          </a:endParaRPr>
        </a:p>
      </dsp:txBody>
      <dsp:txXfrm>
        <a:off x="4897137" y="0"/>
        <a:ext cx="1522153" cy="936104"/>
      </dsp:txXfrm>
    </dsp:sp>
    <dsp:sp modelId="{55331C80-43A9-4235-8D64-7E12A9101EC3}">
      <dsp:nvSpPr>
        <dsp:cNvPr id="0" name=""/>
        <dsp:cNvSpPr/>
      </dsp:nvSpPr>
      <dsp:spPr>
        <a:xfrm>
          <a:off x="6645739" y="0"/>
          <a:ext cx="2458257" cy="936104"/>
        </a:xfrm>
        <a:prstGeom prst="chevron">
          <a:avLst/>
        </a:prstGeom>
        <a:solidFill>
          <a:schemeClr val="tx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tr-TR" sz="1800" b="1" i="1" kern="1200" dirty="0" smtClean="0">
              <a:latin typeface="Arial" pitchFamily="34" charset="0"/>
              <a:cs typeface="Arial" pitchFamily="34" charset="0"/>
            </a:rPr>
            <a:t>BÜYÜME FIRSATLARI</a:t>
          </a:r>
          <a:endParaRPr lang="tr-TR" sz="1800" b="1" i="1" kern="1200" dirty="0">
            <a:latin typeface="Arial" pitchFamily="34" charset="0"/>
            <a:cs typeface="Arial" pitchFamily="34" charset="0"/>
          </a:endParaRPr>
        </a:p>
      </dsp:txBody>
      <dsp:txXfrm>
        <a:off x="7113791" y="0"/>
        <a:ext cx="1522153" cy="93610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AD362D-36B3-4F2F-B35B-3F4B051DA420}">
      <dsp:nvSpPr>
        <dsp:cNvPr id="0" name=""/>
        <dsp:cNvSpPr/>
      </dsp:nvSpPr>
      <dsp:spPr>
        <a:xfrm>
          <a:off x="4223" y="0"/>
          <a:ext cx="2458257" cy="936104"/>
        </a:xfrm>
        <a:prstGeom prst="chevron">
          <a:avLst/>
        </a:prstGeom>
        <a:solidFill>
          <a:schemeClr val="tx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tr-TR" sz="1800" b="1" i="1" kern="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GENEL BİLGİLER</a:t>
          </a:r>
          <a:endParaRPr lang="tr-TR" sz="1800" b="1" i="1" kern="1200" dirty="0">
            <a:solidFill>
              <a:schemeClr val="bg1"/>
            </a:solidFill>
          </a:endParaRPr>
        </a:p>
      </dsp:txBody>
      <dsp:txXfrm>
        <a:off x="472275" y="0"/>
        <a:ext cx="1522153" cy="936104"/>
      </dsp:txXfrm>
    </dsp:sp>
    <dsp:sp modelId="{C560396B-55A5-47EB-8AD7-E3E6E67985A5}">
      <dsp:nvSpPr>
        <dsp:cNvPr id="0" name=""/>
        <dsp:cNvSpPr/>
      </dsp:nvSpPr>
      <dsp:spPr>
        <a:xfrm>
          <a:off x="2216654" y="0"/>
          <a:ext cx="2458257" cy="936104"/>
        </a:xfrm>
        <a:prstGeom prst="chevron">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tr-TR" sz="1800" b="1" i="1" kern="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İSDEMİR</a:t>
          </a:r>
          <a:endParaRPr lang="tr-TR" sz="1800" b="1" i="1" kern="1200" dirty="0">
            <a:solidFill>
              <a:schemeClr val="bg1"/>
            </a:solidFill>
            <a:effectLst>
              <a:outerShdw blurRad="38100" dist="38100" dir="2700000" algn="tl">
                <a:srgbClr val="000000">
                  <a:alpha val="43137"/>
                </a:srgbClr>
              </a:outerShdw>
            </a:effectLst>
            <a:latin typeface="Arial" pitchFamily="34" charset="0"/>
            <a:cs typeface="Arial" pitchFamily="34" charset="0"/>
          </a:endParaRPr>
        </a:p>
      </dsp:txBody>
      <dsp:txXfrm>
        <a:off x="2684706" y="0"/>
        <a:ext cx="1522153" cy="936104"/>
      </dsp:txXfrm>
    </dsp:sp>
    <dsp:sp modelId="{F332ADC1-474F-408E-8729-233E30AACF2D}">
      <dsp:nvSpPr>
        <dsp:cNvPr id="0" name=""/>
        <dsp:cNvSpPr/>
      </dsp:nvSpPr>
      <dsp:spPr>
        <a:xfrm>
          <a:off x="4429085" y="0"/>
          <a:ext cx="2458257" cy="936104"/>
        </a:xfrm>
        <a:prstGeom prst="chevron">
          <a:avLst/>
        </a:prstGeom>
        <a:solidFill>
          <a:schemeClr val="tx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tr-TR" sz="1800" b="1" i="1" kern="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NEDEN DOĞU AKDENİZ</a:t>
          </a:r>
          <a:endParaRPr lang="tr-TR" sz="1800" b="1" i="1" kern="1200" dirty="0">
            <a:solidFill>
              <a:schemeClr val="bg1"/>
            </a:solidFill>
            <a:effectLst>
              <a:outerShdw blurRad="38100" dist="38100" dir="2700000" algn="tl">
                <a:srgbClr val="000000">
                  <a:alpha val="43137"/>
                </a:srgbClr>
              </a:outerShdw>
            </a:effectLst>
            <a:latin typeface="Arial" pitchFamily="34" charset="0"/>
            <a:cs typeface="Arial" pitchFamily="34" charset="0"/>
          </a:endParaRPr>
        </a:p>
      </dsp:txBody>
      <dsp:txXfrm>
        <a:off x="4897137" y="0"/>
        <a:ext cx="1522153" cy="936104"/>
      </dsp:txXfrm>
    </dsp:sp>
    <dsp:sp modelId="{55331C80-43A9-4235-8D64-7E12A9101EC3}">
      <dsp:nvSpPr>
        <dsp:cNvPr id="0" name=""/>
        <dsp:cNvSpPr/>
      </dsp:nvSpPr>
      <dsp:spPr>
        <a:xfrm>
          <a:off x="6645739" y="0"/>
          <a:ext cx="2458257" cy="936104"/>
        </a:xfrm>
        <a:prstGeom prst="chevron">
          <a:avLst/>
        </a:prstGeom>
        <a:solidFill>
          <a:schemeClr val="tx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tr-TR" sz="1800" b="1" i="1" kern="1200" dirty="0" smtClean="0">
              <a:latin typeface="Arial" pitchFamily="34" charset="0"/>
              <a:cs typeface="Arial" pitchFamily="34" charset="0"/>
            </a:rPr>
            <a:t>BÜYÜME FIRSATLAR</a:t>
          </a:r>
          <a:endParaRPr lang="tr-TR" sz="1800" b="1" i="1" kern="1200" dirty="0">
            <a:latin typeface="Arial" pitchFamily="34" charset="0"/>
            <a:cs typeface="Arial" pitchFamily="34" charset="0"/>
          </a:endParaRPr>
        </a:p>
      </dsp:txBody>
      <dsp:txXfrm>
        <a:off x="7113791" y="0"/>
        <a:ext cx="1522153" cy="93610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AD362D-36B3-4F2F-B35B-3F4B051DA420}">
      <dsp:nvSpPr>
        <dsp:cNvPr id="0" name=""/>
        <dsp:cNvSpPr/>
      </dsp:nvSpPr>
      <dsp:spPr>
        <a:xfrm>
          <a:off x="4223" y="0"/>
          <a:ext cx="2458257" cy="936104"/>
        </a:xfrm>
        <a:prstGeom prst="chevron">
          <a:avLst/>
        </a:prstGeom>
        <a:solidFill>
          <a:schemeClr val="tx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tr-TR" sz="1800" b="1" i="1" kern="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GENEL BİLGİLER</a:t>
          </a:r>
          <a:endParaRPr lang="tr-TR" sz="1800" b="1" i="1" kern="1200" dirty="0">
            <a:solidFill>
              <a:schemeClr val="bg1"/>
            </a:solidFill>
          </a:endParaRPr>
        </a:p>
      </dsp:txBody>
      <dsp:txXfrm>
        <a:off x="472275" y="0"/>
        <a:ext cx="1522153" cy="936104"/>
      </dsp:txXfrm>
    </dsp:sp>
    <dsp:sp modelId="{C560396B-55A5-47EB-8AD7-E3E6E67985A5}">
      <dsp:nvSpPr>
        <dsp:cNvPr id="0" name=""/>
        <dsp:cNvSpPr/>
      </dsp:nvSpPr>
      <dsp:spPr>
        <a:xfrm>
          <a:off x="2216654" y="0"/>
          <a:ext cx="2458257" cy="936104"/>
        </a:xfrm>
        <a:prstGeom prst="chevron">
          <a:avLst/>
        </a:prstGeom>
        <a:solidFill>
          <a:schemeClr val="tx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tr-TR" sz="1800" b="1" i="1" kern="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İSDEMİR</a:t>
          </a:r>
          <a:endParaRPr lang="tr-TR" sz="1800" b="1" i="1" kern="1200" dirty="0">
            <a:solidFill>
              <a:schemeClr val="bg1"/>
            </a:solidFill>
            <a:effectLst>
              <a:outerShdw blurRad="38100" dist="38100" dir="2700000" algn="tl">
                <a:srgbClr val="000000">
                  <a:alpha val="43137"/>
                </a:srgbClr>
              </a:outerShdw>
            </a:effectLst>
            <a:latin typeface="Arial" pitchFamily="34" charset="0"/>
            <a:cs typeface="Arial" pitchFamily="34" charset="0"/>
          </a:endParaRPr>
        </a:p>
      </dsp:txBody>
      <dsp:txXfrm>
        <a:off x="2684706" y="0"/>
        <a:ext cx="1522153" cy="936104"/>
      </dsp:txXfrm>
    </dsp:sp>
    <dsp:sp modelId="{F332ADC1-474F-408E-8729-233E30AACF2D}">
      <dsp:nvSpPr>
        <dsp:cNvPr id="0" name=""/>
        <dsp:cNvSpPr/>
      </dsp:nvSpPr>
      <dsp:spPr>
        <a:xfrm>
          <a:off x="4429085" y="0"/>
          <a:ext cx="2458257" cy="936104"/>
        </a:xfrm>
        <a:prstGeom prst="chevron">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tr-TR" sz="1800" b="1" i="1" kern="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NEDEN DOĞU AKDENİZ</a:t>
          </a:r>
          <a:endParaRPr lang="tr-TR" sz="1800" b="1" i="1" kern="1200" dirty="0">
            <a:solidFill>
              <a:schemeClr val="bg1"/>
            </a:solidFill>
            <a:effectLst>
              <a:outerShdw blurRad="38100" dist="38100" dir="2700000" algn="tl">
                <a:srgbClr val="000000">
                  <a:alpha val="43137"/>
                </a:srgbClr>
              </a:outerShdw>
            </a:effectLst>
            <a:latin typeface="Arial" pitchFamily="34" charset="0"/>
            <a:cs typeface="Arial" pitchFamily="34" charset="0"/>
          </a:endParaRPr>
        </a:p>
      </dsp:txBody>
      <dsp:txXfrm>
        <a:off x="4897137" y="0"/>
        <a:ext cx="1522153" cy="936104"/>
      </dsp:txXfrm>
    </dsp:sp>
    <dsp:sp modelId="{55331C80-43A9-4235-8D64-7E12A9101EC3}">
      <dsp:nvSpPr>
        <dsp:cNvPr id="0" name=""/>
        <dsp:cNvSpPr/>
      </dsp:nvSpPr>
      <dsp:spPr>
        <a:xfrm>
          <a:off x="6645739" y="0"/>
          <a:ext cx="2458257" cy="936104"/>
        </a:xfrm>
        <a:prstGeom prst="chevron">
          <a:avLst/>
        </a:prstGeom>
        <a:solidFill>
          <a:schemeClr val="tx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tr-TR" sz="1800" b="1" i="1" kern="1200" dirty="0" smtClean="0">
              <a:latin typeface="Arial" pitchFamily="34" charset="0"/>
              <a:cs typeface="Arial" pitchFamily="34" charset="0"/>
            </a:rPr>
            <a:t>BÜYÜME FIRSATLAR</a:t>
          </a:r>
          <a:endParaRPr lang="tr-TR" sz="1800" b="1" i="1" kern="1200" dirty="0">
            <a:latin typeface="Arial" pitchFamily="34" charset="0"/>
            <a:cs typeface="Arial" pitchFamily="34" charset="0"/>
          </a:endParaRPr>
        </a:p>
      </dsp:txBody>
      <dsp:txXfrm>
        <a:off x="7113791" y="0"/>
        <a:ext cx="1522153" cy="93610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AD362D-36B3-4F2F-B35B-3F4B051DA420}">
      <dsp:nvSpPr>
        <dsp:cNvPr id="0" name=""/>
        <dsp:cNvSpPr/>
      </dsp:nvSpPr>
      <dsp:spPr>
        <a:xfrm>
          <a:off x="4223" y="0"/>
          <a:ext cx="2458257" cy="936104"/>
        </a:xfrm>
        <a:prstGeom prst="chevron">
          <a:avLst/>
        </a:prstGeom>
        <a:solidFill>
          <a:schemeClr val="tx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tr-TR" sz="1800" b="1" i="1" kern="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GENEL BİLGİLER</a:t>
          </a:r>
          <a:endParaRPr lang="tr-TR" sz="1800" b="1" i="1" kern="1200" dirty="0">
            <a:solidFill>
              <a:schemeClr val="bg1"/>
            </a:solidFill>
          </a:endParaRPr>
        </a:p>
      </dsp:txBody>
      <dsp:txXfrm>
        <a:off x="472275" y="0"/>
        <a:ext cx="1522153" cy="936104"/>
      </dsp:txXfrm>
    </dsp:sp>
    <dsp:sp modelId="{C560396B-55A5-47EB-8AD7-E3E6E67985A5}">
      <dsp:nvSpPr>
        <dsp:cNvPr id="0" name=""/>
        <dsp:cNvSpPr/>
      </dsp:nvSpPr>
      <dsp:spPr>
        <a:xfrm>
          <a:off x="2216654" y="0"/>
          <a:ext cx="2458257" cy="936104"/>
        </a:xfrm>
        <a:prstGeom prst="chevron">
          <a:avLst/>
        </a:prstGeom>
        <a:solidFill>
          <a:schemeClr val="tx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tr-TR" sz="1800" b="1" i="1" kern="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İSDEMİR</a:t>
          </a:r>
          <a:endParaRPr lang="tr-TR" sz="1800" b="1" i="1" kern="1200" dirty="0">
            <a:solidFill>
              <a:schemeClr val="bg1"/>
            </a:solidFill>
            <a:effectLst>
              <a:outerShdw blurRad="38100" dist="38100" dir="2700000" algn="tl">
                <a:srgbClr val="000000">
                  <a:alpha val="43137"/>
                </a:srgbClr>
              </a:outerShdw>
            </a:effectLst>
            <a:latin typeface="Arial" pitchFamily="34" charset="0"/>
            <a:cs typeface="Arial" pitchFamily="34" charset="0"/>
          </a:endParaRPr>
        </a:p>
      </dsp:txBody>
      <dsp:txXfrm>
        <a:off x="2684706" y="0"/>
        <a:ext cx="1522153" cy="936104"/>
      </dsp:txXfrm>
    </dsp:sp>
    <dsp:sp modelId="{F332ADC1-474F-408E-8729-233E30AACF2D}">
      <dsp:nvSpPr>
        <dsp:cNvPr id="0" name=""/>
        <dsp:cNvSpPr/>
      </dsp:nvSpPr>
      <dsp:spPr>
        <a:xfrm>
          <a:off x="4429085" y="0"/>
          <a:ext cx="2458257" cy="936104"/>
        </a:xfrm>
        <a:prstGeom prst="chevron">
          <a:avLst/>
        </a:prstGeom>
        <a:solidFill>
          <a:schemeClr val="tx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tr-TR" sz="1800" b="1" i="1" kern="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NEDEN DOĞU AKDENİZ</a:t>
          </a:r>
          <a:endParaRPr lang="tr-TR" sz="1800" b="1" i="1" kern="1200" dirty="0">
            <a:solidFill>
              <a:schemeClr val="bg1"/>
            </a:solidFill>
            <a:effectLst>
              <a:outerShdw blurRad="38100" dist="38100" dir="2700000" algn="tl">
                <a:srgbClr val="000000">
                  <a:alpha val="43137"/>
                </a:srgbClr>
              </a:outerShdw>
            </a:effectLst>
            <a:latin typeface="Arial" pitchFamily="34" charset="0"/>
            <a:cs typeface="Arial" pitchFamily="34" charset="0"/>
          </a:endParaRPr>
        </a:p>
      </dsp:txBody>
      <dsp:txXfrm>
        <a:off x="4897137" y="0"/>
        <a:ext cx="1522153" cy="936104"/>
      </dsp:txXfrm>
    </dsp:sp>
    <dsp:sp modelId="{55331C80-43A9-4235-8D64-7E12A9101EC3}">
      <dsp:nvSpPr>
        <dsp:cNvPr id="0" name=""/>
        <dsp:cNvSpPr/>
      </dsp:nvSpPr>
      <dsp:spPr>
        <a:xfrm>
          <a:off x="6645739" y="0"/>
          <a:ext cx="2458257" cy="936104"/>
        </a:xfrm>
        <a:prstGeom prst="chevron">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tr-TR" sz="1800" b="1" i="1" kern="1200" dirty="0" smtClean="0">
              <a:latin typeface="Arial" pitchFamily="34" charset="0"/>
              <a:cs typeface="Arial" pitchFamily="34" charset="0"/>
            </a:rPr>
            <a:t>BÜYÜME FIRSATLAR</a:t>
          </a:r>
          <a:endParaRPr lang="tr-TR" sz="1800" b="1" i="1" kern="1200" dirty="0">
            <a:latin typeface="Arial" pitchFamily="34" charset="0"/>
            <a:cs typeface="Arial" pitchFamily="34" charset="0"/>
          </a:endParaRPr>
        </a:p>
      </dsp:txBody>
      <dsp:txXfrm>
        <a:off x="7113791" y="0"/>
        <a:ext cx="1522153" cy="936104"/>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57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tr-TR"/>
          </a:p>
        </p:txBody>
      </p:sp>
      <p:sp>
        <p:nvSpPr>
          <p:cNvPr id="11571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tr-TR"/>
          </a:p>
        </p:txBody>
      </p:sp>
      <p:sp>
        <p:nvSpPr>
          <p:cNvPr id="11571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tr-TR"/>
          </a:p>
        </p:txBody>
      </p:sp>
      <p:sp>
        <p:nvSpPr>
          <p:cNvPr id="11571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defRPr>
            </a:lvl1pPr>
          </a:lstStyle>
          <a:p>
            <a:pPr>
              <a:defRPr/>
            </a:pPr>
            <a:fld id="{16DC5BBA-0DD5-4B2D-810F-631C9D94D010}" type="slidenum">
              <a:rPr lang="tr-TR"/>
              <a:pPr>
                <a:defRPr/>
              </a:pPr>
              <a:t>‹#›</a:t>
            </a:fld>
            <a:endParaRPr lang="tr-TR"/>
          </a:p>
        </p:txBody>
      </p:sp>
    </p:spTree>
    <p:extLst>
      <p:ext uri="{BB962C8B-B14F-4D97-AF65-F5344CB8AC3E}">
        <p14:creationId xmlns:p14="http://schemas.microsoft.com/office/powerpoint/2010/main" val="223009522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tr-TR"/>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tr-TR"/>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tr-TR"/>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defRPr>
            </a:lvl1pPr>
          </a:lstStyle>
          <a:p>
            <a:pPr>
              <a:defRPr/>
            </a:pPr>
            <a:fld id="{B4D65A2E-4522-4C65-9418-E8D14A793806}" type="slidenum">
              <a:rPr lang="tr-TR"/>
              <a:pPr>
                <a:defRPr/>
              </a:pPr>
              <a:t>‹#›</a:t>
            </a:fld>
            <a:endParaRPr lang="tr-TR"/>
          </a:p>
        </p:txBody>
      </p:sp>
    </p:spTree>
    <p:extLst>
      <p:ext uri="{BB962C8B-B14F-4D97-AF65-F5344CB8AC3E}">
        <p14:creationId xmlns:p14="http://schemas.microsoft.com/office/powerpoint/2010/main" val="120074635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1</a:t>
            </a:fld>
            <a:endParaRPr lang="tr-TR"/>
          </a:p>
        </p:txBody>
      </p:sp>
    </p:spTree>
    <p:extLst>
      <p:ext uri="{BB962C8B-B14F-4D97-AF65-F5344CB8AC3E}">
        <p14:creationId xmlns:p14="http://schemas.microsoft.com/office/powerpoint/2010/main" val="37929576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2000" dirty="0" smtClean="0">
                <a:latin typeface="Arial" pitchFamily="34" charset="0"/>
                <a:cs typeface="Arial" pitchFamily="34" charset="0"/>
              </a:rPr>
              <a:t>İskenderun – Osmaniye bölgesinde 2005 yılında 5 firma, yaklaşık 4,2 milyon ton/yıl sıvı çelik üretim kapasitesi ile faaliyet göstermekteydi.</a:t>
            </a:r>
            <a:r>
              <a:rPr lang="tr-TR" sz="2000" baseline="0" dirty="0" smtClean="0">
                <a:latin typeface="Arial" pitchFamily="34" charset="0"/>
                <a:cs typeface="Arial" pitchFamily="34" charset="0"/>
              </a:rPr>
              <a:t> </a:t>
            </a:r>
          </a:p>
          <a:p>
            <a:pPr algn="just"/>
            <a:r>
              <a:rPr lang="tr-TR" sz="2000" baseline="0" dirty="0" smtClean="0">
                <a:latin typeface="Arial" pitchFamily="34" charset="0"/>
                <a:cs typeface="Arial" pitchFamily="34" charset="0"/>
              </a:rPr>
              <a:t>En son gerçekleştirilen yatırımlar ile bu kapasite 16,4 milyon ton/yıl seviyesine ulaşmıştır. </a:t>
            </a:r>
          </a:p>
          <a:p>
            <a:pPr algn="just"/>
            <a:r>
              <a:rPr lang="tr-TR" sz="2000" baseline="0" dirty="0" smtClean="0">
                <a:latin typeface="Arial" pitchFamily="34" charset="0"/>
                <a:cs typeface="Arial" pitchFamily="34" charset="0"/>
              </a:rPr>
              <a:t>Böylece İskenderun-Osmaniye bölgesi tek başına Türkiye çelik üretim kapasitesinin %33’üne sahip olmuştur.</a:t>
            </a:r>
          </a:p>
          <a:p>
            <a:endParaRPr lang="tr-TR" dirty="0"/>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10</a:t>
            </a:fld>
            <a:endParaRPr lang="tr-TR"/>
          </a:p>
        </p:txBody>
      </p:sp>
    </p:spTree>
    <p:extLst>
      <p:ext uri="{BB962C8B-B14F-4D97-AF65-F5344CB8AC3E}">
        <p14:creationId xmlns:p14="http://schemas.microsoft.com/office/powerpoint/2010/main" val="42497166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11</a:t>
            </a:fld>
            <a:endParaRPr lang="tr-TR"/>
          </a:p>
        </p:txBody>
      </p:sp>
    </p:spTree>
    <p:extLst>
      <p:ext uri="{BB962C8B-B14F-4D97-AF65-F5344CB8AC3E}">
        <p14:creationId xmlns:p14="http://schemas.microsoft.com/office/powerpoint/2010/main" val="42497166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2000" dirty="0" smtClean="0">
                <a:latin typeface="Arial" pitchFamily="34" charset="0"/>
                <a:cs typeface="Arial" pitchFamily="34" charset="0"/>
              </a:rPr>
              <a:t>Genel</a:t>
            </a:r>
            <a:r>
              <a:rPr lang="tr-TR" sz="2000" baseline="0" dirty="0" smtClean="0">
                <a:latin typeface="Arial" pitchFamily="34" charset="0"/>
                <a:cs typeface="Arial" pitchFamily="34" charset="0"/>
              </a:rPr>
              <a:t> Çelik üretim verilerinden yola çıkarak, İsdemir’in gelişiminden kısaca bahsedilip, İskenderun – Osmaniye Bölgesinin avantajları ve; bölgemizi ve sektörümüzü zorlayan sorunlara kısaca değinilecektir.  </a:t>
            </a:r>
            <a:endParaRPr lang="tr-TR" sz="2000" dirty="0">
              <a:latin typeface="Arial" pitchFamily="34" charset="0"/>
              <a:cs typeface="Arial" pitchFamily="34" charset="0"/>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12</a:t>
            </a:fld>
            <a:endParaRPr lang="tr-TR"/>
          </a:p>
        </p:txBody>
      </p:sp>
    </p:spTree>
    <p:extLst>
      <p:ext uri="{BB962C8B-B14F-4D97-AF65-F5344CB8AC3E}">
        <p14:creationId xmlns:p14="http://schemas.microsoft.com/office/powerpoint/2010/main" val="25775854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indent="0" algn="just" defTabSz="914400" rtl="0" eaLnBrk="0" fontAlgn="base" latinLnBrk="0" hangingPunct="0">
              <a:lnSpc>
                <a:spcPct val="100000"/>
              </a:lnSpc>
              <a:spcBef>
                <a:spcPct val="30000"/>
              </a:spcBef>
              <a:spcAft>
                <a:spcPct val="0"/>
              </a:spcAft>
              <a:buClrTx/>
              <a:buSzTx/>
              <a:buFontTx/>
              <a:buNone/>
              <a:tabLst/>
              <a:defRPr/>
            </a:pPr>
            <a:r>
              <a:rPr lang="tr-TR" sz="2000" b="0" dirty="0" smtClean="0">
                <a:solidFill>
                  <a:schemeClr val="tx1"/>
                </a:solidFill>
                <a:latin typeface="Arial" pitchFamily="34" charset="0"/>
                <a:cs typeface="Arial" pitchFamily="34" charset="0"/>
              </a:rPr>
              <a:t>MDY</a:t>
            </a:r>
            <a:r>
              <a:rPr lang="tr-TR" sz="2000" b="0" baseline="0" dirty="0" smtClean="0">
                <a:solidFill>
                  <a:schemeClr val="tx1"/>
                </a:solidFill>
                <a:latin typeface="Arial" pitchFamily="34" charset="0"/>
                <a:cs typeface="Arial" pitchFamily="34" charset="0"/>
              </a:rPr>
              <a:t> ile İsdemir’de kapasitenin artırılması ve yassı ürün üretim yolculuğu başlatılmıştır. </a:t>
            </a:r>
          </a:p>
          <a:p>
            <a:pPr marL="0" marR="0" indent="0" algn="just" defTabSz="914400" rtl="0" eaLnBrk="0" fontAlgn="base" latinLnBrk="0" hangingPunct="0">
              <a:lnSpc>
                <a:spcPct val="100000"/>
              </a:lnSpc>
              <a:spcBef>
                <a:spcPct val="30000"/>
              </a:spcBef>
              <a:spcAft>
                <a:spcPct val="0"/>
              </a:spcAft>
              <a:buClrTx/>
              <a:buSzTx/>
              <a:buFontTx/>
              <a:buNone/>
              <a:tabLst/>
              <a:defRPr/>
            </a:pPr>
            <a:r>
              <a:rPr lang="tr-TR" sz="2000" b="0" baseline="0" dirty="0" smtClean="0">
                <a:solidFill>
                  <a:schemeClr val="tx1"/>
                </a:solidFill>
                <a:latin typeface="Arial" pitchFamily="34" charset="0"/>
                <a:cs typeface="Arial" pitchFamily="34" charset="0"/>
              </a:rPr>
              <a:t>Yaklaşık 3 Milyar USD seviyesindeki bütçesi ile Cumhuriyet tarihimizin en büyük özel sektör yatırımıdır. </a:t>
            </a:r>
          </a:p>
          <a:p>
            <a:pPr marL="0" marR="0" indent="0" algn="just" defTabSz="914400" rtl="0" eaLnBrk="0" fontAlgn="base" latinLnBrk="0" hangingPunct="0">
              <a:lnSpc>
                <a:spcPct val="100000"/>
              </a:lnSpc>
              <a:spcBef>
                <a:spcPct val="30000"/>
              </a:spcBef>
              <a:spcAft>
                <a:spcPct val="0"/>
              </a:spcAft>
              <a:buClrTx/>
              <a:buSzTx/>
              <a:buFontTx/>
              <a:buNone/>
              <a:tabLst/>
              <a:defRPr/>
            </a:pPr>
            <a:r>
              <a:rPr lang="tr-TR" sz="2000" b="0" baseline="0" dirty="0" smtClean="0">
                <a:solidFill>
                  <a:schemeClr val="tx1"/>
                </a:solidFill>
                <a:latin typeface="Arial" pitchFamily="34" charset="0"/>
                <a:cs typeface="Arial" pitchFamily="34" charset="0"/>
              </a:rPr>
              <a:t>MDY sonucunda İsdemir üretim kapasitesi 5,3 Milyon ton/yıl sıvı çelik üretim seviyesine çıkarılmış, ayrıca bölgemizde ilk yassı ürün üretim tesisi İsdemir tarafından kurulmuştur.</a:t>
            </a:r>
            <a:endParaRPr lang="tr-TR" sz="2000" b="0" dirty="0" smtClean="0">
              <a:solidFill>
                <a:schemeClr val="tx1"/>
              </a:solidFill>
              <a:latin typeface="Arial" pitchFamily="34" charset="0"/>
              <a:cs typeface="Arial" pitchFamily="34" charset="0"/>
            </a:endParaRPr>
          </a:p>
          <a:p>
            <a:endParaRPr lang="tr-TR" dirty="0"/>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13</a:t>
            </a:fld>
            <a:endParaRPr lang="tr-TR"/>
          </a:p>
        </p:txBody>
      </p:sp>
    </p:spTree>
    <p:extLst>
      <p:ext uri="{BB962C8B-B14F-4D97-AF65-F5344CB8AC3E}">
        <p14:creationId xmlns:p14="http://schemas.microsoft.com/office/powerpoint/2010/main" val="42497166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2000" dirty="0" smtClean="0">
                <a:latin typeface="Arial" pitchFamily="34" charset="0"/>
                <a:cs typeface="Arial" pitchFamily="34" charset="0"/>
              </a:rPr>
              <a:t>MDY</a:t>
            </a:r>
            <a:r>
              <a:rPr lang="tr-TR" sz="2000" baseline="0" dirty="0" smtClean="0">
                <a:latin typeface="Arial" pitchFamily="34" charset="0"/>
                <a:cs typeface="Arial" pitchFamily="34" charset="0"/>
              </a:rPr>
              <a:t> İsdemir için bir son değil, «</a:t>
            </a:r>
            <a:r>
              <a:rPr lang="tr-TR" sz="2000" dirty="0" smtClean="0">
                <a:effectLst/>
                <a:latin typeface="Arial" pitchFamily="34" charset="0"/>
                <a:cs typeface="Arial" pitchFamily="34" charset="0"/>
              </a:rPr>
              <a:t>Demir - çelik sektöründe sürekli gelişen bir dünya şirketi olmak»  vizyonumuzda bir</a:t>
            </a:r>
            <a:r>
              <a:rPr lang="tr-TR" sz="2000" baseline="0" dirty="0" smtClean="0">
                <a:effectLst/>
                <a:latin typeface="Arial" pitchFamily="34" charset="0"/>
                <a:cs typeface="Arial" pitchFamily="34" charset="0"/>
              </a:rPr>
              <a:t> yapı taşıdır. Günümüzde devam etmekte olan İGY ile daha katma değerli çelik kalitelerinin üretilmesinin yanında, enerji verimliliğinin artırılması faaliyetleri sürdürülmektedir. Gelecekte sıvı çelik üretim kapasitemizi mevcut kapasitemizin 2 katına çıkarmaya yetecek altyapı ve arazi imkanlarımız mevcuttur. </a:t>
            </a:r>
            <a:endParaRPr lang="tr-TR" sz="2000" dirty="0">
              <a:latin typeface="Arial" pitchFamily="34" charset="0"/>
              <a:cs typeface="Arial" pitchFamily="34" charset="0"/>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14</a:t>
            </a:fld>
            <a:endParaRPr lang="tr-TR"/>
          </a:p>
        </p:txBody>
      </p:sp>
    </p:spTree>
    <p:extLst>
      <p:ext uri="{BB962C8B-B14F-4D97-AF65-F5344CB8AC3E}">
        <p14:creationId xmlns:p14="http://schemas.microsoft.com/office/powerpoint/2010/main" val="42497166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2000" dirty="0" smtClean="0">
                <a:latin typeface="Arial" pitchFamily="34" charset="0"/>
                <a:cs typeface="Arial" pitchFamily="34" charset="0"/>
              </a:rPr>
              <a:t>Genel</a:t>
            </a:r>
            <a:r>
              <a:rPr lang="tr-TR" sz="2000" baseline="0" dirty="0" smtClean="0">
                <a:latin typeface="Arial" pitchFamily="34" charset="0"/>
                <a:cs typeface="Arial" pitchFamily="34" charset="0"/>
              </a:rPr>
              <a:t> Çelik üretim verilerinden yola çıkarak, İsdemir’in gelişiminden kısaca bahsedilip, İskenderun – Osmaniye Bölgesinin avantajları ve; bölgemizi ve sektörümüzü zorlayan sorunlara kısaca değinilecektir.  </a:t>
            </a:r>
            <a:endParaRPr lang="tr-TR" sz="2000" dirty="0">
              <a:latin typeface="Arial" pitchFamily="34" charset="0"/>
              <a:cs typeface="Arial" pitchFamily="34" charset="0"/>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15</a:t>
            </a:fld>
            <a:endParaRPr lang="tr-TR"/>
          </a:p>
        </p:txBody>
      </p:sp>
    </p:spTree>
    <p:extLst>
      <p:ext uri="{BB962C8B-B14F-4D97-AF65-F5344CB8AC3E}">
        <p14:creationId xmlns:p14="http://schemas.microsoft.com/office/powerpoint/2010/main" val="25775854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1700" dirty="0" smtClean="0">
                <a:latin typeface="Arial" pitchFamily="34" charset="0"/>
                <a:cs typeface="Arial" pitchFamily="34" charset="0"/>
              </a:rPr>
              <a:t>Neden</a:t>
            </a:r>
            <a:r>
              <a:rPr lang="tr-TR" sz="1700" baseline="0" dirty="0" smtClean="0">
                <a:latin typeface="Arial" pitchFamily="34" charset="0"/>
                <a:cs typeface="Arial" pitchFamily="34" charset="0"/>
              </a:rPr>
              <a:t> Demir-Çelik sektörü, yatırımlarını gerçekleştirmek için İskenderun-Osmaniye bölgesini tercih etmiştir? Bilindiği üzere, işletmelerin yatırım için yer seçimlerinde birden fazla parametre göz önüne alınmaktadır. Bu parametrelerden başta geleni hammadde kaynaklarına yakınlıktır. Ancak Demir Çelik sektörünün ana hammaddeleri olan hurda, kok kömürü, cevher, alaşım malzemeleri vb. ağırlıklı olarak ithal edilmektedir. Hammadde kaynaklarına yakınlık bazında bakıldığında, bölgemizin diğer bölgelere göre gözle görülür bir üstünlüğü bulunduğu iddia edilememekle birlikte; Akdeniz kıyısında yer alması nedeni ile iç bölgelere kıyasla daha avantajlı bir konumda olduğu söylenebilir. </a:t>
            </a:r>
            <a:endParaRPr lang="tr-TR" sz="1700" dirty="0">
              <a:latin typeface="Arial" pitchFamily="34" charset="0"/>
              <a:cs typeface="Arial" pitchFamily="34" charset="0"/>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16</a:t>
            </a:fld>
            <a:endParaRPr lang="tr-TR"/>
          </a:p>
        </p:txBody>
      </p:sp>
    </p:spTree>
    <p:extLst>
      <p:ext uri="{BB962C8B-B14F-4D97-AF65-F5344CB8AC3E}">
        <p14:creationId xmlns:p14="http://schemas.microsoft.com/office/powerpoint/2010/main" val="2277108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1600" dirty="0" smtClean="0">
                <a:latin typeface="Arial" pitchFamily="34" charset="0"/>
                <a:cs typeface="Arial" pitchFamily="34" charset="0"/>
              </a:rPr>
              <a:t>Bölgemiz, gelişmiş </a:t>
            </a:r>
            <a:r>
              <a:rPr lang="tr-TR" sz="1600" baseline="0" dirty="0" smtClean="0">
                <a:latin typeface="Arial" pitchFamily="34" charset="0"/>
                <a:cs typeface="Arial" pitchFamily="34" charset="0"/>
              </a:rPr>
              <a:t>demiryolu, karayolu ve denizyolu imkanlarına sahiptir. İskenderun limanının dar bir hinterlandı olmasına rağmen, Doğu ve Güneydoğu Anadolu bölgelerine ulaşım için Marmara, Ege ve Karadeniz bölgelerinden daha ayrıcalıklı bir konuma sahiptir. Ayrıca bölgemizde geçmişte liman sayısı ve kapasitesi kısıtlı iken, yakın zamanda gerçekleştirilen ve gerçekleştirilmesi planlanan yatırımlar ile liman </a:t>
            </a:r>
            <a:r>
              <a:rPr lang="tr-TR" sz="1600" baseline="0" dirty="0" err="1" smtClean="0">
                <a:latin typeface="Arial" pitchFamily="34" charset="0"/>
                <a:cs typeface="Arial" pitchFamily="34" charset="0"/>
              </a:rPr>
              <a:t>elleçleme</a:t>
            </a:r>
            <a:r>
              <a:rPr lang="tr-TR" sz="1600" baseline="0" dirty="0" smtClean="0">
                <a:latin typeface="Arial" pitchFamily="34" charset="0"/>
                <a:cs typeface="Arial" pitchFamily="34" charset="0"/>
              </a:rPr>
              <a:t> kabiliyetleri ve kapasiteleri artmıştır. Bilindiği üzere Demir Çelik sektörü için denizyolu ve demiryolu ile ulaşım, karayolu ile ulaşıma kıyasla asıl maliyet avantajına sahip olan seçeneklerdir. Bölgemiz, özellikle ülkemizin iç kesimlerinde yer alan endüstri bölgelerine göre bu açıdan avantajlı konumdadır. </a:t>
            </a:r>
            <a:endParaRPr lang="tr-TR" sz="1600" dirty="0">
              <a:latin typeface="Arial" pitchFamily="34" charset="0"/>
              <a:cs typeface="Arial" pitchFamily="34" charset="0"/>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17</a:t>
            </a:fld>
            <a:endParaRPr lang="tr-TR"/>
          </a:p>
        </p:txBody>
      </p:sp>
    </p:spTree>
    <p:extLst>
      <p:ext uri="{BB962C8B-B14F-4D97-AF65-F5344CB8AC3E}">
        <p14:creationId xmlns:p14="http://schemas.microsoft.com/office/powerpoint/2010/main" val="496512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2000" dirty="0" smtClean="0">
                <a:latin typeface="Arial" pitchFamily="34" charset="0"/>
                <a:cs typeface="Arial" pitchFamily="34" charset="0"/>
              </a:rPr>
              <a:t>Bölgemiz bulunduğu konum itibarı</a:t>
            </a:r>
            <a:r>
              <a:rPr lang="tr-TR" sz="2000" baseline="0" dirty="0" smtClean="0">
                <a:latin typeface="Arial" pitchFamily="34" charset="0"/>
                <a:cs typeface="Arial" pitchFamily="34" charset="0"/>
              </a:rPr>
              <a:t> ile en çok ihracat gerçekleştirdiğimiz ülkelere en yakın konumdadır. Bu durum başta navlun fiyatları ve teslimat süresi olmak üzere, bölgede faaliyet gösteren firmalar için rekabet üstünlüğü yaratmaktadır.</a:t>
            </a:r>
            <a:endParaRPr lang="tr-TR" sz="2000" dirty="0">
              <a:latin typeface="Arial" pitchFamily="34" charset="0"/>
              <a:cs typeface="Arial" pitchFamily="34" charset="0"/>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18</a:t>
            </a:fld>
            <a:endParaRPr lang="tr-TR"/>
          </a:p>
        </p:txBody>
      </p:sp>
    </p:spTree>
    <p:extLst>
      <p:ext uri="{BB962C8B-B14F-4D97-AF65-F5344CB8AC3E}">
        <p14:creationId xmlns:p14="http://schemas.microsoft.com/office/powerpoint/2010/main" val="33531838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19</a:t>
            </a:fld>
            <a:endParaRPr lang="tr-TR"/>
          </a:p>
        </p:txBody>
      </p:sp>
    </p:spTree>
    <p:extLst>
      <p:ext uri="{BB962C8B-B14F-4D97-AF65-F5344CB8AC3E}">
        <p14:creationId xmlns:p14="http://schemas.microsoft.com/office/powerpoint/2010/main" val="1451308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2000" dirty="0" smtClean="0">
                <a:latin typeface="Arial" pitchFamily="34" charset="0"/>
                <a:cs typeface="Arial" pitchFamily="34" charset="0"/>
              </a:rPr>
              <a:t>Genel</a:t>
            </a:r>
            <a:r>
              <a:rPr lang="tr-TR" sz="2000" baseline="0" dirty="0" smtClean="0">
                <a:latin typeface="Arial" pitchFamily="34" charset="0"/>
                <a:cs typeface="Arial" pitchFamily="34" charset="0"/>
              </a:rPr>
              <a:t> Çelik üretim verilerinden yola çıkarak, İsdemir’in gelişiminden kısaca bahsedilip, İskenderun – Osmaniye Bölgesinin avantajları ve; bölgemizde büyüme fırsatlarından bahsedeceğim.   </a:t>
            </a:r>
            <a:endParaRPr lang="tr-TR" sz="2000" dirty="0">
              <a:latin typeface="Arial" pitchFamily="34" charset="0"/>
              <a:cs typeface="Arial" pitchFamily="34" charset="0"/>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2</a:t>
            </a:fld>
            <a:endParaRPr lang="tr-TR"/>
          </a:p>
        </p:txBody>
      </p:sp>
    </p:spTree>
    <p:extLst>
      <p:ext uri="{BB962C8B-B14F-4D97-AF65-F5344CB8AC3E}">
        <p14:creationId xmlns:p14="http://schemas.microsoft.com/office/powerpoint/2010/main" val="25775854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1700" dirty="0" smtClean="0">
                <a:latin typeface="Arial" pitchFamily="34" charset="0"/>
                <a:cs typeface="Arial" pitchFamily="34" charset="0"/>
              </a:rPr>
              <a:t>İskenderun</a:t>
            </a:r>
            <a:r>
              <a:rPr lang="tr-TR" sz="1700" baseline="0" dirty="0" smtClean="0">
                <a:latin typeface="Arial" pitchFamily="34" charset="0"/>
                <a:cs typeface="Arial" pitchFamily="34" charset="0"/>
              </a:rPr>
              <a:t> – Osmaniye bölgesinde gelişen çelik sektörü, iş gücüne birden fazla çalışma alternatifi sunmaktadır. Geçmişte bölge çalışanları ağırlıklı olarak bölge sakinlerinden oluşmaktayken; günümüzde Türkiye’nin pek çok köşesinden profesyoneller çelik sektöründe çalışmak üzere bölgeyi tercih eder konuma gelmişlerdir. Bu durum, yeni kurulacak tesisler için  kaliteli insan kaynağına kolaylıkla erişim anlamına gelmektedir. </a:t>
            </a:r>
          </a:p>
          <a:p>
            <a:pPr algn="just"/>
            <a:r>
              <a:rPr lang="tr-TR" sz="1700" baseline="0" dirty="0" smtClean="0">
                <a:latin typeface="Arial" pitchFamily="34" charset="0"/>
                <a:cs typeface="Arial" pitchFamily="34" charset="0"/>
              </a:rPr>
              <a:t>Konuya çalışanların perspektifinden baktığımızda, kariyer gelişimi ve ilerleme için birden fazla alternatifin bulunduğu dinamik bir çalışma ortamı oluşmuştur. Sektörde yer alan firmalar arasında centilmenlik çerçevesinde, sürekli insan kaynağı hareketleri gözlenebilmektedir. </a:t>
            </a:r>
            <a:endParaRPr lang="tr-TR" sz="1700" dirty="0">
              <a:latin typeface="Arial" pitchFamily="34" charset="0"/>
              <a:cs typeface="Arial" pitchFamily="34" charset="0"/>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20</a:t>
            </a:fld>
            <a:endParaRPr lang="tr-TR"/>
          </a:p>
        </p:txBody>
      </p:sp>
    </p:spTree>
    <p:extLst>
      <p:ext uri="{BB962C8B-B14F-4D97-AF65-F5344CB8AC3E}">
        <p14:creationId xmlns:p14="http://schemas.microsoft.com/office/powerpoint/2010/main" val="1813315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2000" dirty="0" smtClean="0">
                <a:latin typeface="Arial" pitchFamily="34" charset="0"/>
                <a:cs typeface="Arial" pitchFamily="34" charset="0"/>
              </a:rPr>
              <a:t>Bölgemizde</a:t>
            </a:r>
            <a:r>
              <a:rPr lang="tr-TR" sz="2000" baseline="0" dirty="0" smtClean="0">
                <a:latin typeface="Arial" pitchFamily="34" charset="0"/>
                <a:cs typeface="Arial" pitchFamily="34" charset="0"/>
              </a:rPr>
              <a:t> son yıllarda çok sayıda enerji yatırımı gerçekleştirilmiştir. Artık günümüzde Hatay-Adana-Osmaniye üçgeni, demir çelik endüstrisinin yanında enerji sektörü ile de adını duyurmaktadır. Her ne kadar ülkemizde elektrik satın alım fiyatları genel olarak değişken olmayan bir yapı gösterse de, bölgedeki firmaların ikili anlaşmalar çerçevesinde ucuz elektrik temin etmek şansı her zaman bulunmaktadır. </a:t>
            </a:r>
            <a:endParaRPr lang="tr-TR" sz="2000" dirty="0">
              <a:latin typeface="Arial" pitchFamily="34" charset="0"/>
              <a:cs typeface="Arial" pitchFamily="34" charset="0"/>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21</a:t>
            </a:fld>
            <a:endParaRPr lang="tr-TR"/>
          </a:p>
        </p:txBody>
      </p:sp>
    </p:spTree>
    <p:extLst>
      <p:ext uri="{BB962C8B-B14F-4D97-AF65-F5344CB8AC3E}">
        <p14:creationId xmlns:p14="http://schemas.microsoft.com/office/powerpoint/2010/main" val="8775330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2000" dirty="0" smtClean="0">
                <a:latin typeface="Arial" pitchFamily="34" charset="0"/>
                <a:cs typeface="Arial" pitchFamily="34" charset="0"/>
              </a:rPr>
              <a:t>Bölgemiz</a:t>
            </a:r>
            <a:r>
              <a:rPr lang="tr-TR" sz="2000" baseline="0" dirty="0" smtClean="0">
                <a:latin typeface="Arial" pitchFamily="34" charset="0"/>
                <a:cs typeface="Arial" pitchFamily="34" charset="0"/>
              </a:rPr>
              <a:t> genel olarak ılıman bir iklime sahiptir. Yaz aylarında karşılaşılan yüksek sıcaklıklar çalışma koşullarını zorlaştırmakla birlikte, bölgemiz yaz mevsimi ortalama gündüz sıcaklıkları diğer bölgelere kıyasla aşırı yüksek olarak gerçekleşmemektedir. Bununla birlikte bölgemiz kışın kar yağışı almaması ve genel olarak ılıman bir iklim sergilemesi nedeniyle; kış çalışma koşulları ülkemizin geri kalanına göre oldukça avantajlıdır. </a:t>
            </a:r>
            <a:endParaRPr lang="tr-TR" sz="2000" dirty="0">
              <a:latin typeface="Arial" pitchFamily="34" charset="0"/>
              <a:cs typeface="Arial" pitchFamily="34" charset="0"/>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22</a:t>
            </a:fld>
            <a:endParaRPr lang="tr-TR"/>
          </a:p>
        </p:txBody>
      </p:sp>
    </p:spTree>
    <p:extLst>
      <p:ext uri="{BB962C8B-B14F-4D97-AF65-F5344CB8AC3E}">
        <p14:creationId xmlns:p14="http://schemas.microsoft.com/office/powerpoint/2010/main" val="39758971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2000" dirty="0" smtClean="0">
                <a:latin typeface="Arial" pitchFamily="34" charset="0"/>
                <a:cs typeface="Arial" pitchFamily="34" charset="0"/>
              </a:rPr>
              <a:t>Mevcut durumda her tesis</a:t>
            </a:r>
            <a:r>
              <a:rPr lang="tr-TR" sz="2000" baseline="0" dirty="0" smtClean="0">
                <a:latin typeface="Arial" pitchFamily="34" charset="0"/>
                <a:cs typeface="Arial" pitchFamily="34" charset="0"/>
              </a:rPr>
              <a:t> kendi atıklarını kendi yöntemleri ile bertaraf etmektedir. Ancak şimdiye kadar kurulması </a:t>
            </a:r>
            <a:r>
              <a:rPr lang="tr-TR" sz="2000" baseline="0" dirty="0" err="1" smtClean="0">
                <a:latin typeface="Arial" pitchFamily="34" charset="0"/>
                <a:cs typeface="Arial" pitchFamily="34" charset="0"/>
              </a:rPr>
              <a:t>fizibıl</a:t>
            </a:r>
            <a:r>
              <a:rPr lang="tr-TR" sz="2000" baseline="0" dirty="0" smtClean="0">
                <a:latin typeface="Arial" pitchFamily="34" charset="0"/>
                <a:cs typeface="Arial" pitchFamily="34" charset="0"/>
              </a:rPr>
              <a:t> olmayan atık geri dönüşümü / </a:t>
            </a:r>
            <a:r>
              <a:rPr lang="tr-TR" sz="2000" baseline="0" dirty="0" err="1" smtClean="0">
                <a:latin typeface="Arial" pitchFamily="34" charset="0"/>
                <a:cs typeface="Arial" pitchFamily="34" charset="0"/>
              </a:rPr>
              <a:t>bertarafı</a:t>
            </a:r>
            <a:r>
              <a:rPr lang="tr-TR" sz="2000" baseline="0" dirty="0" smtClean="0">
                <a:latin typeface="Arial" pitchFamily="34" charset="0"/>
                <a:cs typeface="Arial" pitchFamily="34" charset="0"/>
              </a:rPr>
              <a:t> tesislerinin kurulması, artan çelik üretim kapasitesine paralel olarak </a:t>
            </a:r>
            <a:r>
              <a:rPr lang="tr-TR" sz="2000" baseline="0" dirty="0" err="1" smtClean="0">
                <a:latin typeface="Arial" pitchFamily="34" charset="0"/>
                <a:cs typeface="Arial" pitchFamily="34" charset="0"/>
              </a:rPr>
              <a:t>fizibıl</a:t>
            </a:r>
            <a:r>
              <a:rPr lang="tr-TR" sz="2000" baseline="0" dirty="0" smtClean="0">
                <a:latin typeface="Arial" pitchFamily="34" charset="0"/>
                <a:cs typeface="Arial" pitchFamily="34" charset="0"/>
              </a:rPr>
              <a:t> konuma geçebilecektir. Bu durumda, bölgede çelik sanayii atıklarının kullanımına yönelik tesislerin kurulması beklentiler dahilindedir. </a:t>
            </a:r>
            <a:endParaRPr lang="tr-TR" sz="2000" dirty="0">
              <a:latin typeface="Arial" pitchFamily="34" charset="0"/>
              <a:cs typeface="Arial" pitchFamily="34" charset="0"/>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23</a:t>
            </a:fld>
            <a:endParaRPr lang="tr-TR"/>
          </a:p>
        </p:txBody>
      </p:sp>
    </p:spTree>
    <p:extLst>
      <p:ext uri="{BB962C8B-B14F-4D97-AF65-F5344CB8AC3E}">
        <p14:creationId xmlns:p14="http://schemas.microsoft.com/office/powerpoint/2010/main" val="40080721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2000" dirty="0" smtClean="0">
                <a:latin typeface="Arial" pitchFamily="34" charset="0"/>
                <a:cs typeface="Arial" pitchFamily="34" charset="0"/>
              </a:rPr>
              <a:t>Oturumumuz içerisinde, çelik sektörüne yönelik devlet destekleri ilerleyen</a:t>
            </a:r>
            <a:r>
              <a:rPr lang="tr-TR" sz="2000" baseline="0" dirty="0" smtClean="0">
                <a:latin typeface="Arial" pitchFamily="34" charset="0"/>
                <a:cs typeface="Arial" pitchFamily="34" charset="0"/>
              </a:rPr>
              <a:t> sunumlar içerisinde ayrıca incelenecektir. Bu nedenle bu konuya sadece kısaca değinmek isteriz. Bilindiği üzere en düşük destek oranları 1. bölgeye, en yüksek destek oranları 6. bölgeye olacak şekilde teşvikler bulunmaktadır. İskenderun-Osmaniye bölgesi yatırım yapılması için pek çok bölgeye göre daha avantajlı destek oranlarına sahiptir. </a:t>
            </a:r>
            <a:endParaRPr lang="tr-TR" sz="2000" dirty="0">
              <a:latin typeface="Arial" pitchFamily="34" charset="0"/>
              <a:cs typeface="Arial" pitchFamily="34" charset="0"/>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24</a:t>
            </a:fld>
            <a:endParaRPr lang="tr-TR"/>
          </a:p>
        </p:txBody>
      </p:sp>
    </p:spTree>
    <p:extLst>
      <p:ext uri="{BB962C8B-B14F-4D97-AF65-F5344CB8AC3E}">
        <p14:creationId xmlns:p14="http://schemas.microsoft.com/office/powerpoint/2010/main" val="37451554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2000" dirty="0" smtClean="0">
                <a:latin typeface="Arial" pitchFamily="34" charset="0"/>
                <a:cs typeface="Arial" pitchFamily="34" charset="0"/>
              </a:rPr>
              <a:t>İskenderun-Osmaniye</a:t>
            </a:r>
            <a:r>
              <a:rPr lang="tr-TR" sz="2000" baseline="0" dirty="0" smtClean="0">
                <a:latin typeface="Arial" pitchFamily="34" charset="0"/>
                <a:cs typeface="Arial" pitchFamily="34" charset="0"/>
              </a:rPr>
              <a:t> çevresinde birden fazla serbest bölge bulunmaktadır. </a:t>
            </a:r>
          </a:p>
          <a:p>
            <a:pPr algn="just"/>
            <a:r>
              <a:rPr lang="tr-TR" sz="2000" baseline="0" dirty="0" smtClean="0">
                <a:latin typeface="Arial" pitchFamily="34" charset="0"/>
                <a:cs typeface="Arial" pitchFamily="34" charset="0"/>
              </a:rPr>
              <a:t>İskenderun-Osmaniye bölgesi bu serbest bölgelerin pek çoğuna erişim açısından diğer bölgelere kıyasla avantajlı konumda bulunmaktadır. </a:t>
            </a:r>
            <a:endParaRPr lang="tr-TR" sz="2000" dirty="0">
              <a:latin typeface="Arial" pitchFamily="34" charset="0"/>
              <a:cs typeface="Arial" pitchFamily="34" charset="0"/>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25</a:t>
            </a:fld>
            <a:endParaRPr lang="tr-TR"/>
          </a:p>
        </p:txBody>
      </p:sp>
    </p:spTree>
    <p:extLst>
      <p:ext uri="{BB962C8B-B14F-4D97-AF65-F5344CB8AC3E}">
        <p14:creationId xmlns:p14="http://schemas.microsoft.com/office/powerpoint/2010/main" val="41831921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1700" dirty="0" smtClean="0">
                <a:latin typeface="Arial" pitchFamily="34" charset="0"/>
                <a:cs typeface="Arial" pitchFamily="34" charset="0"/>
              </a:rPr>
              <a:t>Her ne kadar sektöre yer alan firmalar</a:t>
            </a:r>
            <a:r>
              <a:rPr lang="tr-TR" sz="1700" baseline="0" dirty="0" smtClean="0">
                <a:latin typeface="Arial" pitchFamily="34" charset="0"/>
                <a:cs typeface="Arial" pitchFamily="34" charset="0"/>
              </a:rPr>
              <a:t> birbirinin rakibi ise de, aynı coğrafyada çalışmaktan kaynaklanan iş birliklerinin gerçekleşmesi kaçınılmazdır. Bu durumun en güzel örneklerinden birisini Avrupa Birliği çelik sektöründe görmekteyiz. Avrupa’da yer alan çelik firmaları «</a:t>
            </a:r>
            <a:r>
              <a:rPr lang="tr-TR" sz="1700" dirty="0" smtClean="0">
                <a:solidFill>
                  <a:srgbClr val="000099"/>
                </a:solidFill>
                <a:latin typeface="Arial" pitchFamily="34" charset="0"/>
                <a:cs typeface="Arial" pitchFamily="34" charset="0"/>
              </a:rPr>
              <a:t>Avrupa Birliği R&amp;D-CORDIS Fonları» </a:t>
            </a:r>
            <a:r>
              <a:rPr lang="tr-TR" sz="1700" baseline="0" dirty="0" smtClean="0">
                <a:solidFill>
                  <a:srgbClr val="000099"/>
                </a:solidFill>
                <a:latin typeface="Arial" pitchFamily="34" charset="0"/>
                <a:cs typeface="Arial" pitchFamily="34" charset="0"/>
              </a:rPr>
              <a:t> kapsamında bir araya gelerek (bir projede 2-10 firma katılımı ile) ortak Ar-Ge çalışmaları gerçekleştirmektedirler. Elde edilen çıktılar bir bütün olarak Avrupa Çelik sektörünün rekabet gücünü artırmaktadır. Bölgemizde artan çelik üretim tesislerine paralel olarak, gelecekte bizler de çeşitli işbirliği çalışmaları gerçekleştirmek konusunda umut içerisindeyiz. </a:t>
            </a:r>
            <a:endParaRPr lang="tr-TR" sz="1700" dirty="0">
              <a:latin typeface="Arial" pitchFamily="34" charset="0"/>
              <a:cs typeface="Arial" pitchFamily="34" charset="0"/>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26</a:t>
            </a:fld>
            <a:endParaRPr lang="tr-TR"/>
          </a:p>
        </p:txBody>
      </p:sp>
    </p:spTree>
    <p:extLst>
      <p:ext uri="{BB962C8B-B14F-4D97-AF65-F5344CB8AC3E}">
        <p14:creationId xmlns:p14="http://schemas.microsoft.com/office/powerpoint/2010/main" val="18522900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2000" dirty="0" smtClean="0">
                <a:latin typeface="Arial" pitchFamily="34" charset="0"/>
                <a:cs typeface="Arial" pitchFamily="34" charset="0"/>
              </a:rPr>
              <a:t>Genel</a:t>
            </a:r>
            <a:r>
              <a:rPr lang="tr-TR" sz="2000" baseline="0" dirty="0" smtClean="0">
                <a:latin typeface="Arial" pitchFamily="34" charset="0"/>
                <a:cs typeface="Arial" pitchFamily="34" charset="0"/>
              </a:rPr>
              <a:t> Çelik üretim verilerinden yola çıkarak, İsdemir’in gelişiminden kısaca bahsedilip, İskenderun – Osmaniye Bölgesinin avantajları ve; bölgemizi ve sektörümüzü zorlayan sorunlara kısaca değinilecektir.  </a:t>
            </a:r>
            <a:endParaRPr lang="tr-TR" sz="2000" dirty="0">
              <a:latin typeface="Arial" pitchFamily="34" charset="0"/>
              <a:cs typeface="Arial" pitchFamily="34" charset="0"/>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27</a:t>
            </a:fld>
            <a:endParaRPr lang="tr-TR"/>
          </a:p>
        </p:txBody>
      </p:sp>
    </p:spTree>
    <p:extLst>
      <p:ext uri="{BB962C8B-B14F-4D97-AF65-F5344CB8AC3E}">
        <p14:creationId xmlns:p14="http://schemas.microsoft.com/office/powerpoint/2010/main" val="25775854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1800" b="0" dirty="0" smtClean="0">
                <a:solidFill>
                  <a:srgbClr val="FF0000"/>
                </a:solidFill>
                <a:latin typeface="Arial" pitchFamily="34" charset="0"/>
                <a:cs typeface="Arial" pitchFamily="34" charset="0"/>
              </a:rPr>
              <a:t>Büyümenin temelinde yatırım vardır. Yatırım, üretimi artırdığı gibi tüketimi de artırarak,</a:t>
            </a:r>
            <a:r>
              <a:rPr lang="tr-TR" sz="1800" b="0" baseline="0" dirty="0" smtClean="0">
                <a:solidFill>
                  <a:srgbClr val="FF0000"/>
                </a:solidFill>
                <a:latin typeface="Arial" pitchFamily="34" charset="0"/>
                <a:cs typeface="Arial" pitchFamily="34" charset="0"/>
              </a:rPr>
              <a:t> büyümeye etki eden bir faktördür. Bölge son yıllarda yerli ve yabancı pek çok yatırımcının ilk tercihi olmuştur. Yeni liman yatırımları, enerji yatırımları, turizm yatırımları, yeni açılan çelik servis merkezleri, kurulması planlanan gemi söküm merkezi gibi pek çok yatırım; öncelikle bölgede mevcut çelik sektörü için potansiyel müşteri anlamına gelmektedir. Ayrıca, bu yatırımları takip edecek ilave yatırımlar ile bölgenin gelecekte çok daha fazla büyümesi beklenmektedir. </a:t>
            </a:r>
            <a:endParaRPr lang="tr-TR" sz="1800" b="0" dirty="0">
              <a:solidFill>
                <a:srgbClr val="FF0000"/>
              </a:solidFill>
              <a:latin typeface="Arial" pitchFamily="34" charset="0"/>
              <a:cs typeface="Arial" pitchFamily="34" charset="0"/>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28</a:t>
            </a:fld>
            <a:endParaRPr lang="tr-TR"/>
          </a:p>
        </p:txBody>
      </p:sp>
    </p:spTree>
    <p:extLst>
      <p:ext uri="{BB962C8B-B14F-4D97-AF65-F5344CB8AC3E}">
        <p14:creationId xmlns:p14="http://schemas.microsoft.com/office/powerpoint/2010/main" val="16000266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1400" b="0" dirty="0" smtClean="0">
                <a:solidFill>
                  <a:srgbClr val="FF0000"/>
                </a:solidFill>
                <a:latin typeface="Arial" pitchFamily="34" charset="0"/>
                <a:cs typeface="Arial" pitchFamily="34" charset="0"/>
              </a:rPr>
              <a:t>İskenderun</a:t>
            </a:r>
            <a:r>
              <a:rPr lang="tr-TR" sz="1400" b="0" baseline="0" dirty="0" smtClean="0">
                <a:solidFill>
                  <a:srgbClr val="FF0000"/>
                </a:solidFill>
                <a:latin typeface="Arial" pitchFamily="34" charset="0"/>
                <a:cs typeface="Arial" pitchFamily="34" charset="0"/>
              </a:rPr>
              <a:t> Limanının özelleştirilmesi, yeni özel sektör limanlarının yatırımlarının başlatılması ve kullanıma açılması, İsdemir Konteyner limanı gibi projeler ile bölgenin ekonomik hareketliliğinin daha da artması beklenmektedir. Marmara bölgesi gibi endüstrileşmiş bölgelerde yatırım için arazi elde etmenin maliyetleri ve kullanılabilir arazilerin genişliği göz önüne alındığında, yeni yatırımların bölgemiz çevresinde gerçekleşmesi özel sektör için en uygun seçenekler arasında değerlendirilmektedir. </a:t>
            </a:r>
          </a:p>
          <a:p>
            <a:pPr algn="just"/>
            <a:r>
              <a:rPr lang="tr-TR" sz="1400" b="0" baseline="0" dirty="0" smtClean="0">
                <a:solidFill>
                  <a:srgbClr val="FF0000"/>
                </a:solidFill>
                <a:latin typeface="Arial" pitchFamily="34" charset="0"/>
                <a:cs typeface="Arial" pitchFamily="34" charset="0"/>
              </a:rPr>
              <a:t>Bölgemizde kurulacak tersaneler, konteyner imalat tesisleri, otomotiv ve beyaz eşya fabrikaları ile bölgemiz demir çelik sektörünün müşteri potansiyeli genişleyecektir. Özellikle otomotiv, beyaz eşya vb. imalatında kullanılan özel kalite çeliklerin geliştirilmesi ile, yassı ürün ithalatının azaltılması; böylece iç üretimde kapasite kullanım oranlarının artırılması fırsatları bulunmaktadır. </a:t>
            </a:r>
            <a:endParaRPr lang="tr-TR" sz="1400" b="0" dirty="0">
              <a:solidFill>
                <a:srgbClr val="FF0000"/>
              </a:solidFill>
              <a:latin typeface="Arial" pitchFamily="34" charset="0"/>
              <a:cs typeface="Arial" pitchFamily="34" charset="0"/>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29</a:t>
            </a:fld>
            <a:endParaRPr lang="tr-TR"/>
          </a:p>
        </p:txBody>
      </p:sp>
    </p:spTree>
    <p:extLst>
      <p:ext uri="{BB962C8B-B14F-4D97-AF65-F5344CB8AC3E}">
        <p14:creationId xmlns:p14="http://schemas.microsoft.com/office/powerpoint/2010/main" val="1600026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2000" dirty="0" smtClean="0">
                <a:latin typeface="Arial" pitchFamily="34" charset="0"/>
                <a:cs typeface="Arial" pitchFamily="34" charset="0"/>
              </a:rPr>
              <a:t>Dünya</a:t>
            </a:r>
            <a:r>
              <a:rPr lang="tr-TR" sz="2000" baseline="0" dirty="0" smtClean="0">
                <a:latin typeface="Arial" pitchFamily="34" charset="0"/>
                <a:cs typeface="Arial" pitchFamily="34" charset="0"/>
              </a:rPr>
              <a:t> Çelik üretim kapasitesindeki hızlı artış ve dünyada talebin arza paralel olarak artış gösterememesi nedeniyle kapasite fazlası ile karşı karşıya kalınmıştır. </a:t>
            </a:r>
            <a:endParaRPr lang="tr-TR" sz="2000" dirty="0">
              <a:latin typeface="Arial" pitchFamily="34" charset="0"/>
              <a:cs typeface="Arial" pitchFamily="34" charset="0"/>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3</a:t>
            </a:fld>
            <a:endParaRPr lang="tr-TR"/>
          </a:p>
        </p:txBody>
      </p:sp>
    </p:spTree>
    <p:extLst>
      <p:ext uri="{BB962C8B-B14F-4D97-AF65-F5344CB8AC3E}">
        <p14:creationId xmlns:p14="http://schemas.microsoft.com/office/powerpoint/2010/main" val="10744571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b="0" dirty="0">
              <a:solidFill>
                <a:srgbClr val="FF0000"/>
              </a:solidFill>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30</a:t>
            </a:fld>
            <a:endParaRPr lang="tr-TR"/>
          </a:p>
        </p:txBody>
      </p:sp>
    </p:spTree>
    <p:extLst>
      <p:ext uri="{BB962C8B-B14F-4D97-AF65-F5344CB8AC3E}">
        <p14:creationId xmlns:p14="http://schemas.microsoft.com/office/powerpoint/2010/main" val="16000266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b="0" dirty="0">
              <a:solidFill>
                <a:srgbClr val="FF0000"/>
              </a:solidFill>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31</a:t>
            </a:fld>
            <a:endParaRPr lang="tr-TR"/>
          </a:p>
        </p:txBody>
      </p:sp>
    </p:spTree>
    <p:extLst>
      <p:ext uri="{BB962C8B-B14F-4D97-AF65-F5344CB8AC3E}">
        <p14:creationId xmlns:p14="http://schemas.microsoft.com/office/powerpoint/2010/main" val="16000266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1800" b="0" dirty="0" smtClean="0">
                <a:solidFill>
                  <a:schemeClr val="tx1"/>
                </a:solidFill>
                <a:latin typeface="Arial" pitchFamily="34" charset="0"/>
                <a:cs typeface="Arial" pitchFamily="34" charset="0"/>
              </a:rPr>
              <a:t>Gerçekleştirilecek</a:t>
            </a:r>
            <a:r>
              <a:rPr lang="tr-TR" sz="1800" b="0" baseline="0" dirty="0" smtClean="0">
                <a:solidFill>
                  <a:schemeClr val="tx1"/>
                </a:solidFill>
                <a:latin typeface="Arial" pitchFamily="34" charset="0"/>
                <a:cs typeface="Arial" pitchFamily="34" charset="0"/>
              </a:rPr>
              <a:t> ilave yatırımlar ile bölgemizin mevcut lojistik altyapısı daha da güçlendirilmiş olacaktır. </a:t>
            </a:r>
          </a:p>
          <a:p>
            <a:pPr marL="0" marR="0" indent="0" algn="just" defTabSz="914400" rtl="0" eaLnBrk="0" fontAlgn="base" latinLnBrk="0" hangingPunct="0">
              <a:lnSpc>
                <a:spcPct val="100000"/>
              </a:lnSpc>
              <a:spcBef>
                <a:spcPct val="30000"/>
              </a:spcBef>
              <a:spcAft>
                <a:spcPct val="0"/>
              </a:spcAft>
              <a:buClrTx/>
              <a:buSzTx/>
              <a:buFontTx/>
              <a:buNone/>
              <a:tabLst/>
              <a:defRPr/>
            </a:pPr>
            <a:r>
              <a:rPr lang="tr-TR" sz="1800" kern="1200" dirty="0" err="1" smtClean="0">
                <a:solidFill>
                  <a:schemeClr val="tx1"/>
                </a:solidFill>
                <a:effectLst/>
                <a:latin typeface="Arial" pitchFamily="34" charset="0"/>
                <a:ea typeface="+mn-ea"/>
                <a:cs typeface="Arial" pitchFamily="34" charset="0"/>
              </a:rPr>
              <a:t>Amanos</a:t>
            </a:r>
            <a:r>
              <a:rPr lang="tr-TR" sz="1800" kern="1200" dirty="0" smtClean="0">
                <a:solidFill>
                  <a:schemeClr val="tx1"/>
                </a:solidFill>
                <a:effectLst/>
                <a:latin typeface="Arial" pitchFamily="34" charset="0"/>
                <a:ea typeface="+mn-ea"/>
                <a:cs typeface="Arial" pitchFamily="34" charset="0"/>
              </a:rPr>
              <a:t> Dağları’na </a:t>
            </a:r>
            <a:r>
              <a:rPr lang="tr-TR" sz="1800" u="none" strike="noStrike" kern="1200" dirty="0" smtClean="0">
                <a:solidFill>
                  <a:schemeClr val="tx1"/>
                </a:solidFill>
                <a:effectLst/>
                <a:latin typeface="Arial" pitchFamily="34" charset="0"/>
                <a:ea typeface="+mn-ea"/>
                <a:cs typeface="Arial" pitchFamily="34" charset="0"/>
              </a:rPr>
              <a:t>tünel</a:t>
            </a:r>
            <a:r>
              <a:rPr lang="tr-TR" sz="1800" u="none" strike="noStrike" kern="1200" baseline="0" dirty="0" smtClean="0">
                <a:solidFill>
                  <a:schemeClr val="tx1"/>
                </a:solidFill>
                <a:effectLst/>
                <a:latin typeface="Arial" pitchFamily="34" charset="0"/>
                <a:ea typeface="+mn-ea"/>
                <a:cs typeface="Arial" pitchFamily="34" charset="0"/>
              </a:rPr>
              <a:t> </a:t>
            </a:r>
            <a:r>
              <a:rPr lang="tr-TR" sz="1800" kern="1200" dirty="0" smtClean="0">
                <a:solidFill>
                  <a:schemeClr val="tx1"/>
                </a:solidFill>
                <a:effectLst/>
                <a:latin typeface="Arial" pitchFamily="34" charset="0"/>
                <a:ea typeface="+mn-ea"/>
                <a:cs typeface="Arial" pitchFamily="34" charset="0"/>
              </a:rPr>
              <a:t>açılarak ilin iki yakası arasında geçiş kolaylaşacak ,bu sayede hem ilin doğusu yatırıma açılacak hem de komşu illerden gelen ihraç malları çok kolay şekilde limanlara</a:t>
            </a:r>
            <a:r>
              <a:rPr lang="tr-TR" sz="1800" kern="1200" baseline="0" dirty="0" smtClean="0">
                <a:solidFill>
                  <a:schemeClr val="tx1"/>
                </a:solidFill>
                <a:effectLst/>
                <a:latin typeface="Arial" pitchFamily="34" charset="0"/>
                <a:ea typeface="+mn-ea"/>
                <a:cs typeface="Arial" pitchFamily="34" charset="0"/>
              </a:rPr>
              <a:t> ulaşacaktır. </a:t>
            </a:r>
            <a:endParaRPr lang="tr-TR" sz="1800" b="0" dirty="0" smtClean="0">
              <a:solidFill>
                <a:schemeClr val="tx1"/>
              </a:solidFill>
              <a:latin typeface="Arial" pitchFamily="34" charset="0"/>
              <a:cs typeface="Arial" pitchFamily="34" charset="0"/>
            </a:endParaRPr>
          </a:p>
          <a:p>
            <a:pPr algn="just"/>
            <a:r>
              <a:rPr lang="tr-TR" sz="1800" b="0" baseline="0" dirty="0" smtClean="0">
                <a:solidFill>
                  <a:srgbClr val="FF0000"/>
                </a:solidFill>
                <a:latin typeface="Arial" pitchFamily="34" charset="0"/>
                <a:cs typeface="Arial" pitchFamily="34" charset="0"/>
              </a:rPr>
              <a:t>Başta Gazi Antep olmak üzere Güney Doğu Anadolu illerine ulaşım olanaklarının artması ile tüm sektörlerin olduğu gibi çelik sektörümüzün de önünde büyüme fırsatlarının artması beklenmektedir. </a:t>
            </a: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32</a:t>
            </a:fld>
            <a:endParaRPr lang="tr-TR"/>
          </a:p>
        </p:txBody>
      </p:sp>
    </p:spTree>
    <p:extLst>
      <p:ext uri="{BB962C8B-B14F-4D97-AF65-F5344CB8AC3E}">
        <p14:creationId xmlns:p14="http://schemas.microsoft.com/office/powerpoint/2010/main" val="16000266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1500" dirty="0" smtClean="0">
                <a:latin typeface="Arial" pitchFamily="34" charset="0"/>
                <a:cs typeface="Arial" pitchFamily="34" charset="0"/>
              </a:rPr>
              <a:t>Bölgemizde</a:t>
            </a:r>
            <a:r>
              <a:rPr lang="tr-TR" sz="1500" baseline="0" dirty="0" smtClean="0">
                <a:latin typeface="Arial" pitchFamily="34" charset="0"/>
                <a:cs typeface="Arial" pitchFamily="34" charset="0"/>
              </a:rPr>
              <a:t> mevcut tesislerin tüketiminin artışına bağlı ilave talep ve yeni yatırımlar ile oluşacak ilave talep için gerek İsdemir’de gerekse diğer çelik üreticilerimize; bu ilave talebe cevap verebilecek hazır kapasite bulunmaktadır. İskenderun-Osmaniye bölgesinde yer alan çelik üreticileri, çelik talebindeki artışa kısa vadede mevcut kapasite fazlası ile cevap verebilecek konumdadır. Uzun vadede talebin daha da artış gösterme eğiliminde olması durumunda başta İsdemir olmak üzere tüm çelik üreticileri için ilave kapasite artırım yatırımları ve bölgede yeni oyuncular için yatırım imkanları bir süre daha mevcut olacaktır. Ancak unutulmamalıdır ki, en başta arazi olmak üzere pek çok kaynak zaman içerisinde kıt bulunan kaynaklara dönüşmeye başlayacaktır. İskenderun-Osmaniye bölgesi mevcut durumu ile yeni yatırımlar için en müsait dönemdedir. </a:t>
            </a:r>
            <a:endParaRPr lang="tr-TR" sz="1500" dirty="0">
              <a:latin typeface="Arial" pitchFamily="34" charset="0"/>
              <a:cs typeface="Arial" pitchFamily="34" charset="0"/>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33</a:t>
            </a:fld>
            <a:endParaRPr lang="tr-TR"/>
          </a:p>
        </p:txBody>
      </p:sp>
    </p:spTree>
    <p:extLst>
      <p:ext uri="{BB962C8B-B14F-4D97-AF65-F5344CB8AC3E}">
        <p14:creationId xmlns:p14="http://schemas.microsoft.com/office/powerpoint/2010/main" val="16042579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34</a:t>
            </a:fld>
            <a:endParaRPr lang="tr-TR"/>
          </a:p>
        </p:txBody>
      </p:sp>
    </p:spTree>
    <p:extLst>
      <p:ext uri="{BB962C8B-B14F-4D97-AF65-F5344CB8AC3E}">
        <p14:creationId xmlns:p14="http://schemas.microsoft.com/office/powerpoint/2010/main" val="34290374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2000" dirty="0" smtClean="0">
                <a:latin typeface="Arial" pitchFamily="34" charset="0"/>
                <a:cs typeface="Arial" pitchFamily="34" charset="0"/>
              </a:rPr>
              <a:t>Dünya çelik üretimindeki</a:t>
            </a:r>
            <a:r>
              <a:rPr lang="tr-TR" sz="2000" baseline="0" dirty="0" smtClean="0">
                <a:latin typeface="Arial" pitchFamily="34" charset="0"/>
                <a:cs typeface="Arial" pitchFamily="34" charset="0"/>
              </a:rPr>
              <a:t> artış, başta Çin olmak üzere gelişmekte olan ekonomiler tarafından sağlanmaktadır. </a:t>
            </a:r>
          </a:p>
          <a:p>
            <a:pPr algn="just"/>
            <a:r>
              <a:rPr lang="tr-TR" sz="2000" baseline="0" dirty="0" smtClean="0">
                <a:latin typeface="Arial" pitchFamily="34" charset="0"/>
                <a:cs typeface="Arial" pitchFamily="34" charset="0"/>
              </a:rPr>
              <a:t>Çin, kısa sürede çelik üretiminde dünya birincisi olmanın ağırlığına sahip olmanın yanında, cevher ve hammadde satın alım sözleşmelerinde de büyük tüketici olmanın avantajına sahip olmuştur. </a:t>
            </a:r>
            <a:endParaRPr lang="tr-TR" sz="2000" dirty="0">
              <a:latin typeface="Arial" pitchFamily="34" charset="0"/>
              <a:cs typeface="Arial" pitchFamily="34" charset="0"/>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4</a:t>
            </a:fld>
            <a:endParaRPr lang="tr-TR"/>
          </a:p>
        </p:txBody>
      </p:sp>
    </p:spTree>
    <p:extLst>
      <p:ext uri="{BB962C8B-B14F-4D97-AF65-F5344CB8AC3E}">
        <p14:creationId xmlns:p14="http://schemas.microsoft.com/office/powerpoint/2010/main" val="8528453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1800" dirty="0" smtClean="0">
                <a:latin typeface="Arial" pitchFamily="34" charset="0"/>
                <a:cs typeface="Arial" pitchFamily="34" charset="0"/>
              </a:rPr>
              <a:t>Çelik</a:t>
            </a:r>
            <a:r>
              <a:rPr lang="tr-TR" sz="1800" baseline="0" dirty="0" smtClean="0">
                <a:latin typeface="Arial" pitchFamily="34" charset="0"/>
                <a:cs typeface="Arial" pitchFamily="34" charset="0"/>
              </a:rPr>
              <a:t> sektörünün dünyadaki gelişimine paralel olarak Türkiye’de de çelik sektörü büyüme göstermiştir. </a:t>
            </a:r>
            <a:endParaRPr lang="tr-TR" sz="1800" dirty="0" smtClean="0">
              <a:latin typeface="Arial" pitchFamily="34" charset="0"/>
              <a:cs typeface="Arial" pitchFamily="34" charset="0"/>
            </a:endParaRPr>
          </a:p>
          <a:p>
            <a:pPr algn="just"/>
            <a:r>
              <a:rPr lang="tr-TR" sz="1800" dirty="0" smtClean="0">
                <a:latin typeface="Arial" pitchFamily="34" charset="0"/>
                <a:cs typeface="Arial" pitchFamily="34" charset="0"/>
              </a:rPr>
              <a:t>2000-2011</a:t>
            </a:r>
            <a:r>
              <a:rPr lang="tr-TR" sz="1800" baseline="0" dirty="0" smtClean="0">
                <a:latin typeface="Arial" pitchFamily="34" charset="0"/>
                <a:cs typeface="Arial" pitchFamily="34" charset="0"/>
              </a:rPr>
              <a:t> yılları arasında, Türkiye çelik üretim kapasite artışı dünya ortalamasının üzerinde gerçekleşmiştir. Gelişmekte olan ekonomilerden birisi olan ülkemizde, milli gelirdeki artışa  paralel olarak kişi başı çelik tüketimi de artış göstermiştir. 2005 yılında 253.7 kg seviyesinde olan kişi başı çelik tüketimi, düzenli bir artış ile 2011 yılında 341.8 kg olarak gerçekleşmiştir. Bu iç talep artışı, Türk çelik sektörünün kapasite artışı ve gelişimini destekleyen ana unsurdur.</a:t>
            </a: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5</a:t>
            </a:fld>
            <a:endParaRPr lang="tr-TR"/>
          </a:p>
        </p:txBody>
      </p:sp>
    </p:spTree>
    <p:extLst>
      <p:ext uri="{BB962C8B-B14F-4D97-AF65-F5344CB8AC3E}">
        <p14:creationId xmlns:p14="http://schemas.microsoft.com/office/powerpoint/2010/main" val="4268549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indent="0" algn="just" defTabSz="914400" rtl="0" eaLnBrk="0" fontAlgn="base" latinLnBrk="0" hangingPunct="0">
              <a:lnSpc>
                <a:spcPct val="100000"/>
              </a:lnSpc>
              <a:spcBef>
                <a:spcPct val="30000"/>
              </a:spcBef>
              <a:spcAft>
                <a:spcPct val="0"/>
              </a:spcAft>
              <a:buClrTx/>
              <a:buSzTx/>
              <a:buFontTx/>
              <a:buNone/>
              <a:tabLst/>
              <a:defRPr/>
            </a:pPr>
            <a:r>
              <a:rPr lang="tr-TR" sz="2000" b="0" i="0" dirty="0" smtClean="0">
                <a:latin typeface="Arial" pitchFamily="34" charset="0"/>
                <a:cs typeface="Arial" pitchFamily="34" charset="0"/>
              </a:rPr>
              <a:t>Üretim kapasitesindeki</a:t>
            </a:r>
            <a:r>
              <a:rPr lang="tr-TR" sz="2000" b="0" i="0" baseline="0" dirty="0" smtClean="0">
                <a:latin typeface="Arial" pitchFamily="34" charset="0"/>
                <a:cs typeface="Arial" pitchFamily="34" charset="0"/>
              </a:rPr>
              <a:t> artış doğal olarak üretim miktarında artışı beraberinde getirmiştir. </a:t>
            </a:r>
          </a:p>
          <a:p>
            <a:pPr marL="0" marR="0" indent="0" algn="just" defTabSz="914400" rtl="0" eaLnBrk="0" fontAlgn="base" latinLnBrk="0" hangingPunct="0">
              <a:lnSpc>
                <a:spcPct val="100000"/>
              </a:lnSpc>
              <a:spcBef>
                <a:spcPct val="30000"/>
              </a:spcBef>
              <a:spcAft>
                <a:spcPct val="0"/>
              </a:spcAft>
              <a:buClrTx/>
              <a:buSzTx/>
              <a:buFontTx/>
              <a:buNone/>
              <a:tabLst/>
              <a:defRPr/>
            </a:pPr>
            <a:r>
              <a:rPr lang="tr-TR" sz="2000" b="0" i="0" baseline="0" dirty="0" smtClean="0">
                <a:latin typeface="Arial" pitchFamily="34" charset="0"/>
                <a:cs typeface="Arial" pitchFamily="34" charset="0"/>
              </a:rPr>
              <a:t>Türkiye </a:t>
            </a:r>
            <a:r>
              <a:rPr lang="tr-TR" sz="2000" b="0" i="0" kern="1200" dirty="0" smtClean="0">
                <a:solidFill>
                  <a:schemeClr val="accent1">
                    <a:lumMod val="50000"/>
                  </a:schemeClr>
                </a:solidFill>
                <a:latin typeface="Arial" pitchFamily="34" charset="0"/>
                <a:ea typeface="+mn-ea"/>
                <a:cs typeface="Arial" pitchFamily="34" charset="0"/>
              </a:rPr>
              <a:t>ham çelik üretimi 2007-2011 yılları arasında %32,4 oranında artmış ve ülkemiz 2007-2011</a:t>
            </a:r>
            <a:r>
              <a:rPr lang="tr-TR" sz="2000" b="0" i="0" kern="1200" baseline="0" dirty="0" smtClean="0">
                <a:solidFill>
                  <a:schemeClr val="accent1">
                    <a:lumMod val="50000"/>
                  </a:schemeClr>
                </a:solidFill>
                <a:latin typeface="Arial" pitchFamily="34" charset="0"/>
                <a:ea typeface="+mn-ea"/>
                <a:cs typeface="Arial" pitchFamily="34" charset="0"/>
              </a:rPr>
              <a:t> yılları arası çelik üretim artışında dünyada 4. sırada yer almıştır. </a:t>
            </a:r>
            <a:r>
              <a:rPr lang="tr-TR" sz="2000" b="0" i="0" kern="1200" dirty="0" smtClean="0">
                <a:solidFill>
                  <a:schemeClr val="accent1">
                    <a:lumMod val="50000"/>
                  </a:schemeClr>
                </a:solidFill>
                <a:latin typeface="Arial" pitchFamily="34" charset="0"/>
                <a:ea typeface="+mn-ea"/>
                <a:cs typeface="Arial" pitchFamily="34" charset="0"/>
              </a:rPr>
              <a:t>  </a:t>
            </a:r>
          </a:p>
          <a:p>
            <a:endParaRPr lang="tr-TR" dirty="0"/>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6</a:t>
            </a:fld>
            <a:endParaRPr lang="tr-TR"/>
          </a:p>
        </p:txBody>
      </p:sp>
    </p:spTree>
    <p:extLst>
      <p:ext uri="{BB962C8B-B14F-4D97-AF65-F5344CB8AC3E}">
        <p14:creationId xmlns:p14="http://schemas.microsoft.com/office/powerpoint/2010/main" val="8847457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2000" dirty="0" smtClean="0">
                <a:latin typeface="Arial" pitchFamily="34" charset="0"/>
                <a:cs typeface="Arial" pitchFamily="34" charset="0"/>
              </a:rPr>
              <a:t>Türkiye çelik</a:t>
            </a:r>
            <a:r>
              <a:rPr lang="tr-TR" sz="2000" baseline="0" dirty="0" smtClean="0">
                <a:latin typeface="Arial" pitchFamily="34" charset="0"/>
                <a:cs typeface="Arial" pitchFamily="34" charset="0"/>
              </a:rPr>
              <a:t> üretim artışı 2007-2011 yılları arasında sahip olduğu yükseliş eğimini 2012 yılında hızlandırmış ve 2012 yılı 9 aylık  verilerine göre çelik üretim artışında ilk sıraya yükselmiştir. </a:t>
            </a:r>
            <a:endParaRPr lang="tr-TR" sz="2000" dirty="0">
              <a:latin typeface="Arial" pitchFamily="34" charset="0"/>
              <a:cs typeface="Arial" pitchFamily="34" charset="0"/>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7</a:t>
            </a:fld>
            <a:endParaRPr lang="tr-TR"/>
          </a:p>
        </p:txBody>
      </p:sp>
    </p:spTree>
    <p:extLst>
      <p:ext uri="{BB962C8B-B14F-4D97-AF65-F5344CB8AC3E}">
        <p14:creationId xmlns:p14="http://schemas.microsoft.com/office/powerpoint/2010/main" val="7929358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Rot="1" noChangeAspect="1" noChangeArrowheads="1" noTextEdit="1"/>
          </p:cNvSpPr>
          <p:nvPr>
            <p:ph type="sldImg"/>
          </p:nvPr>
        </p:nvSpPr>
        <p:spPr>
          <a:ln/>
        </p:spPr>
      </p:sp>
      <p:sp>
        <p:nvSpPr>
          <p:cNvPr id="1832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tr-TR" sz="1800" dirty="0" smtClean="0">
                <a:latin typeface="Arial" pitchFamily="34" charset="0"/>
                <a:cs typeface="Arial" pitchFamily="34" charset="0"/>
              </a:rPr>
              <a:t>2005 – 2012 yılları arasında yassı çelik haddeleme kapasitemiz</a:t>
            </a:r>
            <a:r>
              <a:rPr lang="tr-TR" sz="1800" baseline="0" dirty="0" smtClean="0">
                <a:latin typeface="Arial" pitchFamily="34" charset="0"/>
                <a:cs typeface="Arial" pitchFamily="34" charset="0"/>
              </a:rPr>
              <a:t> yaklaşık 3 Milyon ton/</a:t>
            </a:r>
            <a:r>
              <a:rPr lang="tr-TR" sz="1800" baseline="0" dirty="0" err="1" smtClean="0">
                <a:latin typeface="Arial" pitchFamily="34" charset="0"/>
                <a:cs typeface="Arial" pitchFamily="34" charset="0"/>
              </a:rPr>
              <a:t>yıl’dan</a:t>
            </a:r>
            <a:r>
              <a:rPr lang="tr-TR" sz="1800" baseline="0" dirty="0" smtClean="0">
                <a:latin typeface="Arial" pitchFamily="34" charset="0"/>
                <a:cs typeface="Arial" pitchFamily="34" charset="0"/>
              </a:rPr>
              <a:t> 16 Milyon ton/yıl seviyelerine çıkmıştır. </a:t>
            </a:r>
          </a:p>
          <a:p>
            <a:pPr algn="just"/>
            <a:r>
              <a:rPr lang="tr-TR" sz="1800" baseline="0" dirty="0" smtClean="0">
                <a:latin typeface="Arial" pitchFamily="34" charset="0"/>
                <a:cs typeface="Arial" pitchFamily="34" charset="0"/>
              </a:rPr>
              <a:t>Ancak, yassı çelik üretim miktarımız aynı şekilde artış gösterememiştir. Yassı ürünler halen ithal edilen demir-çelik ürünler arasındaki ağırlığını korumaya devam etmektedir. </a:t>
            </a:r>
          </a:p>
          <a:p>
            <a:pPr algn="just"/>
            <a:r>
              <a:rPr lang="tr-TR" sz="1800" baseline="0" dirty="0" smtClean="0">
                <a:latin typeface="Arial" pitchFamily="34" charset="0"/>
                <a:cs typeface="Arial" pitchFamily="34" charset="0"/>
              </a:rPr>
              <a:t>İthal edilen yassı çelikler ağırlıklı olarak vasıflı ve özel kalite çeliklerdir. </a:t>
            </a:r>
            <a:r>
              <a:rPr lang="tr-TR" sz="1800" baseline="0" dirty="0" smtClean="0">
                <a:latin typeface="Arial" pitchFamily="34" charset="0"/>
                <a:cs typeface="Arial" pitchFamily="34" charset="0"/>
              </a:rPr>
              <a:t>Ülkemizde </a:t>
            </a:r>
            <a:r>
              <a:rPr lang="tr-TR" sz="1800" baseline="0" dirty="0" smtClean="0">
                <a:latin typeface="Arial" pitchFamily="34" charset="0"/>
                <a:cs typeface="Arial" pitchFamily="34" charset="0"/>
              </a:rPr>
              <a:t>yassı çelik üretim miktarının artırılması ve ithalatın azaltılması için vasıflı yassı çelik üretimine </a:t>
            </a:r>
            <a:r>
              <a:rPr lang="tr-TR" sz="1800" baseline="0" dirty="0" err="1" smtClean="0">
                <a:latin typeface="Arial" pitchFamily="34" charset="0"/>
                <a:cs typeface="Arial" pitchFamily="34" charset="0"/>
              </a:rPr>
              <a:t>yoğunlaşılması</a:t>
            </a:r>
            <a:r>
              <a:rPr lang="tr-TR" sz="1800" baseline="0" dirty="0" smtClean="0">
                <a:latin typeface="Arial" pitchFamily="34" charset="0"/>
                <a:cs typeface="Arial" pitchFamily="34" charset="0"/>
              </a:rPr>
              <a:t> ihtiyacı söz konusudur.</a:t>
            </a:r>
            <a:endParaRPr lang="tr-TR" sz="1800" dirty="0" smtClean="0">
              <a:latin typeface="Arial" pitchFamily="34" charset="0"/>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2000" dirty="0" smtClean="0">
                <a:latin typeface="Arial" pitchFamily="34" charset="0"/>
                <a:cs typeface="Arial" pitchFamily="34" charset="0"/>
              </a:rPr>
              <a:t>Ülkemizde</a:t>
            </a:r>
            <a:r>
              <a:rPr lang="tr-TR" sz="2000" baseline="0" dirty="0" smtClean="0">
                <a:latin typeface="Arial" pitchFamily="34" charset="0"/>
                <a:cs typeface="Arial" pitchFamily="34" charset="0"/>
              </a:rPr>
              <a:t> sanayi yatırımları ağırlıklı olarak Marmara (İstanbul-Kocaeli), İzmir, Mersin, Konya ve Adana bölgelerinde yoğunlaşmışken; Çelik sektörü kapasitesi İskenderun-Osmaniye bölgesinde yoğunlaşmıştır. Bölgedeki çelik üretim kapasitesi geçmişte diğer bölgelerin gerisinde iken, son yıllarda gerçekleştirilen yatırımlar ile 1. sıraya oturmuştur. </a:t>
            </a:r>
            <a:endParaRPr lang="tr-TR" sz="2000" dirty="0">
              <a:latin typeface="Arial" pitchFamily="34" charset="0"/>
              <a:cs typeface="Arial" pitchFamily="34" charset="0"/>
            </a:endParaRPr>
          </a:p>
        </p:txBody>
      </p:sp>
      <p:sp>
        <p:nvSpPr>
          <p:cNvPr id="4" name="Slayt Numarası Yer Tutucusu 3"/>
          <p:cNvSpPr>
            <a:spLocks noGrp="1"/>
          </p:cNvSpPr>
          <p:nvPr>
            <p:ph type="sldNum" sz="quarter" idx="10"/>
          </p:nvPr>
        </p:nvSpPr>
        <p:spPr/>
        <p:txBody>
          <a:bodyPr/>
          <a:lstStyle/>
          <a:p>
            <a:pPr>
              <a:defRPr/>
            </a:pPr>
            <a:fld id="{B4D65A2E-4522-4C65-9418-E8D14A793806}" type="slidenum">
              <a:rPr lang="tr-TR" smtClean="0"/>
              <a:pPr>
                <a:defRPr/>
              </a:pPr>
              <a:t>9</a:t>
            </a:fld>
            <a:endParaRPr lang="tr-TR"/>
          </a:p>
        </p:txBody>
      </p:sp>
    </p:spTree>
    <p:extLst>
      <p:ext uri="{BB962C8B-B14F-4D97-AF65-F5344CB8AC3E}">
        <p14:creationId xmlns:p14="http://schemas.microsoft.com/office/powerpoint/2010/main" val="35869462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r>
              <a:rPr lang="tr-TR" smtClean="0"/>
              <a:t>Osmaniye Demir Çelik Paneli – 28 Kasım 2012</a:t>
            </a:r>
            <a:endParaRPr lang="en-US"/>
          </a:p>
        </p:txBody>
      </p:sp>
      <p:sp>
        <p:nvSpPr>
          <p:cNvPr id="5" name="Altbilgi Yer Tutucusu 4"/>
          <p:cNvSpPr>
            <a:spLocks noGrp="1"/>
          </p:cNvSpPr>
          <p:nvPr>
            <p:ph type="ftr" sz="quarter" idx="11"/>
          </p:nvPr>
        </p:nvSpPr>
        <p:spPr/>
        <p:txBody>
          <a:bodyPr/>
          <a:lstStyle/>
          <a:p>
            <a:endParaRPr kumimoji="0" lang="en-US"/>
          </a:p>
        </p:txBody>
      </p:sp>
      <p:sp>
        <p:nvSpPr>
          <p:cNvPr id="6" name="Slayt Numarası Yer Tutucusu 5"/>
          <p:cNvSpPr>
            <a:spLocks noGrp="1"/>
          </p:cNvSpPr>
          <p:nvPr>
            <p:ph type="sldNum" sz="quarter" idx="12"/>
          </p:nvPr>
        </p:nvSpPr>
        <p:spPr/>
        <p:txBody>
          <a:bodyPr/>
          <a:lstStyle/>
          <a:p>
            <a:fld id="{A3DCDF73-85D2-4237-9B32-053DBDB0C312}" type="slidenum">
              <a:rPr kumimoji="0" lang="en-US" smtClean="0"/>
              <a:t>‹#›</a:t>
            </a:fld>
            <a:endParaRPr kumimoji="0" lang="en-US"/>
          </a:p>
        </p:txBody>
      </p:sp>
    </p:spTree>
    <p:extLst>
      <p:ext uri="{BB962C8B-B14F-4D97-AF65-F5344CB8AC3E}">
        <p14:creationId xmlns:p14="http://schemas.microsoft.com/office/powerpoint/2010/main" val="23135158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pic>
        <p:nvPicPr>
          <p:cNvPr id="7" name="Resim 6" descr="sonlogo"/>
          <p:cNvPicPr preferRelativeResize="0">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884368" y="0"/>
            <a:ext cx="1263131" cy="828000"/>
          </a:xfrm>
          <a:prstGeom prst="rect">
            <a:avLst/>
          </a:prstGeom>
          <a:noFill/>
          <a:ln w="9525">
            <a:noFill/>
            <a:miter lim="800000"/>
            <a:headEnd/>
            <a:tailEnd/>
          </a:ln>
        </p:spPr>
      </p:pic>
      <p:sp>
        <p:nvSpPr>
          <p:cNvPr id="10" name="Veri Yer Tutucusu 2"/>
          <p:cNvSpPr>
            <a:spLocks noGrp="1"/>
          </p:cNvSpPr>
          <p:nvPr>
            <p:ph type="dt" sz="half" idx="10"/>
          </p:nvPr>
        </p:nvSpPr>
        <p:spPr>
          <a:xfrm>
            <a:off x="-108520" y="6592267"/>
            <a:ext cx="3970784" cy="365125"/>
          </a:xfrm>
        </p:spPr>
        <p:txBody>
          <a:bodyPr/>
          <a:lstStyle>
            <a:lvl1pPr>
              <a:defRPr>
                <a:solidFill>
                  <a:schemeClr val="accent1">
                    <a:lumMod val="50000"/>
                  </a:schemeClr>
                </a:solidFill>
              </a:defRPr>
            </a:lvl1pPr>
          </a:lstStyle>
          <a:p>
            <a:r>
              <a:rPr lang="tr-TR" b="1" smtClean="0"/>
              <a:t>Osmaniye Demir Çelik Paneli – 28 Kasım 2012</a:t>
            </a:r>
            <a:endParaRPr lang="tr-TR" b="1" dirty="0" smtClean="0"/>
          </a:p>
        </p:txBody>
      </p:sp>
      <p:sp>
        <p:nvSpPr>
          <p:cNvPr id="11" name="Slayt Numarası Yer Tutucusu 4"/>
          <p:cNvSpPr>
            <a:spLocks noGrp="1"/>
          </p:cNvSpPr>
          <p:nvPr>
            <p:ph type="sldNum" sz="quarter" idx="12"/>
          </p:nvPr>
        </p:nvSpPr>
        <p:spPr>
          <a:xfrm>
            <a:off x="8666112" y="6592267"/>
            <a:ext cx="514400" cy="365125"/>
          </a:xfrm>
        </p:spPr>
        <p:txBody>
          <a:bodyPr/>
          <a:lstStyle/>
          <a:p>
            <a:fld id="{A3DCDF73-85D2-4237-9B32-053DBDB0C312}" type="slidenum">
              <a:rPr kumimoji="0" lang="en-US" smtClean="0"/>
              <a:t>‹#›</a:t>
            </a:fld>
            <a:endParaRPr kumimoji="0" lang="en-US" dirty="0"/>
          </a:p>
        </p:txBody>
      </p:sp>
    </p:spTree>
    <p:extLst>
      <p:ext uri="{BB962C8B-B14F-4D97-AF65-F5344CB8AC3E}">
        <p14:creationId xmlns:p14="http://schemas.microsoft.com/office/powerpoint/2010/main" val="1288326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pic>
        <p:nvPicPr>
          <p:cNvPr id="7" name="Resim 6" descr="sonlogo"/>
          <p:cNvPicPr preferRelativeResize="0">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884368" y="0"/>
            <a:ext cx="1263131" cy="828000"/>
          </a:xfrm>
          <a:prstGeom prst="rect">
            <a:avLst/>
          </a:prstGeom>
          <a:noFill/>
          <a:ln w="9525">
            <a:noFill/>
            <a:miter lim="800000"/>
            <a:headEnd/>
            <a:tailEnd/>
          </a:ln>
        </p:spPr>
      </p:pic>
      <p:sp>
        <p:nvSpPr>
          <p:cNvPr id="10" name="Veri Yer Tutucusu 2"/>
          <p:cNvSpPr>
            <a:spLocks noGrp="1"/>
          </p:cNvSpPr>
          <p:nvPr>
            <p:ph type="dt" sz="half" idx="10"/>
          </p:nvPr>
        </p:nvSpPr>
        <p:spPr>
          <a:xfrm>
            <a:off x="-108520" y="6592267"/>
            <a:ext cx="3970784" cy="365125"/>
          </a:xfrm>
        </p:spPr>
        <p:txBody>
          <a:bodyPr/>
          <a:lstStyle>
            <a:lvl1pPr>
              <a:defRPr>
                <a:solidFill>
                  <a:schemeClr val="accent1">
                    <a:lumMod val="50000"/>
                  </a:schemeClr>
                </a:solidFill>
              </a:defRPr>
            </a:lvl1pPr>
          </a:lstStyle>
          <a:p>
            <a:r>
              <a:rPr lang="tr-TR" b="1" smtClean="0"/>
              <a:t>Osmaniye Demir Çelik Paneli – 28 Kasım 2012</a:t>
            </a:r>
            <a:endParaRPr lang="tr-TR" b="1" dirty="0" smtClean="0"/>
          </a:p>
        </p:txBody>
      </p:sp>
      <p:sp>
        <p:nvSpPr>
          <p:cNvPr id="11" name="Slayt Numarası Yer Tutucusu 4"/>
          <p:cNvSpPr>
            <a:spLocks noGrp="1"/>
          </p:cNvSpPr>
          <p:nvPr>
            <p:ph type="sldNum" sz="quarter" idx="12"/>
          </p:nvPr>
        </p:nvSpPr>
        <p:spPr>
          <a:xfrm>
            <a:off x="8666112" y="6592267"/>
            <a:ext cx="514400" cy="365125"/>
          </a:xfrm>
        </p:spPr>
        <p:txBody>
          <a:bodyPr/>
          <a:lstStyle/>
          <a:p>
            <a:fld id="{A3DCDF73-85D2-4237-9B32-053DBDB0C312}" type="slidenum">
              <a:rPr kumimoji="0" lang="en-US" smtClean="0"/>
              <a:t>‹#›</a:t>
            </a:fld>
            <a:endParaRPr kumimoji="0" lang="en-US" dirty="0"/>
          </a:p>
        </p:txBody>
      </p:sp>
    </p:spTree>
    <p:extLst>
      <p:ext uri="{BB962C8B-B14F-4D97-AF65-F5344CB8AC3E}">
        <p14:creationId xmlns:p14="http://schemas.microsoft.com/office/powerpoint/2010/main" val="2278542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r>
              <a:rPr lang="tr-TR" smtClean="0"/>
              <a:t>Osmaniye Demir Çelik Paneli – 28 Kasım 2012</a:t>
            </a:r>
            <a:endParaRPr lang="en-US"/>
          </a:p>
        </p:txBody>
      </p:sp>
      <p:sp>
        <p:nvSpPr>
          <p:cNvPr id="5" name="Altbilgi Yer Tutucusu 4"/>
          <p:cNvSpPr>
            <a:spLocks noGrp="1"/>
          </p:cNvSpPr>
          <p:nvPr>
            <p:ph type="ftr" sz="quarter" idx="11"/>
          </p:nvPr>
        </p:nvSpPr>
        <p:spPr/>
        <p:txBody>
          <a:bodyPr/>
          <a:lstStyle/>
          <a:p>
            <a:endParaRPr kumimoji="0" lang="en-US"/>
          </a:p>
        </p:txBody>
      </p:sp>
      <p:sp>
        <p:nvSpPr>
          <p:cNvPr id="6" name="Slayt Numarası Yer Tutucusu 5"/>
          <p:cNvSpPr>
            <a:spLocks noGrp="1"/>
          </p:cNvSpPr>
          <p:nvPr>
            <p:ph type="sldNum" sz="quarter" idx="12"/>
          </p:nvPr>
        </p:nvSpPr>
        <p:spPr/>
        <p:txBody>
          <a:bodyPr/>
          <a:lstStyle/>
          <a:p>
            <a:fld id="{A3DCDF73-85D2-4237-9B32-053DBDB0C312}" type="slidenum">
              <a:rPr kumimoji="0" lang="en-US" smtClean="0"/>
              <a:t>‹#›</a:t>
            </a:fld>
            <a:endParaRPr kumimoji="0" lang="en-US"/>
          </a:p>
        </p:txBody>
      </p:sp>
    </p:spTree>
    <p:extLst>
      <p:ext uri="{BB962C8B-B14F-4D97-AF65-F5344CB8AC3E}">
        <p14:creationId xmlns:p14="http://schemas.microsoft.com/office/powerpoint/2010/main" val="2299330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r>
              <a:rPr lang="tr-TR" smtClean="0"/>
              <a:t>Osmaniye Demir Çelik Paneli – 28 Kasım 2012</a:t>
            </a:r>
            <a:endParaRPr lang="en-US"/>
          </a:p>
        </p:txBody>
      </p:sp>
      <p:sp>
        <p:nvSpPr>
          <p:cNvPr id="5" name="Altbilgi Yer Tutucusu 4"/>
          <p:cNvSpPr>
            <a:spLocks noGrp="1"/>
          </p:cNvSpPr>
          <p:nvPr>
            <p:ph type="ftr" sz="quarter" idx="11"/>
          </p:nvPr>
        </p:nvSpPr>
        <p:spPr/>
        <p:txBody>
          <a:bodyPr/>
          <a:lstStyle/>
          <a:p>
            <a:endParaRPr kumimoji="0" lang="en-US"/>
          </a:p>
        </p:txBody>
      </p:sp>
      <p:sp>
        <p:nvSpPr>
          <p:cNvPr id="6" name="Slayt Numarası Yer Tutucusu 5"/>
          <p:cNvSpPr>
            <a:spLocks noGrp="1"/>
          </p:cNvSpPr>
          <p:nvPr>
            <p:ph type="sldNum" sz="quarter" idx="12"/>
          </p:nvPr>
        </p:nvSpPr>
        <p:spPr/>
        <p:txBody>
          <a:bodyPr/>
          <a:lstStyle/>
          <a:p>
            <a:fld id="{A3DCDF73-85D2-4237-9B32-053DBDB0C312}" type="slidenum">
              <a:rPr kumimoji="0" lang="en-US" smtClean="0"/>
              <a:t>‹#›</a:t>
            </a:fld>
            <a:endParaRPr kumimoji="0" lang="en-US"/>
          </a:p>
        </p:txBody>
      </p:sp>
    </p:spTree>
    <p:extLst>
      <p:ext uri="{BB962C8B-B14F-4D97-AF65-F5344CB8AC3E}">
        <p14:creationId xmlns:p14="http://schemas.microsoft.com/office/powerpoint/2010/main" val="1935197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r>
              <a:rPr lang="tr-TR" smtClean="0"/>
              <a:t>Osmaniye Demir Çelik Paneli – 28 Kasım 2012</a:t>
            </a:r>
            <a:endParaRPr lang="en-US"/>
          </a:p>
        </p:txBody>
      </p:sp>
      <p:sp>
        <p:nvSpPr>
          <p:cNvPr id="6" name="Altbilgi Yer Tutucusu 5"/>
          <p:cNvSpPr>
            <a:spLocks noGrp="1"/>
          </p:cNvSpPr>
          <p:nvPr>
            <p:ph type="ftr" sz="quarter" idx="11"/>
          </p:nvPr>
        </p:nvSpPr>
        <p:spPr/>
        <p:txBody>
          <a:bodyPr/>
          <a:lstStyle/>
          <a:p>
            <a:endParaRPr kumimoji="0" lang="en-US"/>
          </a:p>
        </p:txBody>
      </p:sp>
      <p:sp>
        <p:nvSpPr>
          <p:cNvPr id="7" name="Slayt Numarası Yer Tutucusu 6"/>
          <p:cNvSpPr>
            <a:spLocks noGrp="1"/>
          </p:cNvSpPr>
          <p:nvPr>
            <p:ph type="sldNum" sz="quarter" idx="12"/>
          </p:nvPr>
        </p:nvSpPr>
        <p:spPr/>
        <p:txBody>
          <a:bodyPr/>
          <a:lstStyle/>
          <a:p>
            <a:fld id="{A3DCDF73-85D2-4237-9B32-053DBDB0C312}" type="slidenum">
              <a:rPr kumimoji="0" lang="en-US" smtClean="0"/>
              <a:t>‹#›</a:t>
            </a:fld>
            <a:endParaRPr kumimoji="0" lang="en-US"/>
          </a:p>
        </p:txBody>
      </p:sp>
    </p:spTree>
    <p:extLst>
      <p:ext uri="{BB962C8B-B14F-4D97-AF65-F5344CB8AC3E}">
        <p14:creationId xmlns:p14="http://schemas.microsoft.com/office/powerpoint/2010/main" val="7552440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r>
              <a:rPr lang="tr-TR" smtClean="0"/>
              <a:t>Osmaniye Demir Çelik Paneli – 28 Kasım 2012</a:t>
            </a:r>
            <a:endParaRPr lang="en-US"/>
          </a:p>
        </p:txBody>
      </p:sp>
      <p:sp>
        <p:nvSpPr>
          <p:cNvPr id="8" name="Altbilgi Yer Tutucusu 7"/>
          <p:cNvSpPr>
            <a:spLocks noGrp="1"/>
          </p:cNvSpPr>
          <p:nvPr>
            <p:ph type="ftr" sz="quarter" idx="11"/>
          </p:nvPr>
        </p:nvSpPr>
        <p:spPr/>
        <p:txBody>
          <a:bodyPr/>
          <a:lstStyle/>
          <a:p>
            <a:endParaRPr kumimoji="0" lang="en-US"/>
          </a:p>
        </p:txBody>
      </p:sp>
      <p:sp>
        <p:nvSpPr>
          <p:cNvPr id="9" name="Slayt Numarası Yer Tutucusu 8"/>
          <p:cNvSpPr>
            <a:spLocks noGrp="1"/>
          </p:cNvSpPr>
          <p:nvPr>
            <p:ph type="sldNum" sz="quarter" idx="12"/>
          </p:nvPr>
        </p:nvSpPr>
        <p:spPr/>
        <p:txBody>
          <a:bodyPr/>
          <a:lstStyle/>
          <a:p>
            <a:fld id="{A3DCDF73-85D2-4237-9B32-053DBDB0C312}" type="slidenum">
              <a:rPr kumimoji="0" lang="en-US" smtClean="0"/>
              <a:t>‹#›</a:t>
            </a:fld>
            <a:endParaRPr kumimoji="0" lang="en-US"/>
          </a:p>
        </p:txBody>
      </p:sp>
    </p:spTree>
    <p:extLst>
      <p:ext uri="{BB962C8B-B14F-4D97-AF65-F5344CB8AC3E}">
        <p14:creationId xmlns:p14="http://schemas.microsoft.com/office/powerpoint/2010/main" val="3322955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pic>
        <p:nvPicPr>
          <p:cNvPr id="6" name="Resim 5" descr="sonlogo"/>
          <p:cNvPicPr preferRelativeResize="0">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884368" y="0"/>
            <a:ext cx="1263131" cy="828000"/>
          </a:xfrm>
          <a:prstGeom prst="rect">
            <a:avLst/>
          </a:prstGeom>
          <a:noFill/>
          <a:ln w="9525">
            <a:noFill/>
            <a:miter lim="800000"/>
            <a:headEnd/>
            <a:tailEnd/>
          </a:ln>
        </p:spPr>
      </p:pic>
      <p:sp>
        <p:nvSpPr>
          <p:cNvPr id="7" name="Veri Yer Tutucusu 2"/>
          <p:cNvSpPr>
            <a:spLocks noGrp="1"/>
          </p:cNvSpPr>
          <p:nvPr>
            <p:ph type="dt" sz="half" idx="10"/>
          </p:nvPr>
        </p:nvSpPr>
        <p:spPr>
          <a:xfrm>
            <a:off x="-108520" y="6592267"/>
            <a:ext cx="3970784" cy="365125"/>
          </a:xfrm>
        </p:spPr>
        <p:txBody>
          <a:bodyPr/>
          <a:lstStyle>
            <a:lvl1pPr>
              <a:defRPr>
                <a:solidFill>
                  <a:schemeClr val="accent1">
                    <a:lumMod val="50000"/>
                  </a:schemeClr>
                </a:solidFill>
              </a:defRPr>
            </a:lvl1pPr>
          </a:lstStyle>
          <a:p>
            <a:r>
              <a:rPr lang="tr-TR" b="1" smtClean="0"/>
              <a:t>Osmaniye Demir Çelik Paneli – 28 Kasım 2012</a:t>
            </a:r>
            <a:endParaRPr lang="tr-TR" b="1" dirty="0" smtClean="0"/>
          </a:p>
        </p:txBody>
      </p:sp>
      <p:sp>
        <p:nvSpPr>
          <p:cNvPr id="8" name="Slayt Numarası Yer Tutucusu 4"/>
          <p:cNvSpPr>
            <a:spLocks noGrp="1"/>
          </p:cNvSpPr>
          <p:nvPr>
            <p:ph type="sldNum" sz="quarter" idx="12"/>
          </p:nvPr>
        </p:nvSpPr>
        <p:spPr>
          <a:xfrm>
            <a:off x="8666112" y="6592267"/>
            <a:ext cx="514400" cy="365125"/>
          </a:xfrm>
        </p:spPr>
        <p:txBody>
          <a:bodyPr/>
          <a:lstStyle/>
          <a:p>
            <a:fld id="{A3DCDF73-85D2-4237-9B32-053DBDB0C312}" type="slidenum">
              <a:rPr kumimoji="0" lang="en-US" smtClean="0"/>
              <a:t>‹#›</a:t>
            </a:fld>
            <a:endParaRPr kumimoji="0" lang="en-US" dirty="0"/>
          </a:p>
        </p:txBody>
      </p:sp>
    </p:spTree>
    <p:extLst>
      <p:ext uri="{BB962C8B-B14F-4D97-AF65-F5344CB8AC3E}">
        <p14:creationId xmlns:p14="http://schemas.microsoft.com/office/powerpoint/2010/main" val="28247890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6" name="Veri Yer Tutucusu 2"/>
          <p:cNvSpPr>
            <a:spLocks noGrp="1"/>
          </p:cNvSpPr>
          <p:nvPr>
            <p:ph type="dt" sz="half" idx="10"/>
          </p:nvPr>
        </p:nvSpPr>
        <p:spPr>
          <a:xfrm>
            <a:off x="-108520" y="6592267"/>
            <a:ext cx="3970784" cy="365125"/>
          </a:xfrm>
        </p:spPr>
        <p:txBody>
          <a:bodyPr/>
          <a:lstStyle>
            <a:lvl1pPr>
              <a:defRPr>
                <a:solidFill>
                  <a:schemeClr val="accent1">
                    <a:lumMod val="50000"/>
                  </a:schemeClr>
                </a:solidFill>
              </a:defRPr>
            </a:lvl1pPr>
          </a:lstStyle>
          <a:p>
            <a:r>
              <a:rPr lang="tr-TR" b="1" smtClean="0"/>
              <a:t>Osmaniye Demir Çelik Paneli – 28 Kasım 2012</a:t>
            </a:r>
            <a:endParaRPr lang="tr-TR" b="1" dirty="0" smtClean="0"/>
          </a:p>
        </p:txBody>
      </p:sp>
      <p:sp>
        <p:nvSpPr>
          <p:cNvPr id="7" name="Slayt Numarası Yer Tutucusu 4"/>
          <p:cNvSpPr>
            <a:spLocks noGrp="1"/>
          </p:cNvSpPr>
          <p:nvPr>
            <p:ph type="sldNum" sz="quarter" idx="12"/>
          </p:nvPr>
        </p:nvSpPr>
        <p:spPr>
          <a:xfrm>
            <a:off x="8666112" y="6592267"/>
            <a:ext cx="514400" cy="365125"/>
          </a:xfrm>
        </p:spPr>
        <p:txBody>
          <a:bodyPr/>
          <a:lstStyle/>
          <a:p>
            <a:fld id="{A3DCDF73-85D2-4237-9B32-053DBDB0C312}" type="slidenum">
              <a:rPr kumimoji="0" lang="en-US" smtClean="0"/>
              <a:t>‹#›</a:t>
            </a:fld>
            <a:endParaRPr kumimoji="0" lang="en-US" dirty="0"/>
          </a:p>
        </p:txBody>
      </p:sp>
      <p:pic>
        <p:nvPicPr>
          <p:cNvPr id="8" name="Resim 7" descr="sonlogo"/>
          <p:cNvPicPr preferRelativeResize="0">
            <a:picLocks noChangeAspect="1"/>
          </p:cNvPicPr>
          <p:nvPr userDrawn="1"/>
        </p:nvPicPr>
        <p:blipFill>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7975290" y="-1399"/>
            <a:ext cx="1168710" cy="766103"/>
          </a:xfrm>
          <a:prstGeom prst="rect">
            <a:avLst/>
          </a:prstGeom>
          <a:noFill/>
          <a:ln w="9525">
            <a:noFill/>
            <a:miter lim="800000"/>
            <a:headEnd/>
            <a:tailEnd/>
          </a:ln>
        </p:spPr>
      </p:pic>
    </p:spTree>
    <p:extLst>
      <p:ext uri="{BB962C8B-B14F-4D97-AF65-F5344CB8AC3E}">
        <p14:creationId xmlns:p14="http://schemas.microsoft.com/office/powerpoint/2010/main" val="332030086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pic>
        <p:nvPicPr>
          <p:cNvPr id="8" name="Resim 7" descr="sonlogo"/>
          <p:cNvPicPr preferRelativeResize="0">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884368" y="0"/>
            <a:ext cx="1263131" cy="828000"/>
          </a:xfrm>
          <a:prstGeom prst="rect">
            <a:avLst/>
          </a:prstGeom>
          <a:noFill/>
          <a:ln w="9525">
            <a:noFill/>
            <a:miter lim="800000"/>
            <a:headEnd/>
            <a:tailEnd/>
          </a:ln>
        </p:spPr>
      </p:pic>
      <p:sp>
        <p:nvSpPr>
          <p:cNvPr id="11" name="Veri Yer Tutucusu 2"/>
          <p:cNvSpPr>
            <a:spLocks noGrp="1"/>
          </p:cNvSpPr>
          <p:nvPr>
            <p:ph type="dt" sz="half" idx="10"/>
          </p:nvPr>
        </p:nvSpPr>
        <p:spPr>
          <a:xfrm>
            <a:off x="-108520" y="6592267"/>
            <a:ext cx="3970784" cy="365125"/>
          </a:xfrm>
        </p:spPr>
        <p:txBody>
          <a:bodyPr/>
          <a:lstStyle>
            <a:lvl1pPr>
              <a:defRPr>
                <a:solidFill>
                  <a:schemeClr val="accent1">
                    <a:lumMod val="50000"/>
                  </a:schemeClr>
                </a:solidFill>
              </a:defRPr>
            </a:lvl1pPr>
          </a:lstStyle>
          <a:p>
            <a:r>
              <a:rPr lang="tr-TR" b="1" smtClean="0"/>
              <a:t>Osmaniye Demir Çelik Paneli – 28 Kasım 2012</a:t>
            </a:r>
            <a:endParaRPr lang="tr-TR" b="1" dirty="0" smtClean="0"/>
          </a:p>
        </p:txBody>
      </p:sp>
      <p:sp>
        <p:nvSpPr>
          <p:cNvPr id="12" name="Slayt Numarası Yer Tutucusu 4"/>
          <p:cNvSpPr>
            <a:spLocks noGrp="1"/>
          </p:cNvSpPr>
          <p:nvPr>
            <p:ph type="sldNum" sz="quarter" idx="12"/>
          </p:nvPr>
        </p:nvSpPr>
        <p:spPr>
          <a:xfrm>
            <a:off x="8666112" y="6592267"/>
            <a:ext cx="514400" cy="365125"/>
          </a:xfrm>
        </p:spPr>
        <p:txBody>
          <a:bodyPr/>
          <a:lstStyle/>
          <a:p>
            <a:fld id="{A3DCDF73-85D2-4237-9B32-053DBDB0C312}" type="slidenum">
              <a:rPr kumimoji="0" lang="en-US" smtClean="0"/>
              <a:t>‹#›</a:t>
            </a:fld>
            <a:endParaRPr kumimoji="0" lang="en-US" dirty="0"/>
          </a:p>
        </p:txBody>
      </p:sp>
    </p:spTree>
    <p:extLst>
      <p:ext uri="{BB962C8B-B14F-4D97-AF65-F5344CB8AC3E}">
        <p14:creationId xmlns:p14="http://schemas.microsoft.com/office/powerpoint/2010/main" val="39584964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pic>
        <p:nvPicPr>
          <p:cNvPr id="8" name="Resim 7" descr="sonlogo"/>
          <p:cNvPicPr preferRelativeResize="0">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884368" y="0"/>
            <a:ext cx="1263131" cy="828000"/>
          </a:xfrm>
          <a:prstGeom prst="rect">
            <a:avLst/>
          </a:prstGeom>
          <a:noFill/>
          <a:ln w="9525">
            <a:noFill/>
            <a:miter lim="800000"/>
            <a:headEnd/>
            <a:tailEnd/>
          </a:ln>
        </p:spPr>
      </p:pic>
      <p:sp>
        <p:nvSpPr>
          <p:cNvPr id="11" name="Veri Yer Tutucusu 2"/>
          <p:cNvSpPr>
            <a:spLocks noGrp="1"/>
          </p:cNvSpPr>
          <p:nvPr>
            <p:ph type="dt" sz="half" idx="10"/>
          </p:nvPr>
        </p:nvSpPr>
        <p:spPr>
          <a:xfrm>
            <a:off x="-108520" y="6592267"/>
            <a:ext cx="3970784" cy="365125"/>
          </a:xfrm>
        </p:spPr>
        <p:txBody>
          <a:bodyPr/>
          <a:lstStyle>
            <a:lvl1pPr>
              <a:defRPr>
                <a:solidFill>
                  <a:schemeClr val="accent1">
                    <a:lumMod val="50000"/>
                  </a:schemeClr>
                </a:solidFill>
              </a:defRPr>
            </a:lvl1pPr>
          </a:lstStyle>
          <a:p>
            <a:r>
              <a:rPr lang="tr-TR" b="1" smtClean="0"/>
              <a:t>Osmaniye Demir Çelik Paneli – 28 Kasım 2012</a:t>
            </a:r>
            <a:endParaRPr lang="tr-TR" b="1" dirty="0" smtClean="0"/>
          </a:p>
        </p:txBody>
      </p:sp>
      <p:sp>
        <p:nvSpPr>
          <p:cNvPr id="12" name="Slayt Numarası Yer Tutucusu 4"/>
          <p:cNvSpPr>
            <a:spLocks noGrp="1"/>
          </p:cNvSpPr>
          <p:nvPr>
            <p:ph type="sldNum" sz="quarter" idx="12"/>
          </p:nvPr>
        </p:nvSpPr>
        <p:spPr>
          <a:xfrm>
            <a:off x="8666112" y="6592267"/>
            <a:ext cx="514400" cy="365125"/>
          </a:xfrm>
        </p:spPr>
        <p:txBody>
          <a:bodyPr/>
          <a:lstStyle/>
          <a:p>
            <a:fld id="{A3DCDF73-85D2-4237-9B32-053DBDB0C312}" type="slidenum">
              <a:rPr kumimoji="0" lang="en-US" smtClean="0"/>
              <a:t>‹#›</a:t>
            </a:fld>
            <a:endParaRPr kumimoji="0" lang="en-US" dirty="0"/>
          </a:p>
        </p:txBody>
      </p:sp>
    </p:spTree>
    <p:extLst>
      <p:ext uri="{BB962C8B-B14F-4D97-AF65-F5344CB8AC3E}">
        <p14:creationId xmlns:p14="http://schemas.microsoft.com/office/powerpoint/2010/main" val="42143933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tr-TR" smtClean="0"/>
              <a:t>Osmaniye Demir Çelik Paneli – 28 Kasım 2012</a:t>
            </a:r>
            <a:endParaRPr lang="en-US"/>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0" lang="en-US"/>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DCDF73-85D2-4237-9B32-053DBDB0C312}" type="slidenum">
              <a:rPr kumimoji="0" lang="en-US" smtClean="0"/>
              <a:t>‹#›</a:t>
            </a:fld>
            <a:endParaRPr kumimoji="0" lang="en-US"/>
          </a:p>
        </p:txBody>
      </p:sp>
      <p:sp>
        <p:nvSpPr>
          <p:cNvPr id="7" name="Rectangle 13"/>
          <p:cNvSpPr>
            <a:spLocks noChangeArrowheads="1"/>
          </p:cNvSpPr>
          <p:nvPr userDrawn="1"/>
        </p:nvSpPr>
        <p:spPr bwMode="auto">
          <a:xfrm>
            <a:off x="2971800" y="6619875"/>
            <a:ext cx="32004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fld id="{8CCAAD8E-22E5-46FE-A2CB-A07A1C5110C3}" type="slidenum">
              <a:rPr lang="tr-TR" sz="1100">
                <a:solidFill>
                  <a:schemeClr val="bg1"/>
                </a:solidFill>
              </a:rPr>
              <a:pPr algn="ctr"/>
              <a:t>‹#›</a:t>
            </a:fld>
            <a:endParaRPr lang="tr-TR" sz="1100">
              <a:solidFill>
                <a:schemeClr val="bg1"/>
              </a:solidFill>
            </a:endParaRPr>
          </a:p>
        </p:txBody>
      </p:sp>
    </p:spTree>
    <p:extLst>
      <p:ext uri="{BB962C8B-B14F-4D97-AF65-F5344CB8AC3E}">
        <p14:creationId xmlns:p14="http://schemas.microsoft.com/office/powerpoint/2010/main" val="2402580952"/>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4.tiff"/><Relationship Id="rId7" Type="http://schemas.openxmlformats.org/officeDocument/2006/relationships/diagramColors" Target="../diagrams/colors2.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4.tiff"/><Relationship Id="rId7" Type="http://schemas.openxmlformats.org/officeDocument/2006/relationships/diagramColors" Target="../diagrams/colors3.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tmp"/><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4.tiff"/><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tmp"/></Relationships>
</file>

<file path=ppt/slides/_rels/slide27.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4.tiff"/><Relationship Id="rId7" Type="http://schemas.openxmlformats.org/officeDocument/2006/relationships/diagramColors" Target="../diagrams/colors4.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tmp"/><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35.tmp"/><Relationship Id="rId5" Type="http://schemas.openxmlformats.org/officeDocument/2006/relationships/image" Target="../media/image34.tmp"/><Relationship Id="rId4" Type="http://schemas.openxmlformats.org/officeDocument/2006/relationships/image" Target="../media/image33.tmp"/></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tmp"/><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41.jpg"/></Relationships>
</file>

<file path=ppt/slides/_rels/slide33.xml.rels><?xml version="1.0" encoding="UTF-8" standalone="yes"?>
<Relationships xmlns="http://schemas.openxmlformats.org/package/2006/relationships"><Relationship Id="rId3" Type="http://schemas.openxmlformats.org/officeDocument/2006/relationships/image" Target="../media/image42.tmp"/><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tmp"/><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tmp"/><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p:cNvSpPr txBox="1"/>
          <p:nvPr/>
        </p:nvSpPr>
        <p:spPr>
          <a:xfrm>
            <a:off x="35496" y="6435424"/>
            <a:ext cx="1440160" cy="369332"/>
          </a:xfrm>
          <a:prstGeom prst="rect">
            <a:avLst/>
          </a:prstGeom>
          <a:noFill/>
        </p:spPr>
        <p:txBody>
          <a:bodyPr wrap="square" rtlCol="0">
            <a:spAutoFit/>
          </a:bodyPr>
          <a:lstStyle/>
          <a:p>
            <a:pPr algn="ctr"/>
            <a:r>
              <a:rPr lang="tr-TR" sz="1800" dirty="0" smtClean="0">
                <a:solidFill>
                  <a:schemeClr val="bg1"/>
                </a:solidFill>
              </a:rPr>
              <a:t>*Tahmini</a:t>
            </a:r>
            <a:endParaRPr lang="tr-TR" sz="1800" dirty="0">
              <a:solidFill>
                <a:schemeClr val="bg1"/>
              </a:solidFill>
            </a:endParaRPr>
          </a:p>
        </p:txBody>
      </p:sp>
      <p:pic>
        <p:nvPicPr>
          <p:cNvPr id="7" name="Resim 6" descr="sonlogo"/>
          <p:cNvPicPr preferRelativeResize="0">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2654803" y="1556792"/>
            <a:ext cx="3789405" cy="2484000"/>
          </a:xfrm>
          <a:prstGeom prst="rect">
            <a:avLst/>
          </a:prstGeom>
          <a:noFill/>
          <a:ln w="9525">
            <a:noFill/>
            <a:miter lim="800000"/>
            <a:headEnd/>
            <a:tailEnd/>
          </a:ln>
        </p:spPr>
      </p:pic>
      <p:sp>
        <p:nvSpPr>
          <p:cNvPr id="5" name="Metin kutusu 4"/>
          <p:cNvSpPr txBox="1"/>
          <p:nvPr/>
        </p:nvSpPr>
        <p:spPr>
          <a:xfrm>
            <a:off x="6732240" y="5949280"/>
            <a:ext cx="2088232" cy="461665"/>
          </a:xfrm>
          <a:prstGeom prst="rect">
            <a:avLst/>
          </a:prstGeom>
          <a:noFill/>
        </p:spPr>
        <p:txBody>
          <a:bodyPr wrap="square" rtlCol="0">
            <a:spAutoFit/>
          </a:bodyPr>
          <a:lstStyle/>
          <a:p>
            <a:r>
              <a:rPr lang="tr-TR" dirty="0" smtClean="0"/>
              <a:t>Kasım 2012</a:t>
            </a:r>
            <a:endParaRPr lang="tr-TR" dirty="0"/>
          </a:p>
        </p:txBody>
      </p:sp>
      <p:sp>
        <p:nvSpPr>
          <p:cNvPr id="8" name="Metin kutusu 7"/>
          <p:cNvSpPr txBox="1"/>
          <p:nvPr/>
        </p:nvSpPr>
        <p:spPr>
          <a:xfrm>
            <a:off x="179512" y="188640"/>
            <a:ext cx="5616624" cy="830997"/>
          </a:xfrm>
          <a:prstGeom prst="rect">
            <a:avLst/>
          </a:prstGeom>
          <a:noFill/>
        </p:spPr>
        <p:txBody>
          <a:bodyPr wrap="square" rtlCol="0">
            <a:spAutoFit/>
          </a:bodyPr>
          <a:lstStyle/>
          <a:p>
            <a:r>
              <a:rPr lang="tr-TR" b="1" dirty="0">
                <a:solidFill>
                  <a:schemeClr val="accent2">
                    <a:lumMod val="50000"/>
                  </a:schemeClr>
                </a:solidFill>
              </a:rPr>
              <a:t>Osmaniye Demir Çelik </a:t>
            </a:r>
            <a:r>
              <a:rPr lang="tr-TR" b="1" dirty="0" smtClean="0">
                <a:solidFill>
                  <a:schemeClr val="accent2">
                    <a:lumMod val="50000"/>
                  </a:schemeClr>
                </a:solidFill>
              </a:rPr>
              <a:t>Paneli</a:t>
            </a:r>
          </a:p>
          <a:p>
            <a:r>
              <a:rPr lang="tr-TR" dirty="0" smtClean="0">
                <a:solidFill>
                  <a:schemeClr val="accent2">
                    <a:lumMod val="50000"/>
                  </a:schemeClr>
                </a:solidFill>
              </a:rPr>
              <a:t> </a:t>
            </a:r>
            <a:endParaRPr lang="tr-TR" dirty="0">
              <a:solidFill>
                <a:schemeClr val="accent2">
                  <a:lumMod val="50000"/>
                </a:schemeClr>
              </a:solidFill>
            </a:endParaRPr>
          </a:p>
        </p:txBody>
      </p:sp>
      <p:sp>
        <p:nvSpPr>
          <p:cNvPr id="9" name="Metin kutusu 8"/>
          <p:cNvSpPr txBox="1"/>
          <p:nvPr/>
        </p:nvSpPr>
        <p:spPr>
          <a:xfrm>
            <a:off x="611560" y="4149080"/>
            <a:ext cx="7920880" cy="830997"/>
          </a:xfrm>
          <a:prstGeom prst="rect">
            <a:avLst/>
          </a:prstGeom>
          <a:noFill/>
        </p:spPr>
        <p:txBody>
          <a:bodyPr wrap="square" rtlCol="0">
            <a:spAutoFit/>
          </a:bodyPr>
          <a:lstStyle/>
          <a:p>
            <a:pPr algn="ctr"/>
            <a:r>
              <a:rPr lang="tr-TR" b="1" dirty="0" smtClean="0">
                <a:solidFill>
                  <a:schemeClr val="tx2">
                    <a:lumMod val="50000"/>
                  </a:schemeClr>
                </a:solidFill>
              </a:rPr>
              <a:t>BÖLGEMİZDE DEMİR ÇELİK SEKTÖRÜNÜN BÜYÜME FIRSATLARI VE YATIRIMLAR</a:t>
            </a:r>
            <a:endParaRPr lang="tr-TR" b="1" dirty="0">
              <a:solidFill>
                <a:schemeClr val="tx2">
                  <a:lumMod val="50000"/>
                </a:schemeClr>
              </a:solidFill>
            </a:endParaRPr>
          </a:p>
        </p:txBody>
      </p:sp>
      <p:sp>
        <p:nvSpPr>
          <p:cNvPr id="10" name="Veri Yer Tutucusu 9"/>
          <p:cNvSpPr>
            <a:spLocks noGrp="1"/>
          </p:cNvSpPr>
          <p:nvPr>
            <p:ph type="dt" sz="half" idx="10"/>
          </p:nvPr>
        </p:nvSpPr>
        <p:spPr/>
        <p:txBody>
          <a:bodyPr/>
          <a:lstStyle/>
          <a:p>
            <a:r>
              <a:rPr lang="tr-TR" b="1" smtClean="0"/>
              <a:t>Osmaniye Demir Çelik Paneli – 28 Kasım 2012</a:t>
            </a:r>
            <a:endParaRPr lang="tr-TR" b="1" dirty="0" smtClean="0"/>
          </a:p>
        </p:txBody>
      </p:sp>
    </p:spTree>
    <p:extLst>
      <p:ext uri="{BB962C8B-B14F-4D97-AF65-F5344CB8AC3E}">
        <p14:creationId xmlns:p14="http://schemas.microsoft.com/office/powerpoint/2010/main" val="16435114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etin kutusu 9"/>
          <p:cNvSpPr txBox="1"/>
          <p:nvPr/>
        </p:nvSpPr>
        <p:spPr>
          <a:xfrm>
            <a:off x="0" y="908720"/>
            <a:ext cx="9144000" cy="769441"/>
          </a:xfrm>
          <a:prstGeom prst="rect">
            <a:avLst/>
          </a:prstGeom>
          <a:solidFill>
            <a:schemeClr val="bg1"/>
          </a:solidFill>
        </p:spPr>
        <p:txBody>
          <a:bodyPr wrap="square" rtlCol="0">
            <a:spAutoFit/>
          </a:bodyPr>
          <a:lstStyle/>
          <a:p>
            <a:pPr>
              <a:buClr>
                <a:srgbClr val="B20000"/>
              </a:buClr>
            </a:pPr>
            <a:r>
              <a:rPr lang="tr-TR" sz="2200" b="1" i="1" dirty="0">
                <a:solidFill>
                  <a:schemeClr val="accent1">
                    <a:lumMod val="50000"/>
                  </a:schemeClr>
                </a:solidFill>
              </a:rPr>
              <a:t>İskenderun-Osmaniye bölgesi 2005-2012 sıvı çelik kapasite artışı; Türkiye ortalamasının üzerinde gerçekleşmiştir. </a:t>
            </a:r>
          </a:p>
        </p:txBody>
      </p:sp>
      <p:pic>
        <p:nvPicPr>
          <p:cNvPr id="14" name="Resim 13" descr="Ekran Kırpma"/>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9512" y="2420888"/>
            <a:ext cx="8640960" cy="4248472"/>
          </a:xfrm>
          <a:prstGeom prst="rect">
            <a:avLst/>
          </a:prstGeom>
        </p:spPr>
      </p:pic>
      <p:sp>
        <p:nvSpPr>
          <p:cNvPr id="2" name="Veri Yer Tutucusu 1"/>
          <p:cNvSpPr>
            <a:spLocks noGrp="1"/>
          </p:cNvSpPr>
          <p:nvPr>
            <p:ph type="dt" sz="half" idx="10"/>
          </p:nvPr>
        </p:nvSpPr>
        <p:spPr/>
        <p:txBody>
          <a:bodyPr/>
          <a:lstStyle/>
          <a:p>
            <a:r>
              <a:rPr lang="tr-TR" b="1" smtClean="0"/>
              <a:t>Osmaniye Demir Çelik Paneli – 28 Kasım 2012</a:t>
            </a:r>
            <a:endParaRPr lang="tr-TR" b="1" dirty="0" smtClean="0"/>
          </a:p>
        </p:txBody>
      </p:sp>
      <p:sp>
        <p:nvSpPr>
          <p:cNvPr id="3" name="Slayt Numarası Yer Tutucusu 2"/>
          <p:cNvSpPr>
            <a:spLocks noGrp="1"/>
          </p:cNvSpPr>
          <p:nvPr>
            <p:ph type="sldNum" sz="quarter" idx="12"/>
          </p:nvPr>
        </p:nvSpPr>
        <p:spPr/>
        <p:txBody>
          <a:bodyPr/>
          <a:lstStyle/>
          <a:p>
            <a:fld id="{A3DCDF73-85D2-4237-9B32-053DBDB0C312}" type="slidenum">
              <a:rPr kumimoji="0" lang="en-US" smtClean="0"/>
              <a:t>10</a:t>
            </a:fld>
            <a:endParaRPr kumimoji="0" lang="en-US" dirty="0"/>
          </a:p>
        </p:txBody>
      </p:sp>
      <p:sp>
        <p:nvSpPr>
          <p:cNvPr id="9" name="Yuvarlatılmış Çapraz Köşeli Dikdörtgen 8"/>
          <p:cNvSpPr/>
          <p:nvPr/>
        </p:nvSpPr>
        <p:spPr>
          <a:xfrm>
            <a:off x="107504" y="80696"/>
            <a:ext cx="7704856"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GENEL BİLGİLER: </a:t>
            </a:r>
            <a:r>
              <a:rPr lang="tr-TR"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Üretim &amp; Kapasite</a:t>
            </a:r>
            <a:endParaRPr lang="tr-TR"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23306083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r>
              <a:rPr lang="tr-TR" b="1" smtClean="0"/>
              <a:t>Osmaniye Demir Çelik Paneli – 28 Kasım 2012</a:t>
            </a:r>
            <a:endParaRPr lang="tr-TR" b="1" dirty="0" smtClean="0"/>
          </a:p>
        </p:txBody>
      </p:sp>
      <p:sp>
        <p:nvSpPr>
          <p:cNvPr id="3" name="Slayt Numarası Yer Tutucusu 2"/>
          <p:cNvSpPr>
            <a:spLocks noGrp="1"/>
          </p:cNvSpPr>
          <p:nvPr>
            <p:ph type="sldNum" sz="quarter" idx="12"/>
          </p:nvPr>
        </p:nvSpPr>
        <p:spPr/>
        <p:txBody>
          <a:bodyPr/>
          <a:lstStyle/>
          <a:p>
            <a:fld id="{A3DCDF73-85D2-4237-9B32-053DBDB0C312}" type="slidenum">
              <a:rPr kumimoji="0" lang="en-US" smtClean="0"/>
              <a:t>11</a:t>
            </a:fld>
            <a:endParaRPr kumimoji="0" lang="en-US" dirty="0"/>
          </a:p>
        </p:txBody>
      </p:sp>
      <p:sp>
        <p:nvSpPr>
          <p:cNvPr id="9" name="Yuvarlatılmış Çapraz Köşeli Dikdörtgen 8"/>
          <p:cNvSpPr/>
          <p:nvPr/>
        </p:nvSpPr>
        <p:spPr>
          <a:xfrm>
            <a:off x="107504" y="80696"/>
            <a:ext cx="7704856"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GENEL BİLGİLER: </a:t>
            </a:r>
            <a:r>
              <a:rPr lang="tr-TR"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Üretim &amp; Kapasite</a:t>
            </a:r>
            <a:endParaRPr lang="tr-TR"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5" name="Resim 4" descr="Ekran Kırpm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1066067"/>
            <a:ext cx="8748000" cy="5243253"/>
          </a:xfrm>
          <a:prstGeom prst="rect">
            <a:avLst/>
          </a:prstGeom>
        </p:spPr>
      </p:pic>
      <p:sp>
        <p:nvSpPr>
          <p:cNvPr id="11" name="Yuvarlatılmış Dikdörtgen 10"/>
          <p:cNvSpPr/>
          <p:nvPr/>
        </p:nvSpPr>
        <p:spPr>
          <a:xfrm>
            <a:off x="179512" y="1196752"/>
            <a:ext cx="3564759" cy="963724"/>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smtClean="0">
                <a:solidFill>
                  <a:schemeClr val="accent1">
                    <a:lumMod val="50000"/>
                  </a:schemeClr>
                </a:solidFill>
              </a:rPr>
              <a:t>Bölge’de Çelik sektörüne doğrudan bağlı istihdam ~ 16.000</a:t>
            </a:r>
            <a:endParaRPr lang="pt-BR" b="1" i="1" dirty="0">
              <a:solidFill>
                <a:schemeClr val="accent1">
                  <a:lumMod val="50000"/>
                </a:schemeClr>
              </a:solidFill>
            </a:endParaRPr>
          </a:p>
        </p:txBody>
      </p:sp>
      <p:sp>
        <p:nvSpPr>
          <p:cNvPr id="12" name="Yuvarlatılmış Dikdörtgen 11"/>
          <p:cNvSpPr/>
          <p:nvPr/>
        </p:nvSpPr>
        <p:spPr>
          <a:xfrm>
            <a:off x="204300" y="2348880"/>
            <a:ext cx="4007660" cy="963724"/>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smtClean="0">
                <a:solidFill>
                  <a:schemeClr val="accent1">
                    <a:lumMod val="50000"/>
                  </a:schemeClr>
                </a:solidFill>
              </a:rPr>
              <a:t>Kullanıcı sektörler ile birlikte ~ 400.000</a:t>
            </a:r>
            <a:endParaRPr lang="pt-BR" b="1" i="1" dirty="0">
              <a:solidFill>
                <a:schemeClr val="accent1">
                  <a:lumMod val="50000"/>
                </a:schemeClr>
              </a:solidFill>
            </a:endParaRPr>
          </a:p>
        </p:txBody>
      </p:sp>
    </p:spTree>
    <p:extLst>
      <p:ext uri="{BB962C8B-B14F-4D97-AF65-F5344CB8AC3E}">
        <p14:creationId xmlns:p14="http://schemas.microsoft.com/office/powerpoint/2010/main" val="24617126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p:cNvSpPr txBox="1"/>
          <p:nvPr/>
        </p:nvSpPr>
        <p:spPr>
          <a:xfrm>
            <a:off x="35496" y="6435424"/>
            <a:ext cx="1440160" cy="369332"/>
          </a:xfrm>
          <a:prstGeom prst="rect">
            <a:avLst/>
          </a:prstGeom>
          <a:noFill/>
        </p:spPr>
        <p:txBody>
          <a:bodyPr wrap="square" rtlCol="0">
            <a:spAutoFit/>
          </a:bodyPr>
          <a:lstStyle/>
          <a:p>
            <a:pPr algn="ctr"/>
            <a:r>
              <a:rPr lang="tr-TR" sz="1800" dirty="0" smtClean="0">
                <a:solidFill>
                  <a:schemeClr val="bg1"/>
                </a:solidFill>
              </a:rPr>
              <a:t>*Tahmini</a:t>
            </a:r>
            <a:endParaRPr lang="tr-TR" sz="1800" dirty="0">
              <a:solidFill>
                <a:schemeClr val="bg1"/>
              </a:solidFill>
            </a:endParaRPr>
          </a:p>
        </p:txBody>
      </p:sp>
      <p:sp>
        <p:nvSpPr>
          <p:cNvPr id="8" name="Metin kutusu 7"/>
          <p:cNvSpPr txBox="1"/>
          <p:nvPr/>
        </p:nvSpPr>
        <p:spPr>
          <a:xfrm>
            <a:off x="179512" y="188640"/>
            <a:ext cx="5616624" cy="830997"/>
          </a:xfrm>
          <a:prstGeom prst="rect">
            <a:avLst/>
          </a:prstGeom>
          <a:noFill/>
        </p:spPr>
        <p:txBody>
          <a:bodyPr wrap="square" rtlCol="0">
            <a:spAutoFit/>
          </a:bodyPr>
          <a:lstStyle/>
          <a:p>
            <a:r>
              <a:rPr lang="tr-TR" b="1" dirty="0">
                <a:solidFill>
                  <a:schemeClr val="accent2">
                    <a:lumMod val="50000"/>
                  </a:schemeClr>
                </a:solidFill>
              </a:rPr>
              <a:t>Osmaniye Demir Çelik </a:t>
            </a:r>
            <a:r>
              <a:rPr lang="tr-TR" b="1" dirty="0" smtClean="0">
                <a:solidFill>
                  <a:schemeClr val="accent2">
                    <a:lumMod val="50000"/>
                  </a:schemeClr>
                </a:solidFill>
              </a:rPr>
              <a:t>Paneli</a:t>
            </a:r>
          </a:p>
          <a:p>
            <a:r>
              <a:rPr lang="tr-TR" dirty="0" smtClean="0">
                <a:solidFill>
                  <a:schemeClr val="accent2">
                    <a:lumMod val="50000"/>
                  </a:schemeClr>
                </a:solidFill>
              </a:rPr>
              <a:t> </a:t>
            </a:r>
            <a:endParaRPr lang="tr-TR" dirty="0">
              <a:solidFill>
                <a:schemeClr val="accent2">
                  <a:lumMod val="50000"/>
                </a:schemeClr>
              </a:solidFill>
            </a:endParaRPr>
          </a:p>
        </p:txBody>
      </p:sp>
      <p:sp>
        <p:nvSpPr>
          <p:cNvPr id="10" name="Veri Yer Tutucusu 9"/>
          <p:cNvSpPr>
            <a:spLocks noGrp="1"/>
          </p:cNvSpPr>
          <p:nvPr>
            <p:ph type="dt" sz="half" idx="10"/>
          </p:nvPr>
        </p:nvSpPr>
        <p:spPr/>
        <p:txBody>
          <a:bodyPr/>
          <a:lstStyle/>
          <a:p>
            <a:r>
              <a:rPr lang="tr-TR" b="1" smtClean="0"/>
              <a:t>Osmaniye Demir Çelik Paneli – 28 Kasım 2012</a:t>
            </a:r>
            <a:endParaRPr lang="tr-TR" b="1" dirty="0" smtClean="0"/>
          </a:p>
        </p:txBody>
      </p:sp>
      <p:sp>
        <p:nvSpPr>
          <p:cNvPr id="11" name="Slayt Numarası Yer Tutucusu 10"/>
          <p:cNvSpPr>
            <a:spLocks noGrp="1"/>
          </p:cNvSpPr>
          <p:nvPr>
            <p:ph type="sldNum" sz="quarter" idx="12"/>
          </p:nvPr>
        </p:nvSpPr>
        <p:spPr/>
        <p:txBody>
          <a:bodyPr/>
          <a:lstStyle/>
          <a:p>
            <a:fld id="{A3DCDF73-85D2-4237-9B32-053DBDB0C312}" type="slidenum">
              <a:rPr kumimoji="0" lang="en-US" smtClean="0"/>
              <a:t>12</a:t>
            </a:fld>
            <a:endParaRPr kumimoji="0" lang="en-US" dirty="0"/>
          </a:p>
        </p:txBody>
      </p:sp>
      <p:pic>
        <p:nvPicPr>
          <p:cNvPr id="3" name="Resim 2"/>
          <p:cNvPicPr>
            <a:picLocks/>
          </p:cNvPicPr>
          <p:nvPr/>
        </p:nvPicPr>
        <p:blipFill rotWithShape="1">
          <a:blip r:embed="rId3" cstate="email">
            <a:extLst>
              <a:ext uri="{28A0092B-C50C-407E-A947-70E740481C1C}">
                <a14:useLocalDpi xmlns:a14="http://schemas.microsoft.com/office/drawing/2010/main"/>
              </a:ext>
            </a:extLst>
          </a:blip>
          <a:srcRect/>
          <a:stretch/>
        </p:blipFill>
        <p:spPr>
          <a:xfrm>
            <a:off x="35496" y="2009645"/>
            <a:ext cx="9108504" cy="4443691"/>
          </a:xfrm>
          <a:prstGeom prst="rect">
            <a:avLst/>
          </a:prstGeom>
        </p:spPr>
      </p:pic>
      <p:graphicFrame>
        <p:nvGraphicFramePr>
          <p:cNvPr id="4" name="Diyagram 3"/>
          <p:cNvGraphicFramePr/>
          <p:nvPr>
            <p:extLst>
              <p:ext uri="{D42A27DB-BD31-4B8C-83A1-F6EECF244321}">
                <p14:modId xmlns:p14="http://schemas.microsoft.com/office/powerpoint/2010/main" val="632175683"/>
              </p:ext>
            </p:extLst>
          </p:nvPr>
        </p:nvGraphicFramePr>
        <p:xfrm>
          <a:off x="40002" y="908720"/>
          <a:ext cx="9103997" cy="9361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7407243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p:cNvPicPr>
          <p:nvPr/>
        </p:nvPicPr>
        <p:blipFill>
          <a:blip r:embed="rId3" cstate="email">
            <a:extLst>
              <a:ext uri="{28A0092B-C50C-407E-A947-70E740481C1C}">
                <a14:useLocalDpi xmlns:a14="http://schemas.microsoft.com/office/drawing/2010/main"/>
              </a:ext>
            </a:extLst>
          </a:blip>
          <a:stretch>
            <a:fillRect/>
          </a:stretch>
        </p:blipFill>
        <p:spPr>
          <a:xfrm>
            <a:off x="0" y="900000"/>
            <a:ext cx="9144000" cy="5724000"/>
          </a:xfrm>
          <a:prstGeom prst="rect">
            <a:avLst/>
          </a:prstGeom>
        </p:spPr>
      </p:pic>
      <p:sp>
        <p:nvSpPr>
          <p:cNvPr id="2" name="Veri Yer Tutucusu 1"/>
          <p:cNvSpPr>
            <a:spLocks noGrp="1"/>
          </p:cNvSpPr>
          <p:nvPr>
            <p:ph type="dt" sz="half" idx="10"/>
          </p:nvPr>
        </p:nvSpPr>
        <p:spPr/>
        <p:txBody>
          <a:bodyPr/>
          <a:lstStyle/>
          <a:p>
            <a:r>
              <a:rPr lang="tr-TR" b="1" smtClean="0"/>
              <a:t>Osmaniye Demir Çelik Paneli – 28 Kasım 2012</a:t>
            </a:r>
            <a:endParaRPr lang="tr-TR" b="1" dirty="0" smtClean="0"/>
          </a:p>
        </p:txBody>
      </p:sp>
      <p:sp>
        <p:nvSpPr>
          <p:cNvPr id="3" name="Slayt Numarası Yer Tutucusu 2"/>
          <p:cNvSpPr>
            <a:spLocks noGrp="1"/>
          </p:cNvSpPr>
          <p:nvPr>
            <p:ph type="sldNum" sz="quarter" idx="12"/>
          </p:nvPr>
        </p:nvSpPr>
        <p:spPr/>
        <p:txBody>
          <a:bodyPr/>
          <a:lstStyle/>
          <a:p>
            <a:fld id="{A3DCDF73-85D2-4237-9B32-053DBDB0C312}" type="slidenum">
              <a:rPr kumimoji="0" lang="en-US" smtClean="0"/>
              <a:t>13</a:t>
            </a:fld>
            <a:endParaRPr kumimoji="0" lang="en-US" dirty="0"/>
          </a:p>
        </p:txBody>
      </p:sp>
      <p:sp>
        <p:nvSpPr>
          <p:cNvPr id="9" name="Yuvarlatılmış Çapraz Köşeli Dikdörtgen 8"/>
          <p:cNvSpPr/>
          <p:nvPr/>
        </p:nvSpPr>
        <p:spPr>
          <a:xfrm>
            <a:off x="107504" y="80696"/>
            <a:ext cx="7704856"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İSDEMİR: </a:t>
            </a:r>
            <a:r>
              <a:rPr lang="tr-TR"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Özelleştirme &amp; MDY Yolculuğu</a:t>
            </a:r>
            <a:endParaRPr lang="tr-TR"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
        <p:nvSpPr>
          <p:cNvPr id="11" name="Yuvarlatılmış Dikdörtgen 10"/>
          <p:cNvSpPr/>
          <p:nvPr/>
        </p:nvSpPr>
        <p:spPr>
          <a:xfrm>
            <a:off x="-17864" y="836712"/>
            <a:ext cx="9054360" cy="1224136"/>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smtClean="0">
                <a:solidFill>
                  <a:schemeClr val="accent1">
                    <a:lumMod val="50000"/>
                  </a:schemeClr>
                </a:solidFill>
              </a:rPr>
              <a:t>İsdemir Modernizasyon Dönüşüm Yatırımları ile Cumhuriyet tarihimizin en büyük sanayi yatırımı hayata geçirilmiştir (2004-2012) </a:t>
            </a:r>
            <a:endParaRPr lang="pt-BR" b="1" i="1" dirty="0">
              <a:solidFill>
                <a:schemeClr val="accent1">
                  <a:lumMod val="50000"/>
                </a:schemeClr>
              </a:solidFill>
            </a:endParaRPr>
          </a:p>
        </p:txBody>
      </p:sp>
      <p:sp>
        <p:nvSpPr>
          <p:cNvPr id="14" name="Yuvarlatılmış Dikdörtgen 13"/>
          <p:cNvSpPr/>
          <p:nvPr/>
        </p:nvSpPr>
        <p:spPr>
          <a:xfrm>
            <a:off x="5076056" y="2420888"/>
            <a:ext cx="4067944" cy="2520280"/>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smtClean="0">
                <a:solidFill>
                  <a:schemeClr val="accent1">
                    <a:lumMod val="50000"/>
                  </a:schemeClr>
                </a:solidFill>
              </a:rPr>
              <a:t>41 ADET PROJE</a:t>
            </a:r>
          </a:p>
          <a:p>
            <a:pPr>
              <a:buClr>
                <a:srgbClr val="B20000"/>
              </a:buClr>
            </a:pPr>
            <a:r>
              <a:rPr lang="tr-TR" b="1" i="1" dirty="0" smtClean="0">
                <a:solidFill>
                  <a:schemeClr val="accent1">
                    <a:lumMod val="50000"/>
                  </a:schemeClr>
                </a:solidFill>
              </a:rPr>
              <a:t>(4. Yüksek Fırın, Sıcak Haddehane, 2. </a:t>
            </a:r>
            <a:r>
              <a:rPr lang="tr-TR" b="1" i="1" dirty="0" err="1" smtClean="0">
                <a:solidFill>
                  <a:schemeClr val="accent1">
                    <a:lumMod val="50000"/>
                  </a:schemeClr>
                </a:solidFill>
              </a:rPr>
              <a:t>Sinter</a:t>
            </a:r>
            <a:r>
              <a:rPr lang="tr-TR" b="1" i="1" dirty="0" smtClean="0">
                <a:solidFill>
                  <a:schemeClr val="accent1">
                    <a:lumMod val="50000"/>
                  </a:schemeClr>
                </a:solidFill>
              </a:rPr>
              <a:t> Fabrikası, 5-6 Kok Bataryaları, Çevre ve Enerji Yatırımları………….)</a:t>
            </a:r>
            <a:endParaRPr lang="pt-BR" b="1" i="1" dirty="0">
              <a:solidFill>
                <a:schemeClr val="accent1">
                  <a:lumMod val="50000"/>
                </a:schemeClr>
              </a:solidFill>
            </a:endParaRPr>
          </a:p>
        </p:txBody>
      </p:sp>
      <p:sp>
        <p:nvSpPr>
          <p:cNvPr id="17" name="Yuvarlatılmış Dikdörtgen 16"/>
          <p:cNvSpPr/>
          <p:nvPr/>
        </p:nvSpPr>
        <p:spPr>
          <a:xfrm>
            <a:off x="-28863" y="2457354"/>
            <a:ext cx="3109866" cy="963724"/>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smtClean="0">
                <a:solidFill>
                  <a:schemeClr val="accent1">
                    <a:lumMod val="50000"/>
                  </a:schemeClr>
                </a:solidFill>
              </a:rPr>
              <a:t>Yaklaşık 3 Milyar USD Yatırım</a:t>
            </a:r>
            <a:endParaRPr lang="pt-BR" b="1" i="1" dirty="0">
              <a:solidFill>
                <a:schemeClr val="accent1">
                  <a:lumMod val="50000"/>
                </a:schemeClr>
              </a:solidFill>
            </a:endParaRPr>
          </a:p>
        </p:txBody>
      </p:sp>
      <p:sp>
        <p:nvSpPr>
          <p:cNvPr id="18" name="Yuvarlatılmış Dikdörtgen 17"/>
          <p:cNvSpPr/>
          <p:nvPr/>
        </p:nvSpPr>
        <p:spPr>
          <a:xfrm>
            <a:off x="0" y="3573478"/>
            <a:ext cx="3109866" cy="963724"/>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smtClean="0">
                <a:solidFill>
                  <a:schemeClr val="accent1">
                    <a:lumMod val="50000"/>
                  </a:schemeClr>
                </a:solidFill>
              </a:rPr>
              <a:t>Bölgemizde İlk Yassı Ürün Üretimi</a:t>
            </a:r>
            <a:endParaRPr lang="pt-BR" b="1" i="1" dirty="0">
              <a:solidFill>
                <a:schemeClr val="accent1">
                  <a:lumMod val="50000"/>
                </a:schemeClr>
              </a:solidFill>
            </a:endParaRPr>
          </a:p>
        </p:txBody>
      </p:sp>
      <p:sp>
        <p:nvSpPr>
          <p:cNvPr id="19" name="Yuvarlatılmış Dikdörtgen 18"/>
          <p:cNvSpPr/>
          <p:nvPr/>
        </p:nvSpPr>
        <p:spPr>
          <a:xfrm>
            <a:off x="21974" y="5380975"/>
            <a:ext cx="9014522" cy="963724"/>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smtClean="0">
                <a:solidFill>
                  <a:schemeClr val="accent1">
                    <a:lumMod val="50000"/>
                  </a:schemeClr>
                </a:solidFill>
              </a:rPr>
              <a:t>Kapasite artırımı:</a:t>
            </a:r>
          </a:p>
          <a:p>
            <a:pPr>
              <a:buClr>
                <a:srgbClr val="B20000"/>
              </a:buClr>
            </a:pPr>
            <a:r>
              <a:rPr lang="tr-TR" b="1" i="1" dirty="0" smtClean="0">
                <a:solidFill>
                  <a:schemeClr val="accent1">
                    <a:lumMod val="50000"/>
                  </a:schemeClr>
                </a:solidFill>
              </a:rPr>
              <a:t>2.2 M ton/yıl sıvı </a:t>
            </a:r>
            <a:r>
              <a:rPr lang="tr-TR" b="1" i="1" dirty="0" err="1" smtClean="0">
                <a:solidFill>
                  <a:schemeClr val="accent1">
                    <a:lumMod val="50000"/>
                  </a:schemeClr>
                </a:solidFill>
              </a:rPr>
              <a:t>çelik’ten</a:t>
            </a:r>
            <a:r>
              <a:rPr lang="tr-TR" b="1" i="1" dirty="0" smtClean="0">
                <a:solidFill>
                  <a:schemeClr val="accent1">
                    <a:lumMod val="50000"/>
                  </a:schemeClr>
                </a:solidFill>
                <a:sym typeface="Wingdings" pitchFamily="2" charset="2"/>
              </a:rPr>
              <a:t></a:t>
            </a:r>
            <a:r>
              <a:rPr lang="tr-TR" b="1" i="1" dirty="0" smtClean="0">
                <a:solidFill>
                  <a:schemeClr val="accent1">
                    <a:lumMod val="50000"/>
                  </a:schemeClr>
                </a:solidFill>
              </a:rPr>
              <a:t> 5.3 M ton/yıl sıvı çelik üretimine</a:t>
            </a:r>
            <a:endParaRPr lang="pt-BR" b="1" i="1" dirty="0">
              <a:solidFill>
                <a:schemeClr val="accent1">
                  <a:lumMod val="50000"/>
                </a:schemeClr>
              </a:solidFill>
            </a:endParaRPr>
          </a:p>
        </p:txBody>
      </p:sp>
    </p:spTree>
    <p:extLst>
      <p:ext uri="{BB962C8B-B14F-4D97-AF65-F5344CB8AC3E}">
        <p14:creationId xmlns:p14="http://schemas.microsoft.com/office/powerpoint/2010/main" val="26207910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p:cNvPicPr>
          <p:nvPr/>
        </p:nvPicPr>
        <p:blipFill>
          <a:blip r:embed="rId3" cstate="email">
            <a:extLst>
              <a:ext uri="{28A0092B-C50C-407E-A947-70E740481C1C}">
                <a14:useLocalDpi xmlns:a14="http://schemas.microsoft.com/office/drawing/2010/main"/>
              </a:ext>
            </a:extLst>
          </a:blip>
          <a:stretch>
            <a:fillRect/>
          </a:stretch>
        </p:blipFill>
        <p:spPr>
          <a:xfrm>
            <a:off x="0" y="900000"/>
            <a:ext cx="9144000" cy="5652000"/>
          </a:xfrm>
          <a:prstGeom prst="rect">
            <a:avLst/>
          </a:prstGeom>
        </p:spPr>
      </p:pic>
      <p:sp>
        <p:nvSpPr>
          <p:cNvPr id="2" name="Veri Yer Tutucusu 1"/>
          <p:cNvSpPr>
            <a:spLocks noGrp="1"/>
          </p:cNvSpPr>
          <p:nvPr>
            <p:ph type="dt" sz="half" idx="10"/>
          </p:nvPr>
        </p:nvSpPr>
        <p:spPr/>
        <p:txBody>
          <a:bodyPr/>
          <a:lstStyle/>
          <a:p>
            <a:r>
              <a:rPr lang="tr-TR" b="1" smtClean="0"/>
              <a:t>Osmaniye Demir Çelik Paneli – 28 Kasım 2012</a:t>
            </a:r>
            <a:endParaRPr lang="tr-TR" b="1" dirty="0" smtClean="0"/>
          </a:p>
        </p:txBody>
      </p:sp>
      <p:sp>
        <p:nvSpPr>
          <p:cNvPr id="3" name="Slayt Numarası Yer Tutucusu 2"/>
          <p:cNvSpPr>
            <a:spLocks noGrp="1"/>
          </p:cNvSpPr>
          <p:nvPr>
            <p:ph type="sldNum" sz="quarter" idx="12"/>
          </p:nvPr>
        </p:nvSpPr>
        <p:spPr/>
        <p:txBody>
          <a:bodyPr/>
          <a:lstStyle/>
          <a:p>
            <a:fld id="{A3DCDF73-85D2-4237-9B32-053DBDB0C312}" type="slidenum">
              <a:rPr kumimoji="0" lang="en-US" smtClean="0"/>
              <a:t>14</a:t>
            </a:fld>
            <a:endParaRPr kumimoji="0" lang="en-US" dirty="0"/>
          </a:p>
        </p:txBody>
      </p:sp>
      <p:sp>
        <p:nvSpPr>
          <p:cNvPr id="9" name="Yuvarlatılmış Çapraz Köşeli Dikdörtgen 8"/>
          <p:cNvSpPr/>
          <p:nvPr/>
        </p:nvSpPr>
        <p:spPr>
          <a:xfrm>
            <a:off x="107504" y="80696"/>
            <a:ext cx="7704856"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İSDEMİR: </a:t>
            </a:r>
            <a:r>
              <a:rPr lang="tr-TR"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Gelecek</a:t>
            </a:r>
            <a:endParaRPr lang="tr-TR"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
        <p:nvSpPr>
          <p:cNvPr id="11" name="Yuvarlatılmış Dikdörtgen 10"/>
          <p:cNvSpPr/>
          <p:nvPr/>
        </p:nvSpPr>
        <p:spPr>
          <a:xfrm>
            <a:off x="3690040" y="876989"/>
            <a:ext cx="5453960" cy="1224136"/>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smtClean="0">
                <a:solidFill>
                  <a:schemeClr val="accent1">
                    <a:lumMod val="50000"/>
                  </a:schemeClr>
                </a:solidFill>
              </a:rPr>
              <a:t>Mevcut çelik üretim kapasitesini 2 katına çıkarmaya yetecek imkanlar mevcuttur. </a:t>
            </a:r>
            <a:endParaRPr lang="pt-BR" b="1" i="1" dirty="0">
              <a:solidFill>
                <a:schemeClr val="accent1">
                  <a:lumMod val="50000"/>
                </a:schemeClr>
              </a:solidFill>
            </a:endParaRPr>
          </a:p>
        </p:txBody>
      </p:sp>
      <p:sp>
        <p:nvSpPr>
          <p:cNvPr id="17" name="Yuvarlatılmış Dikdörtgen 16"/>
          <p:cNvSpPr/>
          <p:nvPr/>
        </p:nvSpPr>
        <p:spPr>
          <a:xfrm>
            <a:off x="21974" y="2216422"/>
            <a:ext cx="4404883" cy="708521"/>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a:solidFill>
                  <a:schemeClr val="accent1">
                    <a:lumMod val="50000"/>
                  </a:schemeClr>
                </a:solidFill>
              </a:rPr>
              <a:t>Petrol sondaj borusu ve petrol boru hattı </a:t>
            </a:r>
            <a:r>
              <a:rPr lang="tr-TR" b="1" i="1" dirty="0" smtClean="0">
                <a:solidFill>
                  <a:schemeClr val="accent1">
                    <a:lumMod val="50000"/>
                  </a:schemeClr>
                </a:solidFill>
              </a:rPr>
              <a:t>kaliteleri</a:t>
            </a:r>
            <a:endParaRPr lang="pt-BR" b="1" i="1" dirty="0">
              <a:solidFill>
                <a:schemeClr val="accent1">
                  <a:lumMod val="50000"/>
                </a:schemeClr>
              </a:solidFill>
            </a:endParaRPr>
          </a:p>
        </p:txBody>
      </p:sp>
      <p:sp>
        <p:nvSpPr>
          <p:cNvPr id="18" name="Yuvarlatılmış Dikdörtgen 17"/>
          <p:cNvSpPr/>
          <p:nvPr/>
        </p:nvSpPr>
        <p:spPr>
          <a:xfrm>
            <a:off x="5928954" y="2204864"/>
            <a:ext cx="3067101" cy="1143136"/>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a:solidFill>
                  <a:schemeClr val="accent1">
                    <a:lumMod val="50000"/>
                  </a:schemeClr>
                </a:solidFill>
              </a:rPr>
              <a:t>Beyaz eşya pazarı ihtiyacına yönelik IF kaliteler</a:t>
            </a:r>
            <a:endParaRPr lang="pt-BR" b="1" i="1" dirty="0">
              <a:solidFill>
                <a:schemeClr val="accent1">
                  <a:lumMod val="50000"/>
                </a:schemeClr>
              </a:solidFill>
            </a:endParaRPr>
          </a:p>
        </p:txBody>
      </p:sp>
      <p:sp>
        <p:nvSpPr>
          <p:cNvPr id="19" name="Yuvarlatılmış Dikdörtgen 18"/>
          <p:cNvSpPr/>
          <p:nvPr/>
        </p:nvSpPr>
        <p:spPr>
          <a:xfrm>
            <a:off x="-1285" y="4113538"/>
            <a:ext cx="2952328" cy="1449152"/>
          </a:xfrm>
          <a:prstGeom prst="round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a:solidFill>
                  <a:schemeClr val="accent1">
                    <a:lumMod val="50000"/>
                  </a:schemeClr>
                </a:solidFill>
              </a:rPr>
              <a:t>Otomotiv sektörüne yönelik yüksek katma değerli kaliteler</a:t>
            </a:r>
            <a:endParaRPr lang="pt-BR" b="1" i="1" dirty="0">
              <a:solidFill>
                <a:schemeClr val="accent1">
                  <a:lumMod val="50000"/>
                </a:schemeClr>
              </a:solidFill>
            </a:endParaRPr>
          </a:p>
        </p:txBody>
      </p:sp>
      <p:sp>
        <p:nvSpPr>
          <p:cNvPr id="12" name="Yuvarlatılmış Dikdörtgen 11"/>
          <p:cNvSpPr/>
          <p:nvPr/>
        </p:nvSpPr>
        <p:spPr>
          <a:xfrm>
            <a:off x="5292080" y="4077072"/>
            <a:ext cx="3744415" cy="1485618"/>
          </a:xfrm>
          <a:prstGeom prst="round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a:solidFill>
                  <a:schemeClr val="accent1">
                    <a:lumMod val="50000"/>
                  </a:schemeClr>
                </a:solidFill>
              </a:rPr>
              <a:t>Soğuk ve kaplamalı ürünlerde pazar ihtiyacına yönelik daha ince ve geniş üretim</a:t>
            </a:r>
            <a:endParaRPr lang="pt-BR" b="1" i="1" dirty="0">
              <a:solidFill>
                <a:schemeClr val="accent1">
                  <a:lumMod val="50000"/>
                </a:schemeClr>
              </a:solidFill>
            </a:endParaRPr>
          </a:p>
        </p:txBody>
      </p:sp>
    </p:spTree>
    <p:extLst>
      <p:ext uri="{BB962C8B-B14F-4D97-AF65-F5344CB8AC3E}">
        <p14:creationId xmlns:p14="http://schemas.microsoft.com/office/powerpoint/2010/main" val="27601539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p:cNvSpPr txBox="1"/>
          <p:nvPr/>
        </p:nvSpPr>
        <p:spPr>
          <a:xfrm>
            <a:off x="35496" y="6435424"/>
            <a:ext cx="1440160" cy="369332"/>
          </a:xfrm>
          <a:prstGeom prst="rect">
            <a:avLst/>
          </a:prstGeom>
          <a:noFill/>
        </p:spPr>
        <p:txBody>
          <a:bodyPr wrap="square" rtlCol="0">
            <a:spAutoFit/>
          </a:bodyPr>
          <a:lstStyle/>
          <a:p>
            <a:pPr algn="ctr"/>
            <a:r>
              <a:rPr lang="tr-TR" sz="1800" dirty="0" smtClean="0">
                <a:solidFill>
                  <a:schemeClr val="bg1"/>
                </a:solidFill>
              </a:rPr>
              <a:t>*Tahmini</a:t>
            </a:r>
            <a:endParaRPr lang="tr-TR" sz="1800" dirty="0">
              <a:solidFill>
                <a:schemeClr val="bg1"/>
              </a:solidFill>
            </a:endParaRPr>
          </a:p>
        </p:txBody>
      </p:sp>
      <p:sp>
        <p:nvSpPr>
          <p:cNvPr id="8" name="Metin kutusu 7"/>
          <p:cNvSpPr txBox="1"/>
          <p:nvPr/>
        </p:nvSpPr>
        <p:spPr>
          <a:xfrm>
            <a:off x="179512" y="188640"/>
            <a:ext cx="5616624" cy="830997"/>
          </a:xfrm>
          <a:prstGeom prst="rect">
            <a:avLst/>
          </a:prstGeom>
          <a:noFill/>
        </p:spPr>
        <p:txBody>
          <a:bodyPr wrap="square" rtlCol="0">
            <a:spAutoFit/>
          </a:bodyPr>
          <a:lstStyle/>
          <a:p>
            <a:r>
              <a:rPr lang="tr-TR" b="1" dirty="0">
                <a:solidFill>
                  <a:schemeClr val="accent2">
                    <a:lumMod val="50000"/>
                  </a:schemeClr>
                </a:solidFill>
              </a:rPr>
              <a:t>Osmaniye Demir Çelik </a:t>
            </a:r>
            <a:r>
              <a:rPr lang="tr-TR" b="1" dirty="0" smtClean="0">
                <a:solidFill>
                  <a:schemeClr val="accent2">
                    <a:lumMod val="50000"/>
                  </a:schemeClr>
                </a:solidFill>
              </a:rPr>
              <a:t>Paneli</a:t>
            </a:r>
          </a:p>
          <a:p>
            <a:r>
              <a:rPr lang="tr-TR" dirty="0" smtClean="0">
                <a:solidFill>
                  <a:schemeClr val="accent2">
                    <a:lumMod val="50000"/>
                  </a:schemeClr>
                </a:solidFill>
              </a:rPr>
              <a:t> </a:t>
            </a:r>
            <a:endParaRPr lang="tr-TR" dirty="0">
              <a:solidFill>
                <a:schemeClr val="accent2">
                  <a:lumMod val="50000"/>
                </a:schemeClr>
              </a:solidFill>
            </a:endParaRPr>
          </a:p>
        </p:txBody>
      </p:sp>
      <p:sp>
        <p:nvSpPr>
          <p:cNvPr id="10" name="Veri Yer Tutucusu 9"/>
          <p:cNvSpPr>
            <a:spLocks noGrp="1"/>
          </p:cNvSpPr>
          <p:nvPr>
            <p:ph type="dt" sz="half" idx="10"/>
          </p:nvPr>
        </p:nvSpPr>
        <p:spPr/>
        <p:txBody>
          <a:bodyPr/>
          <a:lstStyle/>
          <a:p>
            <a:r>
              <a:rPr lang="tr-TR" b="1" smtClean="0"/>
              <a:t>Osmaniye Demir Çelik Paneli – 28 Kasım 2012</a:t>
            </a:r>
            <a:endParaRPr lang="tr-TR" b="1" dirty="0" smtClean="0"/>
          </a:p>
        </p:txBody>
      </p:sp>
      <p:sp>
        <p:nvSpPr>
          <p:cNvPr id="11" name="Slayt Numarası Yer Tutucusu 10"/>
          <p:cNvSpPr>
            <a:spLocks noGrp="1"/>
          </p:cNvSpPr>
          <p:nvPr>
            <p:ph type="sldNum" sz="quarter" idx="12"/>
          </p:nvPr>
        </p:nvSpPr>
        <p:spPr/>
        <p:txBody>
          <a:bodyPr/>
          <a:lstStyle/>
          <a:p>
            <a:fld id="{A3DCDF73-85D2-4237-9B32-053DBDB0C312}" type="slidenum">
              <a:rPr kumimoji="0" lang="en-US" smtClean="0"/>
              <a:t>15</a:t>
            </a:fld>
            <a:endParaRPr kumimoji="0" lang="en-US" dirty="0"/>
          </a:p>
        </p:txBody>
      </p:sp>
      <p:pic>
        <p:nvPicPr>
          <p:cNvPr id="3" name="Resim 2"/>
          <p:cNvPicPr>
            <a:picLocks/>
          </p:cNvPicPr>
          <p:nvPr/>
        </p:nvPicPr>
        <p:blipFill rotWithShape="1">
          <a:blip r:embed="rId3" cstate="email">
            <a:extLst>
              <a:ext uri="{28A0092B-C50C-407E-A947-70E740481C1C}">
                <a14:useLocalDpi xmlns:a14="http://schemas.microsoft.com/office/drawing/2010/main"/>
              </a:ext>
            </a:extLst>
          </a:blip>
          <a:srcRect/>
          <a:stretch/>
        </p:blipFill>
        <p:spPr>
          <a:xfrm>
            <a:off x="35496" y="2009645"/>
            <a:ext cx="9108504" cy="4443691"/>
          </a:xfrm>
          <a:prstGeom prst="rect">
            <a:avLst/>
          </a:prstGeom>
        </p:spPr>
      </p:pic>
      <p:graphicFrame>
        <p:nvGraphicFramePr>
          <p:cNvPr id="4" name="Diyagram 3"/>
          <p:cNvGraphicFramePr/>
          <p:nvPr>
            <p:extLst>
              <p:ext uri="{D42A27DB-BD31-4B8C-83A1-F6EECF244321}">
                <p14:modId xmlns:p14="http://schemas.microsoft.com/office/powerpoint/2010/main" val="2450902281"/>
              </p:ext>
            </p:extLst>
          </p:nvPr>
        </p:nvGraphicFramePr>
        <p:xfrm>
          <a:off x="40002" y="908720"/>
          <a:ext cx="9103997" cy="9361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3793736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F:\Resimlerim\uçak resimleri\2011 panoromik\New panorama 2_resize.jpg"/>
          <p:cNvPicPr>
            <a:picLocks noChangeArrowheads="1"/>
          </p:cNvPicPr>
          <p:nvPr/>
        </p:nvPicPr>
        <p:blipFill rotWithShape="1">
          <a:blip r:embed="rId3" cstate="email">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bwMode="auto">
          <a:xfrm>
            <a:off x="0" y="798286"/>
            <a:ext cx="9144000" cy="5799066"/>
          </a:xfrm>
          <a:prstGeom prst="rect">
            <a:avLst/>
          </a:prstGeom>
          <a:noFill/>
          <a:extLst>
            <a:ext uri="{909E8E84-426E-40DD-AFC4-6F175D3DCCD1}">
              <a14:hiddenFill xmlns:a14="http://schemas.microsoft.com/office/drawing/2010/main">
                <a:solidFill>
                  <a:srgbClr val="FFFFFF"/>
                </a:solidFill>
              </a14:hiddenFill>
            </a:ext>
          </a:extLst>
        </p:spPr>
      </p:pic>
      <p:sp>
        <p:nvSpPr>
          <p:cNvPr id="7" name="Yuvarlatılmış Çapraz Köşeli Dikdörtgen 6"/>
          <p:cNvSpPr/>
          <p:nvPr/>
        </p:nvSpPr>
        <p:spPr>
          <a:xfrm>
            <a:off x="107504" y="80696"/>
            <a:ext cx="7776864"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NEDEN DOĞU AKDENİZ?</a:t>
            </a:r>
          </a:p>
        </p:txBody>
      </p:sp>
      <p:sp>
        <p:nvSpPr>
          <p:cNvPr id="2" name="Veri Yer Tutucusu 1"/>
          <p:cNvSpPr>
            <a:spLocks noGrp="1"/>
          </p:cNvSpPr>
          <p:nvPr>
            <p:ph type="dt" sz="half" idx="10"/>
          </p:nvPr>
        </p:nvSpPr>
        <p:spPr/>
        <p:txBody>
          <a:bodyPr/>
          <a:lstStyle/>
          <a:p>
            <a:r>
              <a:rPr lang="tr-TR" b="1" smtClean="0"/>
              <a:t>Osmaniye Demir Çelik Paneli – 28 Kasım 2012</a:t>
            </a:r>
            <a:endParaRPr lang="tr-TR" b="1" dirty="0" smtClean="0"/>
          </a:p>
        </p:txBody>
      </p:sp>
      <p:sp>
        <p:nvSpPr>
          <p:cNvPr id="4" name="Slayt Numarası Yer Tutucusu 3"/>
          <p:cNvSpPr>
            <a:spLocks noGrp="1"/>
          </p:cNvSpPr>
          <p:nvPr>
            <p:ph type="sldNum" sz="quarter" idx="12"/>
          </p:nvPr>
        </p:nvSpPr>
        <p:spPr/>
        <p:txBody>
          <a:bodyPr/>
          <a:lstStyle/>
          <a:p>
            <a:fld id="{A3DCDF73-85D2-4237-9B32-053DBDB0C312}" type="slidenum">
              <a:rPr kumimoji="0" lang="en-US" smtClean="0"/>
              <a:t>16</a:t>
            </a:fld>
            <a:endParaRPr kumimoji="0" lang="en-US" dirty="0"/>
          </a:p>
        </p:txBody>
      </p:sp>
      <p:sp>
        <p:nvSpPr>
          <p:cNvPr id="9" name="Yuvarlatılmış Dikdörtgen 8"/>
          <p:cNvSpPr/>
          <p:nvPr/>
        </p:nvSpPr>
        <p:spPr>
          <a:xfrm>
            <a:off x="106512" y="2564904"/>
            <a:ext cx="8209904" cy="3672408"/>
          </a:xfrm>
          <a:prstGeom prst="round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smtClean="0">
                <a:solidFill>
                  <a:schemeClr val="accent1">
                    <a:lumMod val="50000"/>
                  </a:schemeClr>
                </a:solidFill>
              </a:rPr>
              <a:t>Hammadde kaynaklarına yakınlık				</a:t>
            </a:r>
            <a:r>
              <a:rPr lang="tr-TR" sz="4000" b="1" dirty="0" smtClean="0">
                <a:solidFill>
                  <a:srgbClr val="FF0000"/>
                </a:solidFill>
              </a:rPr>
              <a:t>×</a:t>
            </a:r>
          </a:p>
          <a:p>
            <a:pPr>
              <a:buClr>
                <a:srgbClr val="B20000"/>
              </a:buClr>
            </a:pPr>
            <a:r>
              <a:rPr lang="tr-TR" b="1" i="1" dirty="0">
                <a:solidFill>
                  <a:schemeClr val="accent1">
                    <a:lumMod val="50000"/>
                  </a:schemeClr>
                </a:solidFill>
              </a:rPr>
              <a:t>Ulaşım </a:t>
            </a:r>
            <a:r>
              <a:rPr lang="tr-TR" b="1" i="1" dirty="0" smtClean="0">
                <a:solidFill>
                  <a:schemeClr val="accent1">
                    <a:lumMod val="50000"/>
                  </a:schemeClr>
                </a:solidFill>
              </a:rPr>
              <a:t>Olanakları						</a:t>
            </a:r>
            <a:r>
              <a:rPr lang="tr-TR" b="1" dirty="0" smtClean="0">
                <a:solidFill>
                  <a:srgbClr val="0000FF"/>
                </a:solidFill>
                <a:sym typeface="Wingdings"/>
              </a:rPr>
              <a:t></a:t>
            </a:r>
            <a:endParaRPr lang="tr-TR" sz="2800" b="1" dirty="0" smtClean="0">
              <a:solidFill>
                <a:srgbClr val="0000FF"/>
              </a:solidFill>
              <a:sym typeface="Wingdings"/>
            </a:endParaRPr>
          </a:p>
          <a:p>
            <a:pPr>
              <a:buClr>
                <a:srgbClr val="B20000"/>
              </a:buClr>
            </a:pPr>
            <a:r>
              <a:rPr lang="tr-TR" b="1" i="1" dirty="0">
                <a:solidFill>
                  <a:schemeClr val="accent1">
                    <a:lumMod val="50000"/>
                  </a:schemeClr>
                </a:solidFill>
                <a:sym typeface="Wingdings"/>
              </a:rPr>
              <a:t>Pazara </a:t>
            </a:r>
            <a:r>
              <a:rPr lang="tr-TR" b="1" i="1" dirty="0" smtClean="0">
                <a:solidFill>
                  <a:schemeClr val="accent1">
                    <a:lumMod val="50000"/>
                  </a:schemeClr>
                </a:solidFill>
                <a:sym typeface="Wingdings"/>
              </a:rPr>
              <a:t>Yakınlık						</a:t>
            </a:r>
            <a:r>
              <a:rPr lang="tr-TR" b="1" dirty="0" smtClean="0">
                <a:solidFill>
                  <a:srgbClr val="0000FF"/>
                </a:solidFill>
                <a:sym typeface="Wingdings"/>
              </a:rPr>
              <a:t></a:t>
            </a:r>
            <a:endParaRPr lang="tr-TR" b="1" dirty="0" smtClean="0">
              <a:solidFill>
                <a:schemeClr val="accent1">
                  <a:lumMod val="50000"/>
                </a:schemeClr>
              </a:solidFill>
              <a:sym typeface="Wingdings"/>
            </a:endParaRPr>
          </a:p>
          <a:p>
            <a:pPr>
              <a:buClr>
                <a:srgbClr val="B20000"/>
              </a:buClr>
              <a:tabLst>
                <a:tab pos="6813550" algn="l"/>
              </a:tabLst>
            </a:pPr>
            <a:r>
              <a:rPr lang="tr-TR" b="1" i="1" dirty="0" smtClean="0">
                <a:solidFill>
                  <a:schemeClr val="accent1">
                    <a:lumMod val="50000"/>
                  </a:schemeClr>
                </a:solidFill>
                <a:sym typeface="Wingdings"/>
              </a:rPr>
              <a:t>İnsan Kaynağı		</a:t>
            </a:r>
            <a:r>
              <a:rPr lang="tr-TR" b="1" dirty="0" smtClean="0">
                <a:solidFill>
                  <a:srgbClr val="0000FF"/>
                </a:solidFill>
                <a:sym typeface="Wingdings"/>
              </a:rPr>
              <a:t></a:t>
            </a:r>
            <a:endParaRPr lang="tr-TR" b="1" dirty="0" smtClean="0">
              <a:solidFill>
                <a:schemeClr val="accent1">
                  <a:lumMod val="50000"/>
                </a:schemeClr>
              </a:solidFill>
              <a:sym typeface="Wingdings"/>
            </a:endParaRPr>
          </a:p>
          <a:p>
            <a:pPr>
              <a:buClr>
                <a:srgbClr val="B20000"/>
              </a:buClr>
              <a:tabLst>
                <a:tab pos="6813550" algn="l"/>
              </a:tabLst>
            </a:pPr>
            <a:r>
              <a:rPr lang="tr-TR" b="1" i="1" dirty="0" smtClean="0">
                <a:solidFill>
                  <a:schemeClr val="accent1">
                    <a:lumMod val="50000"/>
                  </a:schemeClr>
                </a:solidFill>
                <a:sym typeface="Wingdings"/>
              </a:rPr>
              <a:t>Su, Enerji, Yakıt Kaynakları		</a:t>
            </a:r>
            <a:r>
              <a:rPr lang="tr-TR" b="1" dirty="0" smtClean="0">
                <a:solidFill>
                  <a:srgbClr val="0000FF"/>
                </a:solidFill>
                <a:sym typeface="Wingdings"/>
              </a:rPr>
              <a:t></a:t>
            </a:r>
            <a:endParaRPr lang="tr-TR" b="1" dirty="0" smtClean="0">
              <a:solidFill>
                <a:schemeClr val="accent1">
                  <a:lumMod val="50000"/>
                </a:schemeClr>
              </a:solidFill>
              <a:sym typeface="Wingdings"/>
            </a:endParaRPr>
          </a:p>
          <a:p>
            <a:pPr>
              <a:buClr>
                <a:srgbClr val="B20000"/>
              </a:buClr>
            </a:pPr>
            <a:r>
              <a:rPr lang="tr-TR" b="1" i="1" dirty="0" smtClean="0">
                <a:solidFill>
                  <a:schemeClr val="accent1">
                    <a:lumMod val="50000"/>
                  </a:schemeClr>
                </a:solidFill>
                <a:sym typeface="Wingdings"/>
              </a:rPr>
              <a:t>İklim Koşulları							</a:t>
            </a:r>
            <a:r>
              <a:rPr lang="tr-TR" b="1" dirty="0" smtClean="0">
                <a:solidFill>
                  <a:srgbClr val="0000FF"/>
                </a:solidFill>
                <a:sym typeface="Wingdings"/>
              </a:rPr>
              <a:t></a:t>
            </a:r>
            <a:endParaRPr lang="tr-TR" b="1" dirty="0" smtClean="0">
              <a:solidFill>
                <a:schemeClr val="accent1">
                  <a:lumMod val="50000"/>
                </a:schemeClr>
              </a:solidFill>
              <a:sym typeface="Wingdings"/>
            </a:endParaRPr>
          </a:p>
          <a:p>
            <a:pPr>
              <a:buClr>
                <a:srgbClr val="B20000"/>
              </a:buClr>
            </a:pPr>
            <a:r>
              <a:rPr lang="tr-TR" b="1" i="1" dirty="0" smtClean="0">
                <a:solidFill>
                  <a:schemeClr val="accent1">
                    <a:lumMod val="50000"/>
                  </a:schemeClr>
                </a:solidFill>
                <a:sym typeface="Wingdings"/>
              </a:rPr>
              <a:t>Atıkların Geri Dönüşümü, Arıtılması, Depolanması		</a:t>
            </a:r>
            <a:r>
              <a:rPr lang="tr-TR" b="1" dirty="0" smtClean="0">
                <a:solidFill>
                  <a:srgbClr val="0000FF"/>
                </a:solidFill>
                <a:sym typeface="Wingdings"/>
              </a:rPr>
              <a:t></a:t>
            </a:r>
            <a:endParaRPr lang="tr-TR" b="1" dirty="0" smtClean="0">
              <a:solidFill>
                <a:schemeClr val="accent1">
                  <a:lumMod val="50000"/>
                </a:schemeClr>
              </a:solidFill>
              <a:sym typeface="Wingdings"/>
            </a:endParaRPr>
          </a:p>
          <a:p>
            <a:pPr>
              <a:buClr>
                <a:srgbClr val="B20000"/>
              </a:buClr>
            </a:pPr>
            <a:r>
              <a:rPr lang="tr-TR" b="1" i="1" dirty="0" smtClean="0">
                <a:solidFill>
                  <a:schemeClr val="accent1">
                    <a:lumMod val="50000"/>
                  </a:schemeClr>
                </a:solidFill>
                <a:sym typeface="Wingdings"/>
              </a:rPr>
              <a:t>Teşvikler							</a:t>
            </a:r>
            <a:r>
              <a:rPr lang="tr-TR" b="1" dirty="0" smtClean="0">
                <a:solidFill>
                  <a:srgbClr val="0000FF"/>
                </a:solidFill>
                <a:sym typeface="Wingdings"/>
              </a:rPr>
              <a:t></a:t>
            </a:r>
            <a:endParaRPr lang="tr-TR" b="1" dirty="0" smtClean="0">
              <a:solidFill>
                <a:schemeClr val="accent1">
                  <a:lumMod val="50000"/>
                </a:schemeClr>
              </a:solidFill>
              <a:sym typeface="Wingdings"/>
            </a:endParaRPr>
          </a:p>
          <a:p>
            <a:pPr>
              <a:buClr>
                <a:srgbClr val="B20000"/>
              </a:buClr>
            </a:pPr>
            <a:r>
              <a:rPr lang="tr-TR" b="1" i="1" dirty="0" smtClean="0">
                <a:solidFill>
                  <a:schemeClr val="accent1">
                    <a:lumMod val="50000"/>
                  </a:schemeClr>
                </a:solidFill>
                <a:sym typeface="Wingdings"/>
              </a:rPr>
              <a:t>Diğer								</a:t>
            </a:r>
            <a:r>
              <a:rPr lang="tr-TR" b="1" dirty="0" smtClean="0">
                <a:solidFill>
                  <a:srgbClr val="0000FF"/>
                </a:solidFill>
                <a:sym typeface="Wingdings"/>
              </a:rPr>
              <a:t></a:t>
            </a:r>
            <a:endParaRPr lang="tr-TR" b="1" dirty="0">
              <a:solidFill>
                <a:schemeClr val="accent1">
                  <a:lumMod val="50000"/>
                </a:schemeClr>
              </a:solidFill>
            </a:endParaRPr>
          </a:p>
        </p:txBody>
      </p:sp>
    </p:spTree>
    <p:extLst>
      <p:ext uri="{BB962C8B-B14F-4D97-AF65-F5344CB8AC3E}">
        <p14:creationId xmlns:p14="http://schemas.microsoft.com/office/powerpoint/2010/main" val="10472305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Resim 10" descr="adsız"/>
          <p:cNvPicPr/>
          <p:nvPr/>
        </p:nvPicPr>
        <p:blipFill>
          <a:blip r:embed="rId3">
            <a:lum contrast="-12000"/>
            <a:extLst>
              <a:ext uri="{28A0092B-C50C-407E-A947-70E740481C1C}">
                <a14:useLocalDpi xmlns:a14="http://schemas.microsoft.com/office/drawing/2010/main"/>
              </a:ext>
            </a:extLst>
          </a:blip>
          <a:srcRect/>
          <a:stretch>
            <a:fillRect/>
          </a:stretch>
        </p:blipFill>
        <p:spPr bwMode="auto">
          <a:xfrm>
            <a:off x="3309620" y="908720"/>
            <a:ext cx="5834380" cy="3458845"/>
          </a:xfrm>
          <a:prstGeom prst="rect">
            <a:avLst/>
          </a:prstGeom>
          <a:noFill/>
          <a:ln>
            <a:noFill/>
          </a:ln>
        </p:spPr>
      </p:pic>
      <p:pic>
        <p:nvPicPr>
          <p:cNvPr id="5" name="Resim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427984" y="4077071"/>
            <a:ext cx="4726404" cy="2582929"/>
          </a:xfrm>
          <a:prstGeom prst="rect">
            <a:avLst/>
          </a:prstGeom>
        </p:spPr>
      </p:pic>
      <p:sp>
        <p:nvSpPr>
          <p:cNvPr id="8" name="Yuvarlatılmış Çapraz Köşeli Dikdörtgen 7"/>
          <p:cNvSpPr/>
          <p:nvPr/>
        </p:nvSpPr>
        <p:spPr>
          <a:xfrm>
            <a:off x="107504" y="80696"/>
            <a:ext cx="7776864"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NEDEN DOĞU </a:t>
            </a:r>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AKDENİZ: </a:t>
            </a:r>
            <a:r>
              <a:rPr lang="tr-TR"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Ulaşım Olanakları</a:t>
            </a:r>
            <a:endParaRPr lang="tr-TR"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4" name="Resim 3"/>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0" y="908720"/>
            <a:ext cx="4440000" cy="5751280"/>
          </a:xfrm>
          <a:prstGeom prst="rect">
            <a:avLst/>
          </a:prstGeom>
        </p:spPr>
      </p:pic>
      <p:sp>
        <p:nvSpPr>
          <p:cNvPr id="9" name="Yuvarlatılmış Dikdörtgen 8"/>
          <p:cNvSpPr/>
          <p:nvPr/>
        </p:nvSpPr>
        <p:spPr>
          <a:xfrm>
            <a:off x="35496" y="908720"/>
            <a:ext cx="8622312" cy="1224136"/>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a:solidFill>
                  <a:schemeClr val="accent1">
                    <a:lumMod val="50000"/>
                  </a:schemeClr>
                </a:solidFill>
              </a:rPr>
              <a:t>İskenderun-Osmaniye Bölgesi, </a:t>
            </a:r>
            <a:r>
              <a:rPr lang="tr-TR" b="1" i="1" dirty="0" smtClean="0">
                <a:solidFill>
                  <a:schemeClr val="accent1">
                    <a:lumMod val="50000"/>
                  </a:schemeClr>
                </a:solidFill>
              </a:rPr>
              <a:t>gelişmiş </a:t>
            </a:r>
            <a:r>
              <a:rPr lang="tr-TR" b="1" i="1" dirty="0">
                <a:solidFill>
                  <a:schemeClr val="accent1">
                    <a:lumMod val="50000"/>
                  </a:schemeClr>
                </a:solidFill>
              </a:rPr>
              <a:t>demiryolu, karayolu ve denizyolu imkanlarına sahiptir. </a:t>
            </a:r>
          </a:p>
        </p:txBody>
      </p:sp>
      <p:sp>
        <p:nvSpPr>
          <p:cNvPr id="6" name="Veri Yer Tutucusu 5"/>
          <p:cNvSpPr>
            <a:spLocks noGrp="1"/>
          </p:cNvSpPr>
          <p:nvPr>
            <p:ph type="dt" sz="half" idx="10"/>
          </p:nvPr>
        </p:nvSpPr>
        <p:spPr/>
        <p:txBody>
          <a:bodyPr/>
          <a:lstStyle/>
          <a:p>
            <a:r>
              <a:rPr lang="tr-TR" b="1" smtClean="0"/>
              <a:t>Osmaniye Demir Çelik Paneli – 28 Kasım 2012</a:t>
            </a:r>
            <a:endParaRPr lang="tr-TR" b="1" dirty="0" smtClean="0"/>
          </a:p>
        </p:txBody>
      </p:sp>
      <p:sp>
        <p:nvSpPr>
          <p:cNvPr id="7" name="Slayt Numarası Yer Tutucusu 6"/>
          <p:cNvSpPr>
            <a:spLocks noGrp="1"/>
          </p:cNvSpPr>
          <p:nvPr>
            <p:ph type="sldNum" sz="quarter" idx="12"/>
          </p:nvPr>
        </p:nvSpPr>
        <p:spPr/>
        <p:txBody>
          <a:bodyPr/>
          <a:lstStyle/>
          <a:p>
            <a:fld id="{A3DCDF73-85D2-4237-9B32-053DBDB0C312}" type="slidenum">
              <a:rPr kumimoji="0" lang="en-US" smtClean="0"/>
              <a:t>17</a:t>
            </a:fld>
            <a:endParaRPr kumimoji="0" lang="en-US" dirty="0"/>
          </a:p>
        </p:txBody>
      </p:sp>
    </p:spTree>
    <p:extLst>
      <p:ext uri="{BB962C8B-B14F-4D97-AF65-F5344CB8AC3E}">
        <p14:creationId xmlns:p14="http://schemas.microsoft.com/office/powerpoint/2010/main" val="20090613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1506" y="2132856"/>
            <a:ext cx="8756765" cy="4428000"/>
          </a:xfrm>
          <a:prstGeom prst="rect">
            <a:avLst/>
          </a:prstGeom>
        </p:spPr>
      </p:pic>
      <p:sp>
        <p:nvSpPr>
          <p:cNvPr id="6" name="Metin kutusu 5"/>
          <p:cNvSpPr txBox="1"/>
          <p:nvPr/>
        </p:nvSpPr>
        <p:spPr>
          <a:xfrm>
            <a:off x="0" y="908720"/>
            <a:ext cx="9144000" cy="769441"/>
          </a:xfrm>
          <a:prstGeom prst="rect">
            <a:avLst/>
          </a:prstGeom>
          <a:solidFill>
            <a:schemeClr val="bg1"/>
          </a:solidFill>
        </p:spPr>
        <p:txBody>
          <a:bodyPr wrap="square" rtlCol="0">
            <a:spAutoFit/>
          </a:bodyPr>
          <a:lstStyle/>
          <a:p>
            <a:pPr>
              <a:buClr>
                <a:srgbClr val="B20000"/>
              </a:buClr>
            </a:pPr>
            <a:r>
              <a:rPr lang="tr-TR" sz="2200" b="1" i="1" dirty="0">
                <a:solidFill>
                  <a:schemeClr val="accent1">
                    <a:lumMod val="50000"/>
                  </a:schemeClr>
                </a:solidFill>
              </a:rPr>
              <a:t>İskenderun-Osmaniye Bölgesi, en </a:t>
            </a:r>
            <a:r>
              <a:rPr lang="tr-TR" sz="2200" b="1" i="1" dirty="0" smtClean="0">
                <a:solidFill>
                  <a:schemeClr val="accent1">
                    <a:lumMod val="50000"/>
                  </a:schemeClr>
                </a:solidFill>
              </a:rPr>
              <a:t>çok demir çelik  ihracatı </a:t>
            </a:r>
            <a:r>
              <a:rPr lang="tr-TR" sz="2200" b="1" i="1" dirty="0">
                <a:solidFill>
                  <a:schemeClr val="accent1">
                    <a:lumMod val="50000"/>
                  </a:schemeClr>
                </a:solidFill>
              </a:rPr>
              <a:t>gerçekleştirilen ülkelere en yakın konumdadır. </a:t>
            </a:r>
          </a:p>
        </p:txBody>
      </p:sp>
      <p:sp>
        <p:nvSpPr>
          <p:cNvPr id="2" name="Dikdörtgen 1"/>
          <p:cNvSpPr/>
          <p:nvPr/>
        </p:nvSpPr>
        <p:spPr>
          <a:xfrm>
            <a:off x="3203848" y="2420888"/>
            <a:ext cx="458780" cy="461665"/>
          </a:xfrm>
          <a:prstGeom prst="rect">
            <a:avLst/>
          </a:prstGeom>
        </p:spPr>
        <p:txBody>
          <a:bodyPr wrap="none">
            <a:spAutoFit/>
          </a:bodyPr>
          <a:lstStyle/>
          <a:p>
            <a:r>
              <a:rPr lang="tr-TR" dirty="0">
                <a:solidFill>
                  <a:srgbClr val="0000FF"/>
                </a:solidFill>
                <a:sym typeface="Wingdings"/>
              </a:rPr>
              <a:t></a:t>
            </a:r>
            <a:endParaRPr lang="tr-TR" dirty="0"/>
          </a:p>
        </p:txBody>
      </p:sp>
      <p:sp>
        <p:nvSpPr>
          <p:cNvPr id="7" name="Dikdörtgen 6"/>
          <p:cNvSpPr/>
          <p:nvPr/>
        </p:nvSpPr>
        <p:spPr>
          <a:xfrm>
            <a:off x="3203848" y="2679303"/>
            <a:ext cx="458780" cy="461665"/>
          </a:xfrm>
          <a:prstGeom prst="rect">
            <a:avLst/>
          </a:prstGeom>
        </p:spPr>
        <p:txBody>
          <a:bodyPr wrap="none">
            <a:spAutoFit/>
          </a:bodyPr>
          <a:lstStyle/>
          <a:p>
            <a:r>
              <a:rPr lang="tr-TR" dirty="0">
                <a:solidFill>
                  <a:srgbClr val="0000FF"/>
                </a:solidFill>
                <a:sym typeface="Wingdings"/>
              </a:rPr>
              <a:t></a:t>
            </a:r>
            <a:endParaRPr lang="tr-TR" dirty="0"/>
          </a:p>
        </p:txBody>
      </p:sp>
      <p:sp>
        <p:nvSpPr>
          <p:cNvPr id="8" name="Dikdörtgen 7"/>
          <p:cNvSpPr/>
          <p:nvPr/>
        </p:nvSpPr>
        <p:spPr>
          <a:xfrm>
            <a:off x="3203848" y="2967335"/>
            <a:ext cx="458780" cy="461665"/>
          </a:xfrm>
          <a:prstGeom prst="rect">
            <a:avLst/>
          </a:prstGeom>
        </p:spPr>
        <p:txBody>
          <a:bodyPr wrap="none">
            <a:spAutoFit/>
          </a:bodyPr>
          <a:lstStyle/>
          <a:p>
            <a:r>
              <a:rPr lang="tr-TR" dirty="0">
                <a:solidFill>
                  <a:srgbClr val="0000FF"/>
                </a:solidFill>
                <a:sym typeface="Wingdings"/>
              </a:rPr>
              <a:t></a:t>
            </a:r>
            <a:endParaRPr lang="tr-TR" dirty="0"/>
          </a:p>
        </p:txBody>
      </p:sp>
      <p:sp>
        <p:nvSpPr>
          <p:cNvPr id="9" name="Dikdörtgen 8"/>
          <p:cNvSpPr/>
          <p:nvPr/>
        </p:nvSpPr>
        <p:spPr>
          <a:xfrm>
            <a:off x="3203848" y="3212976"/>
            <a:ext cx="458780" cy="461665"/>
          </a:xfrm>
          <a:prstGeom prst="rect">
            <a:avLst/>
          </a:prstGeom>
        </p:spPr>
        <p:txBody>
          <a:bodyPr wrap="none">
            <a:spAutoFit/>
          </a:bodyPr>
          <a:lstStyle/>
          <a:p>
            <a:r>
              <a:rPr lang="tr-TR" dirty="0">
                <a:solidFill>
                  <a:srgbClr val="0000FF"/>
                </a:solidFill>
                <a:sym typeface="Wingdings"/>
              </a:rPr>
              <a:t></a:t>
            </a:r>
            <a:endParaRPr lang="tr-TR" dirty="0"/>
          </a:p>
        </p:txBody>
      </p:sp>
      <p:sp>
        <p:nvSpPr>
          <p:cNvPr id="10" name="Dikdörtgen 9"/>
          <p:cNvSpPr/>
          <p:nvPr/>
        </p:nvSpPr>
        <p:spPr>
          <a:xfrm>
            <a:off x="3203848" y="3471391"/>
            <a:ext cx="458780" cy="461665"/>
          </a:xfrm>
          <a:prstGeom prst="rect">
            <a:avLst/>
          </a:prstGeom>
        </p:spPr>
        <p:txBody>
          <a:bodyPr wrap="none">
            <a:spAutoFit/>
          </a:bodyPr>
          <a:lstStyle/>
          <a:p>
            <a:r>
              <a:rPr lang="tr-TR" dirty="0">
                <a:solidFill>
                  <a:srgbClr val="0000FF"/>
                </a:solidFill>
                <a:sym typeface="Wingdings"/>
              </a:rPr>
              <a:t></a:t>
            </a:r>
            <a:endParaRPr lang="tr-TR" dirty="0"/>
          </a:p>
        </p:txBody>
      </p:sp>
      <p:sp>
        <p:nvSpPr>
          <p:cNvPr id="11" name="Dikdörtgen 10"/>
          <p:cNvSpPr/>
          <p:nvPr/>
        </p:nvSpPr>
        <p:spPr>
          <a:xfrm>
            <a:off x="3203848" y="4005064"/>
            <a:ext cx="458780" cy="461665"/>
          </a:xfrm>
          <a:prstGeom prst="rect">
            <a:avLst/>
          </a:prstGeom>
        </p:spPr>
        <p:txBody>
          <a:bodyPr wrap="none">
            <a:spAutoFit/>
          </a:bodyPr>
          <a:lstStyle/>
          <a:p>
            <a:r>
              <a:rPr lang="tr-TR" dirty="0">
                <a:solidFill>
                  <a:srgbClr val="0000FF"/>
                </a:solidFill>
                <a:sym typeface="Wingdings"/>
              </a:rPr>
              <a:t></a:t>
            </a:r>
            <a:endParaRPr lang="tr-TR" dirty="0"/>
          </a:p>
        </p:txBody>
      </p:sp>
      <p:sp>
        <p:nvSpPr>
          <p:cNvPr id="12" name="Dikdörtgen 11"/>
          <p:cNvSpPr/>
          <p:nvPr/>
        </p:nvSpPr>
        <p:spPr>
          <a:xfrm>
            <a:off x="3203848" y="4263479"/>
            <a:ext cx="458780" cy="461665"/>
          </a:xfrm>
          <a:prstGeom prst="rect">
            <a:avLst/>
          </a:prstGeom>
        </p:spPr>
        <p:txBody>
          <a:bodyPr wrap="none">
            <a:spAutoFit/>
          </a:bodyPr>
          <a:lstStyle/>
          <a:p>
            <a:r>
              <a:rPr lang="tr-TR" dirty="0">
                <a:solidFill>
                  <a:srgbClr val="0000FF"/>
                </a:solidFill>
                <a:sym typeface="Wingdings"/>
              </a:rPr>
              <a:t></a:t>
            </a:r>
            <a:endParaRPr lang="tr-TR" dirty="0"/>
          </a:p>
        </p:txBody>
      </p:sp>
      <p:sp>
        <p:nvSpPr>
          <p:cNvPr id="13" name="Dikdörtgen 12"/>
          <p:cNvSpPr/>
          <p:nvPr/>
        </p:nvSpPr>
        <p:spPr>
          <a:xfrm>
            <a:off x="3203848" y="4797152"/>
            <a:ext cx="458780" cy="461665"/>
          </a:xfrm>
          <a:prstGeom prst="rect">
            <a:avLst/>
          </a:prstGeom>
        </p:spPr>
        <p:txBody>
          <a:bodyPr wrap="none">
            <a:spAutoFit/>
          </a:bodyPr>
          <a:lstStyle/>
          <a:p>
            <a:r>
              <a:rPr lang="tr-TR" dirty="0">
                <a:solidFill>
                  <a:srgbClr val="0000FF"/>
                </a:solidFill>
                <a:sym typeface="Wingdings"/>
              </a:rPr>
              <a:t></a:t>
            </a:r>
            <a:endParaRPr lang="tr-TR" dirty="0"/>
          </a:p>
        </p:txBody>
      </p:sp>
      <p:sp>
        <p:nvSpPr>
          <p:cNvPr id="15" name="Yuvarlatılmış Çapraz Köşeli Dikdörtgen 14"/>
          <p:cNvSpPr/>
          <p:nvPr/>
        </p:nvSpPr>
        <p:spPr>
          <a:xfrm>
            <a:off x="107504" y="80696"/>
            <a:ext cx="7776864"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NEDEN DOĞU </a:t>
            </a:r>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AKDENİZ: </a:t>
            </a:r>
            <a:r>
              <a:rPr lang="tr-TR"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Pazara (İhracat) Yakınlık</a:t>
            </a:r>
            <a:endParaRPr lang="tr-TR"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Veri Yer Tutucusu 3"/>
          <p:cNvSpPr>
            <a:spLocks noGrp="1"/>
          </p:cNvSpPr>
          <p:nvPr>
            <p:ph type="dt" sz="half" idx="10"/>
          </p:nvPr>
        </p:nvSpPr>
        <p:spPr/>
        <p:txBody>
          <a:bodyPr/>
          <a:lstStyle/>
          <a:p>
            <a:r>
              <a:rPr lang="tr-TR" b="1" smtClean="0"/>
              <a:t>Osmaniye Demir Çelik Paneli – 28 Kasım 2012</a:t>
            </a:r>
            <a:endParaRPr lang="tr-TR" b="1" dirty="0" smtClean="0"/>
          </a:p>
        </p:txBody>
      </p:sp>
      <p:sp>
        <p:nvSpPr>
          <p:cNvPr id="16" name="Slayt Numarası Yer Tutucusu 15"/>
          <p:cNvSpPr>
            <a:spLocks noGrp="1"/>
          </p:cNvSpPr>
          <p:nvPr>
            <p:ph type="sldNum" sz="quarter" idx="12"/>
          </p:nvPr>
        </p:nvSpPr>
        <p:spPr/>
        <p:txBody>
          <a:bodyPr/>
          <a:lstStyle/>
          <a:p>
            <a:fld id="{A3DCDF73-85D2-4237-9B32-053DBDB0C312}" type="slidenum">
              <a:rPr kumimoji="0" lang="en-US" smtClean="0"/>
              <a:t>18</a:t>
            </a:fld>
            <a:endParaRPr kumimoji="0" lang="en-US" dirty="0"/>
          </a:p>
        </p:txBody>
      </p:sp>
    </p:spTree>
    <p:extLst>
      <p:ext uri="{BB962C8B-B14F-4D97-AF65-F5344CB8AC3E}">
        <p14:creationId xmlns:p14="http://schemas.microsoft.com/office/powerpoint/2010/main" val="28813486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descr="Ekran Kırpma"/>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3680" y="2133384"/>
            <a:ext cx="8810808" cy="4752000"/>
          </a:xfrm>
          <a:prstGeom prst="rect">
            <a:avLst/>
          </a:prstGeom>
        </p:spPr>
      </p:pic>
      <p:cxnSp>
        <p:nvCxnSpPr>
          <p:cNvPr id="14" name="Düz Ok Bağlayıcısı 13"/>
          <p:cNvCxnSpPr/>
          <p:nvPr/>
        </p:nvCxnSpPr>
        <p:spPr>
          <a:xfrm flipH="1" flipV="1">
            <a:off x="2267744" y="4365104"/>
            <a:ext cx="2880320" cy="14401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Düz Ok Bağlayıcısı 16"/>
          <p:cNvCxnSpPr/>
          <p:nvPr/>
        </p:nvCxnSpPr>
        <p:spPr>
          <a:xfrm flipH="1">
            <a:off x="4067944" y="4509120"/>
            <a:ext cx="1080120" cy="72008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Düz Ok Bağlayıcısı 19"/>
          <p:cNvCxnSpPr/>
          <p:nvPr/>
        </p:nvCxnSpPr>
        <p:spPr>
          <a:xfrm flipH="1">
            <a:off x="5123543" y="4509120"/>
            <a:ext cx="24521" cy="55636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Yuvarlatılmış Dikdörtgen 10"/>
          <p:cNvSpPr/>
          <p:nvPr/>
        </p:nvSpPr>
        <p:spPr>
          <a:xfrm>
            <a:off x="-36512" y="836712"/>
            <a:ext cx="8622312" cy="1224136"/>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a:solidFill>
                  <a:schemeClr val="accent1">
                    <a:lumMod val="50000"/>
                  </a:schemeClr>
                </a:solidFill>
              </a:rPr>
              <a:t>Gelişen ekonomiler ile birlikte gelişen inşaat sektörüne paralel olarak, </a:t>
            </a:r>
            <a:r>
              <a:rPr lang="tr-TR" b="1" i="1" dirty="0">
                <a:solidFill>
                  <a:srgbClr val="B20000"/>
                </a:solidFill>
              </a:rPr>
              <a:t>Orta Doğu ve Körfez Ülkeleri (~%50 )</a:t>
            </a:r>
            <a:r>
              <a:rPr lang="tr-TR" b="1" i="1" dirty="0">
                <a:solidFill>
                  <a:schemeClr val="accent1">
                    <a:lumMod val="50000"/>
                  </a:schemeClr>
                </a:solidFill>
              </a:rPr>
              <a:t>her zaman önemli bir ihraç pazarı konumunda olmuştur. </a:t>
            </a:r>
          </a:p>
        </p:txBody>
      </p:sp>
      <p:sp>
        <p:nvSpPr>
          <p:cNvPr id="13" name="Yuvarlatılmış Dikdörtgen 12"/>
          <p:cNvSpPr/>
          <p:nvPr/>
        </p:nvSpPr>
        <p:spPr>
          <a:xfrm>
            <a:off x="-826" y="2750998"/>
            <a:ext cx="6084994" cy="1182058"/>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sz="2000" i="1" dirty="0" smtClean="0">
                <a:solidFill>
                  <a:schemeClr val="tx2">
                    <a:lumMod val="50000"/>
                  </a:schemeClr>
                </a:solidFill>
              </a:rPr>
              <a:t>Yassı ürün açısından ise Türkiye ihracatının % 50’sinden fazlası AB ülkelerine yapılmaktadır. İkinci önemli müşteri ise Orta Doğu ve Körfez Ülkeleri’dir.</a:t>
            </a:r>
            <a:endParaRPr lang="tr-TR" sz="2000" i="1" dirty="0">
              <a:solidFill>
                <a:schemeClr val="tx2">
                  <a:lumMod val="50000"/>
                </a:schemeClr>
              </a:solidFill>
            </a:endParaRPr>
          </a:p>
        </p:txBody>
      </p:sp>
      <p:sp>
        <p:nvSpPr>
          <p:cNvPr id="15" name="Yuvarlatılmış Dikdörtgen 14"/>
          <p:cNvSpPr/>
          <p:nvPr/>
        </p:nvSpPr>
        <p:spPr>
          <a:xfrm>
            <a:off x="521688" y="5805264"/>
            <a:ext cx="8622312" cy="872480"/>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sz="2000" i="1" dirty="0">
                <a:solidFill>
                  <a:schemeClr val="tx2">
                    <a:lumMod val="50000"/>
                  </a:schemeClr>
                </a:solidFill>
              </a:rPr>
              <a:t>Uzun ürünlerde 2007 yılında AB ülkeleri % 33’lük ihracat oranı ile önemli bir müşterimiz iken 2010 yılında uzun ürün ihracatımızın sadece % 6’sı AB ülkelerine yapılmıştır. </a:t>
            </a:r>
          </a:p>
        </p:txBody>
      </p:sp>
      <p:sp>
        <p:nvSpPr>
          <p:cNvPr id="9" name="Veri Yer Tutucusu 8"/>
          <p:cNvSpPr>
            <a:spLocks noGrp="1"/>
          </p:cNvSpPr>
          <p:nvPr>
            <p:ph type="dt" sz="half" idx="10"/>
          </p:nvPr>
        </p:nvSpPr>
        <p:spPr/>
        <p:txBody>
          <a:bodyPr/>
          <a:lstStyle/>
          <a:p>
            <a:r>
              <a:rPr lang="tr-TR" b="1" smtClean="0"/>
              <a:t>Osmaniye Demir Çelik Paneli – 28 Kasım 2012</a:t>
            </a:r>
            <a:endParaRPr lang="tr-TR" b="1" dirty="0" smtClean="0"/>
          </a:p>
        </p:txBody>
      </p:sp>
      <p:sp>
        <p:nvSpPr>
          <p:cNvPr id="10" name="Slayt Numarası Yer Tutucusu 9"/>
          <p:cNvSpPr>
            <a:spLocks noGrp="1"/>
          </p:cNvSpPr>
          <p:nvPr>
            <p:ph type="sldNum" sz="quarter" idx="12"/>
          </p:nvPr>
        </p:nvSpPr>
        <p:spPr/>
        <p:txBody>
          <a:bodyPr/>
          <a:lstStyle/>
          <a:p>
            <a:fld id="{A3DCDF73-85D2-4237-9B32-053DBDB0C312}" type="slidenum">
              <a:rPr kumimoji="0" lang="en-US" smtClean="0"/>
              <a:t>19</a:t>
            </a:fld>
            <a:endParaRPr kumimoji="0" lang="en-US" dirty="0"/>
          </a:p>
        </p:txBody>
      </p:sp>
      <p:sp>
        <p:nvSpPr>
          <p:cNvPr id="18" name="Yuvarlatılmış Çapraz Köşeli Dikdörtgen 17"/>
          <p:cNvSpPr/>
          <p:nvPr/>
        </p:nvSpPr>
        <p:spPr>
          <a:xfrm>
            <a:off x="107504" y="80696"/>
            <a:ext cx="7776864"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NEDEN DOĞU </a:t>
            </a:r>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AKDENİZ: </a:t>
            </a:r>
            <a:r>
              <a:rPr lang="tr-TR"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Pazara (İhracat) Yakınlık</a:t>
            </a:r>
            <a:endParaRPr lang="tr-TR"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34990323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p:cNvSpPr txBox="1"/>
          <p:nvPr/>
        </p:nvSpPr>
        <p:spPr>
          <a:xfrm>
            <a:off x="35496" y="6435424"/>
            <a:ext cx="1440160" cy="369332"/>
          </a:xfrm>
          <a:prstGeom prst="rect">
            <a:avLst/>
          </a:prstGeom>
          <a:noFill/>
        </p:spPr>
        <p:txBody>
          <a:bodyPr wrap="square" rtlCol="0">
            <a:spAutoFit/>
          </a:bodyPr>
          <a:lstStyle/>
          <a:p>
            <a:pPr algn="ctr"/>
            <a:r>
              <a:rPr lang="tr-TR" sz="1800" dirty="0" smtClean="0">
                <a:solidFill>
                  <a:schemeClr val="bg1"/>
                </a:solidFill>
              </a:rPr>
              <a:t>*Tahmini</a:t>
            </a:r>
            <a:endParaRPr lang="tr-TR" sz="1800" dirty="0">
              <a:solidFill>
                <a:schemeClr val="bg1"/>
              </a:solidFill>
            </a:endParaRPr>
          </a:p>
        </p:txBody>
      </p:sp>
      <p:sp>
        <p:nvSpPr>
          <p:cNvPr id="8" name="Metin kutusu 7"/>
          <p:cNvSpPr txBox="1"/>
          <p:nvPr/>
        </p:nvSpPr>
        <p:spPr>
          <a:xfrm>
            <a:off x="179512" y="188640"/>
            <a:ext cx="5616624" cy="830997"/>
          </a:xfrm>
          <a:prstGeom prst="rect">
            <a:avLst/>
          </a:prstGeom>
          <a:noFill/>
        </p:spPr>
        <p:txBody>
          <a:bodyPr wrap="square" rtlCol="0">
            <a:spAutoFit/>
          </a:bodyPr>
          <a:lstStyle/>
          <a:p>
            <a:r>
              <a:rPr lang="tr-TR" b="1" dirty="0">
                <a:solidFill>
                  <a:schemeClr val="accent2">
                    <a:lumMod val="50000"/>
                  </a:schemeClr>
                </a:solidFill>
              </a:rPr>
              <a:t>Osmaniye Demir Çelik </a:t>
            </a:r>
            <a:r>
              <a:rPr lang="tr-TR" b="1" dirty="0" smtClean="0">
                <a:solidFill>
                  <a:schemeClr val="accent2">
                    <a:lumMod val="50000"/>
                  </a:schemeClr>
                </a:solidFill>
              </a:rPr>
              <a:t>Paneli</a:t>
            </a:r>
          </a:p>
          <a:p>
            <a:r>
              <a:rPr lang="tr-TR" dirty="0" smtClean="0">
                <a:solidFill>
                  <a:schemeClr val="accent2">
                    <a:lumMod val="50000"/>
                  </a:schemeClr>
                </a:solidFill>
              </a:rPr>
              <a:t> </a:t>
            </a:r>
            <a:endParaRPr lang="tr-TR" dirty="0">
              <a:solidFill>
                <a:schemeClr val="accent2">
                  <a:lumMod val="50000"/>
                </a:schemeClr>
              </a:solidFill>
            </a:endParaRPr>
          </a:p>
        </p:txBody>
      </p:sp>
      <p:sp>
        <p:nvSpPr>
          <p:cNvPr id="10" name="Veri Yer Tutucusu 9"/>
          <p:cNvSpPr>
            <a:spLocks noGrp="1"/>
          </p:cNvSpPr>
          <p:nvPr>
            <p:ph type="dt" sz="half" idx="10"/>
          </p:nvPr>
        </p:nvSpPr>
        <p:spPr/>
        <p:txBody>
          <a:bodyPr/>
          <a:lstStyle/>
          <a:p>
            <a:r>
              <a:rPr lang="tr-TR" b="1" smtClean="0"/>
              <a:t>Osmaniye Demir Çelik Paneli – 28 Kasım 2012</a:t>
            </a:r>
            <a:endParaRPr lang="tr-TR" b="1" dirty="0" smtClean="0"/>
          </a:p>
        </p:txBody>
      </p:sp>
      <p:sp>
        <p:nvSpPr>
          <p:cNvPr id="11" name="Slayt Numarası Yer Tutucusu 10"/>
          <p:cNvSpPr>
            <a:spLocks noGrp="1"/>
          </p:cNvSpPr>
          <p:nvPr>
            <p:ph type="sldNum" sz="quarter" idx="12"/>
          </p:nvPr>
        </p:nvSpPr>
        <p:spPr/>
        <p:txBody>
          <a:bodyPr/>
          <a:lstStyle/>
          <a:p>
            <a:fld id="{A3DCDF73-85D2-4237-9B32-053DBDB0C312}" type="slidenum">
              <a:rPr kumimoji="0" lang="en-US" smtClean="0"/>
              <a:t>2</a:t>
            </a:fld>
            <a:endParaRPr kumimoji="0" lang="en-US" dirty="0"/>
          </a:p>
        </p:txBody>
      </p:sp>
      <p:pic>
        <p:nvPicPr>
          <p:cNvPr id="3" name="Resim 2"/>
          <p:cNvPicPr>
            <a:picLocks/>
          </p:cNvPicPr>
          <p:nvPr/>
        </p:nvPicPr>
        <p:blipFill rotWithShape="1">
          <a:blip r:embed="rId3" cstate="email">
            <a:extLst>
              <a:ext uri="{28A0092B-C50C-407E-A947-70E740481C1C}">
                <a14:useLocalDpi xmlns:a14="http://schemas.microsoft.com/office/drawing/2010/main"/>
              </a:ext>
            </a:extLst>
          </a:blip>
          <a:srcRect/>
          <a:stretch/>
        </p:blipFill>
        <p:spPr>
          <a:xfrm>
            <a:off x="35496" y="2009645"/>
            <a:ext cx="9108504" cy="4443691"/>
          </a:xfrm>
          <a:prstGeom prst="rect">
            <a:avLst/>
          </a:prstGeom>
        </p:spPr>
      </p:pic>
      <p:graphicFrame>
        <p:nvGraphicFramePr>
          <p:cNvPr id="4" name="Diyagram 3"/>
          <p:cNvGraphicFramePr/>
          <p:nvPr>
            <p:extLst>
              <p:ext uri="{D42A27DB-BD31-4B8C-83A1-F6EECF244321}">
                <p14:modId xmlns:p14="http://schemas.microsoft.com/office/powerpoint/2010/main" val="1827253829"/>
              </p:ext>
            </p:extLst>
          </p:nvPr>
        </p:nvGraphicFramePr>
        <p:xfrm>
          <a:off x="40002" y="908720"/>
          <a:ext cx="9103997" cy="9361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631209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sim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812130"/>
            <a:ext cx="9143999" cy="5760000"/>
          </a:xfrm>
          <a:prstGeom prst="rect">
            <a:avLst/>
          </a:prstGeom>
        </p:spPr>
      </p:pic>
      <p:sp>
        <p:nvSpPr>
          <p:cNvPr id="9" name="Yuvarlatılmış Dikdörtgen 8"/>
          <p:cNvSpPr/>
          <p:nvPr/>
        </p:nvSpPr>
        <p:spPr>
          <a:xfrm>
            <a:off x="3167336" y="5229200"/>
            <a:ext cx="5976664" cy="1224136"/>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a:solidFill>
                  <a:schemeClr val="accent1">
                    <a:lumMod val="50000"/>
                  </a:schemeClr>
                </a:solidFill>
              </a:rPr>
              <a:t>Bölgenin çelik üretim üssüne dönüşmesine bağlı olarak, sektöre yönelik profesyoneller için cazibe noktası haline gelmektedir.</a:t>
            </a:r>
          </a:p>
        </p:txBody>
      </p:sp>
      <p:sp>
        <p:nvSpPr>
          <p:cNvPr id="10" name="Yuvarlatılmış Dikdörtgen 9"/>
          <p:cNvSpPr/>
          <p:nvPr/>
        </p:nvSpPr>
        <p:spPr>
          <a:xfrm>
            <a:off x="198161" y="1124744"/>
            <a:ext cx="5976664" cy="1224136"/>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a:solidFill>
                  <a:schemeClr val="accent1">
                    <a:lumMod val="50000"/>
                  </a:schemeClr>
                </a:solidFill>
              </a:rPr>
              <a:t>Bölgede artan çelik üretim tesislerine bağlı olarak, her seviyeden tecrübeli ve kalifiye eleman bulma imkanları artmaktadır.</a:t>
            </a:r>
          </a:p>
        </p:txBody>
      </p:sp>
      <p:sp>
        <p:nvSpPr>
          <p:cNvPr id="11" name="Veri Yer Tutucusu 10"/>
          <p:cNvSpPr>
            <a:spLocks noGrp="1"/>
          </p:cNvSpPr>
          <p:nvPr>
            <p:ph type="dt" sz="half" idx="10"/>
          </p:nvPr>
        </p:nvSpPr>
        <p:spPr/>
        <p:txBody>
          <a:bodyPr/>
          <a:lstStyle/>
          <a:p>
            <a:r>
              <a:rPr lang="tr-TR" b="1" smtClean="0"/>
              <a:t>Osmaniye Demir Çelik Paneli – 28 Kasım 2012</a:t>
            </a:r>
            <a:endParaRPr lang="tr-TR" b="1" dirty="0" smtClean="0"/>
          </a:p>
        </p:txBody>
      </p:sp>
      <p:sp>
        <p:nvSpPr>
          <p:cNvPr id="12" name="Slayt Numarası Yer Tutucusu 11"/>
          <p:cNvSpPr>
            <a:spLocks noGrp="1"/>
          </p:cNvSpPr>
          <p:nvPr>
            <p:ph type="sldNum" sz="quarter" idx="12"/>
          </p:nvPr>
        </p:nvSpPr>
        <p:spPr/>
        <p:txBody>
          <a:bodyPr/>
          <a:lstStyle/>
          <a:p>
            <a:fld id="{A3DCDF73-85D2-4237-9B32-053DBDB0C312}" type="slidenum">
              <a:rPr kumimoji="0" lang="en-US" smtClean="0"/>
              <a:t>20</a:t>
            </a:fld>
            <a:endParaRPr kumimoji="0" lang="en-US" dirty="0"/>
          </a:p>
        </p:txBody>
      </p:sp>
      <p:sp>
        <p:nvSpPr>
          <p:cNvPr id="13" name="Yuvarlatılmış Çapraz Köşeli Dikdörtgen 12"/>
          <p:cNvSpPr/>
          <p:nvPr/>
        </p:nvSpPr>
        <p:spPr>
          <a:xfrm>
            <a:off x="107504" y="80696"/>
            <a:ext cx="7776864"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NEDEN DOĞU </a:t>
            </a:r>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AKDENİZ: </a:t>
            </a:r>
            <a:r>
              <a:rPr lang="tr-TR"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İnsan Kaynağı</a:t>
            </a:r>
            <a:endParaRPr lang="tr-TR"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16208299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9" descr="IMG_082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7806" y="1403115"/>
            <a:ext cx="5794100" cy="407196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9" name="6 Resim" descr="380 Şalt 05.jpg"/>
          <p:cNvPicPr>
            <a:picLocks noChangeAspect="1" noChangeArrowheads="1"/>
          </p:cNvPicPr>
          <p:nvPr/>
        </p:nvPicPr>
        <p:blipFill>
          <a:blip r:embed="rId4" cstate="email">
            <a:lum bright="-18000"/>
            <a:extLst>
              <a:ext uri="{28A0092B-C50C-407E-A947-70E740481C1C}">
                <a14:useLocalDpi xmlns:a14="http://schemas.microsoft.com/office/drawing/2010/main"/>
              </a:ext>
            </a:extLst>
          </a:blip>
          <a:srcRect/>
          <a:stretch>
            <a:fillRect/>
          </a:stretch>
        </p:blipFill>
        <p:spPr bwMode="auto">
          <a:xfrm>
            <a:off x="3347863" y="1700808"/>
            <a:ext cx="5972175" cy="318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Yuvarlatılmış Dikdörtgen 5"/>
          <p:cNvSpPr/>
          <p:nvPr/>
        </p:nvSpPr>
        <p:spPr>
          <a:xfrm>
            <a:off x="198160" y="5589240"/>
            <a:ext cx="8838336" cy="1008112"/>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smtClean="0">
                <a:solidFill>
                  <a:schemeClr val="accent1">
                    <a:lumMod val="50000"/>
                  </a:schemeClr>
                </a:solidFill>
              </a:rPr>
              <a:t>Kaynakları, </a:t>
            </a:r>
            <a:r>
              <a:rPr lang="tr-TR" b="1" i="1" dirty="0">
                <a:solidFill>
                  <a:schemeClr val="accent1">
                    <a:lumMod val="50000"/>
                  </a:schemeClr>
                </a:solidFill>
              </a:rPr>
              <a:t>aşırı gelişmiş bölgelere kıyasla daha az işletme tarafından paylaşılmaktadır</a:t>
            </a:r>
            <a:r>
              <a:rPr lang="tr-TR" b="1" i="1" dirty="0" smtClean="0">
                <a:solidFill>
                  <a:schemeClr val="accent1">
                    <a:lumMod val="50000"/>
                  </a:schemeClr>
                </a:solidFill>
              </a:rPr>
              <a:t>. Yeni </a:t>
            </a:r>
            <a:r>
              <a:rPr lang="tr-TR" b="1" i="1" dirty="0">
                <a:solidFill>
                  <a:schemeClr val="accent1">
                    <a:lumMod val="50000"/>
                  </a:schemeClr>
                </a:solidFill>
              </a:rPr>
              <a:t>kurulacak işletmeler için </a:t>
            </a:r>
            <a:r>
              <a:rPr lang="tr-TR" b="1" i="1" dirty="0">
                <a:solidFill>
                  <a:srgbClr val="B20000"/>
                </a:solidFill>
              </a:rPr>
              <a:t>daha geniş potansiyel kaynaklar </a:t>
            </a:r>
            <a:r>
              <a:rPr lang="tr-TR" b="1" i="1" dirty="0">
                <a:solidFill>
                  <a:schemeClr val="accent1">
                    <a:lumMod val="50000"/>
                  </a:schemeClr>
                </a:solidFill>
              </a:rPr>
              <a:t>bulunmaktadır. </a:t>
            </a:r>
          </a:p>
        </p:txBody>
      </p:sp>
      <p:sp>
        <p:nvSpPr>
          <p:cNvPr id="7" name="Yuvarlatılmış Dikdörtgen 6"/>
          <p:cNvSpPr/>
          <p:nvPr/>
        </p:nvSpPr>
        <p:spPr>
          <a:xfrm>
            <a:off x="-38631" y="764704"/>
            <a:ext cx="8622312" cy="1224136"/>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smtClean="0">
                <a:solidFill>
                  <a:schemeClr val="accent1">
                    <a:lumMod val="50000"/>
                  </a:schemeClr>
                </a:solidFill>
              </a:rPr>
              <a:t>Bölge, planlanan </a:t>
            </a:r>
            <a:r>
              <a:rPr lang="tr-TR" b="1" i="1" dirty="0">
                <a:solidFill>
                  <a:schemeClr val="accent1">
                    <a:lumMod val="50000"/>
                  </a:schemeClr>
                </a:solidFill>
              </a:rPr>
              <a:t>ve gerçekleştirilen enerji yatırımları ile, enerji yoğunluğu yüksek bir bölge olma yolundadır. </a:t>
            </a:r>
          </a:p>
        </p:txBody>
      </p:sp>
      <p:sp>
        <p:nvSpPr>
          <p:cNvPr id="3" name="Veri Yer Tutucusu 2"/>
          <p:cNvSpPr>
            <a:spLocks noGrp="1"/>
          </p:cNvSpPr>
          <p:nvPr>
            <p:ph type="dt" sz="half" idx="10"/>
          </p:nvPr>
        </p:nvSpPr>
        <p:spPr/>
        <p:txBody>
          <a:bodyPr/>
          <a:lstStyle/>
          <a:p>
            <a:r>
              <a:rPr lang="tr-TR" b="1" smtClean="0"/>
              <a:t>Osmaniye Demir Çelik Paneli – 28 Kasım 2012</a:t>
            </a:r>
            <a:endParaRPr lang="tr-TR" b="1" dirty="0" smtClean="0"/>
          </a:p>
        </p:txBody>
      </p:sp>
      <p:sp>
        <p:nvSpPr>
          <p:cNvPr id="10" name="Slayt Numarası Yer Tutucusu 9"/>
          <p:cNvSpPr>
            <a:spLocks noGrp="1"/>
          </p:cNvSpPr>
          <p:nvPr>
            <p:ph type="sldNum" sz="quarter" idx="12"/>
          </p:nvPr>
        </p:nvSpPr>
        <p:spPr/>
        <p:txBody>
          <a:bodyPr/>
          <a:lstStyle/>
          <a:p>
            <a:fld id="{A3DCDF73-85D2-4237-9B32-053DBDB0C312}" type="slidenum">
              <a:rPr kumimoji="0" lang="en-US" smtClean="0"/>
              <a:t>21</a:t>
            </a:fld>
            <a:endParaRPr kumimoji="0" lang="en-US" dirty="0"/>
          </a:p>
        </p:txBody>
      </p:sp>
      <p:sp>
        <p:nvSpPr>
          <p:cNvPr id="11" name="Yuvarlatılmış Çapraz Köşeli Dikdörtgen 10"/>
          <p:cNvSpPr/>
          <p:nvPr/>
        </p:nvSpPr>
        <p:spPr>
          <a:xfrm>
            <a:off x="107504" y="80696"/>
            <a:ext cx="7776864"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NEDEN DOĞU </a:t>
            </a:r>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AKDENİZ: </a:t>
            </a:r>
            <a:r>
              <a:rPr lang="tr-TR"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Kaynaklar (Su, Enerji,..)</a:t>
            </a:r>
            <a:endParaRPr lang="tr-TR"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27122925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499" y="891480"/>
            <a:ext cx="3801770" cy="5724000"/>
          </a:xfrm>
          <a:prstGeom prst="rect">
            <a:avLst/>
          </a:prstGeom>
        </p:spPr>
      </p:pic>
      <p:sp>
        <p:nvSpPr>
          <p:cNvPr id="7" name="Yuvarlatılmış Dikdörtgen 6"/>
          <p:cNvSpPr/>
          <p:nvPr/>
        </p:nvSpPr>
        <p:spPr>
          <a:xfrm>
            <a:off x="54144" y="891480"/>
            <a:ext cx="6822112" cy="1097360"/>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a:solidFill>
                  <a:schemeClr val="accent1">
                    <a:lumMod val="50000"/>
                  </a:schemeClr>
                </a:solidFill>
              </a:rPr>
              <a:t>İskenderun – Osmaniye Bölgesi iklim koşulları ülkemizdeki pek çok bölgenin aksine, yaşamı </a:t>
            </a:r>
            <a:r>
              <a:rPr lang="tr-TR" b="1" i="1" dirty="0" smtClean="0">
                <a:solidFill>
                  <a:schemeClr val="accent1">
                    <a:lumMod val="50000"/>
                  </a:schemeClr>
                </a:solidFill>
              </a:rPr>
              <a:t>kolaylaştırabilir özelliktedir.</a:t>
            </a:r>
            <a:endParaRPr lang="tr-TR" b="1" i="1" dirty="0">
              <a:solidFill>
                <a:schemeClr val="accent1">
                  <a:lumMod val="50000"/>
                </a:schemeClr>
              </a:solidFill>
            </a:endParaRPr>
          </a:p>
        </p:txBody>
      </p:sp>
      <p:sp>
        <p:nvSpPr>
          <p:cNvPr id="8" name="Yuvarlatılmış Dikdörtgen 7"/>
          <p:cNvSpPr/>
          <p:nvPr/>
        </p:nvSpPr>
        <p:spPr>
          <a:xfrm>
            <a:off x="2699792" y="5552840"/>
            <a:ext cx="6416733" cy="1044512"/>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smtClean="0">
                <a:solidFill>
                  <a:schemeClr val="accent1">
                    <a:lumMod val="50000"/>
                  </a:schemeClr>
                </a:solidFill>
              </a:rPr>
              <a:t>Bölgede </a:t>
            </a:r>
            <a:r>
              <a:rPr lang="tr-TR" b="1" i="1" dirty="0">
                <a:solidFill>
                  <a:schemeClr val="accent1">
                    <a:lumMod val="50000"/>
                  </a:schemeClr>
                </a:solidFill>
              </a:rPr>
              <a:t>kışın </a:t>
            </a:r>
            <a:r>
              <a:rPr lang="tr-TR" b="1" i="1" dirty="0" smtClean="0">
                <a:solidFill>
                  <a:schemeClr val="accent1">
                    <a:lumMod val="50000"/>
                  </a:schemeClr>
                </a:solidFill>
              </a:rPr>
              <a:t>günlük ortalama en düşük sıcaklık 3</a:t>
            </a:r>
            <a:r>
              <a:rPr lang="tr-TR" b="1" i="1" baseline="30000" dirty="0" smtClean="0">
                <a:solidFill>
                  <a:schemeClr val="accent1">
                    <a:lumMod val="50000"/>
                  </a:schemeClr>
                </a:solidFill>
              </a:rPr>
              <a:t>o</a:t>
            </a:r>
            <a:r>
              <a:rPr lang="tr-TR" b="1" i="1" dirty="0" smtClean="0">
                <a:solidFill>
                  <a:schemeClr val="accent1">
                    <a:lumMod val="50000"/>
                  </a:schemeClr>
                </a:solidFill>
              </a:rPr>
              <a:t>C</a:t>
            </a:r>
            <a:r>
              <a:rPr lang="tr-TR" b="1" i="1" dirty="0">
                <a:solidFill>
                  <a:schemeClr val="accent1">
                    <a:lumMod val="50000"/>
                  </a:schemeClr>
                </a:solidFill>
              </a:rPr>
              <a:t>, </a:t>
            </a:r>
            <a:r>
              <a:rPr lang="tr-TR" b="1" i="1" dirty="0" smtClean="0">
                <a:solidFill>
                  <a:schemeClr val="accent1">
                    <a:lumMod val="50000"/>
                  </a:schemeClr>
                </a:solidFill>
              </a:rPr>
              <a:t>yazın günlük ortalama </a:t>
            </a:r>
            <a:r>
              <a:rPr lang="tr-TR" b="1" i="1" dirty="0">
                <a:solidFill>
                  <a:schemeClr val="accent1">
                    <a:lumMod val="50000"/>
                  </a:schemeClr>
                </a:solidFill>
              </a:rPr>
              <a:t>en yüksek sıcaklık 33</a:t>
            </a:r>
            <a:r>
              <a:rPr lang="tr-TR" b="1" i="1" baseline="30000" dirty="0">
                <a:solidFill>
                  <a:schemeClr val="accent1">
                    <a:lumMod val="50000"/>
                  </a:schemeClr>
                </a:solidFill>
              </a:rPr>
              <a:t>o</a:t>
            </a:r>
            <a:r>
              <a:rPr lang="tr-TR" b="1" i="1" dirty="0">
                <a:solidFill>
                  <a:schemeClr val="accent1">
                    <a:lumMod val="50000"/>
                  </a:schemeClr>
                </a:solidFill>
              </a:rPr>
              <a:t>C seviyesindedir.</a:t>
            </a:r>
          </a:p>
        </p:txBody>
      </p:sp>
      <p:pic>
        <p:nvPicPr>
          <p:cNvPr id="9" name="Resim 8"/>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980721" y="1988840"/>
            <a:ext cx="5163279" cy="3564000"/>
          </a:xfrm>
          <a:prstGeom prst="rect">
            <a:avLst/>
          </a:prstGeom>
        </p:spPr>
      </p:pic>
      <p:sp>
        <p:nvSpPr>
          <p:cNvPr id="10" name="Veri Yer Tutucusu 9"/>
          <p:cNvSpPr>
            <a:spLocks noGrp="1"/>
          </p:cNvSpPr>
          <p:nvPr>
            <p:ph type="dt" sz="half" idx="10"/>
          </p:nvPr>
        </p:nvSpPr>
        <p:spPr/>
        <p:txBody>
          <a:bodyPr/>
          <a:lstStyle/>
          <a:p>
            <a:r>
              <a:rPr lang="tr-TR" b="1" smtClean="0"/>
              <a:t>Osmaniye Demir Çelik Paneli – 28 Kasım 2012</a:t>
            </a:r>
            <a:endParaRPr lang="tr-TR" b="1" dirty="0" smtClean="0"/>
          </a:p>
        </p:txBody>
      </p:sp>
      <p:sp>
        <p:nvSpPr>
          <p:cNvPr id="11" name="Slayt Numarası Yer Tutucusu 10"/>
          <p:cNvSpPr>
            <a:spLocks noGrp="1"/>
          </p:cNvSpPr>
          <p:nvPr>
            <p:ph type="sldNum" sz="quarter" idx="12"/>
          </p:nvPr>
        </p:nvSpPr>
        <p:spPr/>
        <p:txBody>
          <a:bodyPr/>
          <a:lstStyle/>
          <a:p>
            <a:fld id="{A3DCDF73-85D2-4237-9B32-053DBDB0C312}" type="slidenum">
              <a:rPr kumimoji="0" lang="en-US" smtClean="0"/>
              <a:t>22</a:t>
            </a:fld>
            <a:endParaRPr kumimoji="0" lang="en-US" dirty="0"/>
          </a:p>
        </p:txBody>
      </p:sp>
      <p:sp>
        <p:nvSpPr>
          <p:cNvPr id="13" name="Yuvarlatılmış Çapraz Köşeli Dikdörtgen 12"/>
          <p:cNvSpPr/>
          <p:nvPr/>
        </p:nvSpPr>
        <p:spPr>
          <a:xfrm>
            <a:off x="107504" y="80696"/>
            <a:ext cx="7776864"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NEDEN DOĞU </a:t>
            </a:r>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AKDENİZ: </a:t>
            </a:r>
            <a:r>
              <a:rPr lang="tr-TR"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İklim Koşulları</a:t>
            </a:r>
            <a:endParaRPr lang="tr-TR"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27877204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p:cNvPicPr>
          <p:nvPr/>
        </p:nvPicPr>
        <p:blipFill>
          <a:blip r:embed="rId3" cstate="email">
            <a:extLst>
              <a:ext uri="{28A0092B-C50C-407E-A947-70E740481C1C}">
                <a14:useLocalDpi xmlns:a14="http://schemas.microsoft.com/office/drawing/2010/main"/>
              </a:ext>
            </a:extLst>
          </a:blip>
          <a:stretch>
            <a:fillRect/>
          </a:stretch>
        </p:blipFill>
        <p:spPr>
          <a:xfrm>
            <a:off x="0" y="837344"/>
            <a:ext cx="9144000" cy="5688000"/>
          </a:xfrm>
          <a:prstGeom prst="rect">
            <a:avLst/>
          </a:prstGeom>
        </p:spPr>
      </p:pic>
      <p:sp>
        <p:nvSpPr>
          <p:cNvPr id="3" name="Veri Yer Tutucusu 2"/>
          <p:cNvSpPr>
            <a:spLocks noGrp="1"/>
          </p:cNvSpPr>
          <p:nvPr>
            <p:ph type="dt" sz="half" idx="10"/>
          </p:nvPr>
        </p:nvSpPr>
        <p:spPr/>
        <p:txBody>
          <a:bodyPr/>
          <a:lstStyle/>
          <a:p>
            <a:r>
              <a:rPr lang="tr-TR" b="1" smtClean="0"/>
              <a:t>Osmaniye Demir Çelik Paneli – 28 Kasım 2012</a:t>
            </a:r>
            <a:endParaRPr lang="tr-TR" b="1" dirty="0" smtClean="0"/>
          </a:p>
        </p:txBody>
      </p:sp>
      <p:sp>
        <p:nvSpPr>
          <p:cNvPr id="6" name="Slayt Numarası Yer Tutucusu 5"/>
          <p:cNvSpPr>
            <a:spLocks noGrp="1"/>
          </p:cNvSpPr>
          <p:nvPr>
            <p:ph type="sldNum" sz="quarter" idx="12"/>
          </p:nvPr>
        </p:nvSpPr>
        <p:spPr/>
        <p:txBody>
          <a:bodyPr/>
          <a:lstStyle/>
          <a:p>
            <a:fld id="{A3DCDF73-85D2-4237-9B32-053DBDB0C312}" type="slidenum">
              <a:rPr kumimoji="0" lang="en-US" smtClean="0"/>
              <a:t>23</a:t>
            </a:fld>
            <a:endParaRPr kumimoji="0" lang="en-US" dirty="0"/>
          </a:p>
        </p:txBody>
      </p:sp>
      <p:sp>
        <p:nvSpPr>
          <p:cNvPr id="7" name="Yuvarlatılmış Çapraz Köşeli Dikdörtgen 6"/>
          <p:cNvSpPr/>
          <p:nvPr/>
        </p:nvSpPr>
        <p:spPr>
          <a:xfrm>
            <a:off x="107504" y="80696"/>
            <a:ext cx="7776864"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NEDEN DOĞU </a:t>
            </a:r>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AKDENİZ: </a:t>
            </a:r>
            <a:r>
              <a:rPr lang="tr-TR"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Atık Yönetimi</a:t>
            </a:r>
            <a:endParaRPr lang="tr-TR"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
        <p:nvSpPr>
          <p:cNvPr id="8" name="Yuvarlatılmış Dikdörtgen 7"/>
          <p:cNvSpPr/>
          <p:nvPr/>
        </p:nvSpPr>
        <p:spPr>
          <a:xfrm>
            <a:off x="5580112" y="980728"/>
            <a:ext cx="3456384" cy="3456383"/>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sz="2200" b="1" i="1" dirty="0" smtClean="0">
                <a:solidFill>
                  <a:schemeClr val="accent1">
                    <a:lumMod val="50000"/>
                  </a:schemeClr>
                </a:solidFill>
              </a:rPr>
              <a:t>Bölgede </a:t>
            </a:r>
            <a:r>
              <a:rPr lang="tr-TR" sz="2200" b="1" i="1" dirty="0">
                <a:solidFill>
                  <a:schemeClr val="accent1">
                    <a:lumMod val="50000"/>
                  </a:schemeClr>
                </a:solidFill>
              </a:rPr>
              <a:t>çelik üretiminin yoğunlaşmasına bağlı olarak gelecekte, atıkların geri dönüşümü, depolanması ve </a:t>
            </a:r>
            <a:r>
              <a:rPr lang="tr-TR" sz="2200" b="1" i="1" dirty="0" err="1">
                <a:solidFill>
                  <a:schemeClr val="accent1">
                    <a:lumMod val="50000"/>
                  </a:schemeClr>
                </a:solidFill>
              </a:rPr>
              <a:t>bertarafı</a:t>
            </a:r>
            <a:r>
              <a:rPr lang="tr-TR" sz="2200" b="1" i="1" dirty="0">
                <a:solidFill>
                  <a:schemeClr val="accent1">
                    <a:lumMod val="50000"/>
                  </a:schemeClr>
                </a:solidFill>
              </a:rPr>
              <a:t> için tüm tesislere hizmet verecek yeni girişimlerin kurulması beklenmektedir. </a:t>
            </a:r>
          </a:p>
        </p:txBody>
      </p:sp>
      <p:sp>
        <p:nvSpPr>
          <p:cNvPr id="9" name="Yuvarlatılmış Dikdörtgen 8"/>
          <p:cNvSpPr/>
          <p:nvPr/>
        </p:nvSpPr>
        <p:spPr>
          <a:xfrm>
            <a:off x="107504" y="1283195"/>
            <a:ext cx="3208086" cy="2398149"/>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sz="2200" b="1" i="1" dirty="0">
                <a:solidFill>
                  <a:schemeClr val="accent1">
                    <a:lumMod val="50000"/>
                  </a:schemeClr>
                </a:solidFill>
              </a:rPr>
              <a:t>Mevcut durumda her tesis, atıklarını kendi imkanları ile geri dönüştürmekte, depolamakta veya bertaraf </a:t>
            </a:r>
            <a:r>
              <a:rPr lang="tr-TR" sz="2200" b="1" i="1" dirty="0" smtClean="0">
                <a:solidFill>
                  <a:schemeClr val="accent1">
                    <a:lumMod val="50000"/>
                  </a:schemeClr>
                </a:solidFill>
              </a:rPr>
              <a:t> tesislerine sevk etmektedir</a:t>
            </a:r>
            <a:r>
              <a:rPr lang="tr-TR" sz="2200" b="1" i="1" dirty="0">
                <a:solidFill>
                  <a:schemeClr val="accent1">
                    <a:lumMod val="50000"/>
                  </a:schemeClr>
                </a:solidFill>
              </a:rPr>
              <a:t>. </a:t>
            </a:r>
          </a:p>
        </p:txBody>
      </p:sp>
    </p:spTree>
    <p:extLst>
      <p:ext uri="{BB962C8B-B14F-4D97-AF65-F5344CB8AC3E}">
        <p14:creationId xmlns:p14="http://schemas.microsoft.com/office/powerpoint/2010/main" val="121840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36512" y="980728"/>
            <a:ext cx="9144000" cy="1446550"/>
          </a:xfrm>
          <a:prstGeom prst="rect">
            <a:avLst/>
          </a:prstGeom>
          <a:noFill/>
        </p:spPr>
        <p:txBody>
          <a:bodyPr wrap="square" rtlCol="0">
            <a:spAutoFit/>
          </a:bodyPr>
          <a:lstStyle/>
          <a:p>
            <a:pPr>
              <a:buClr>
                <a:srgbClr val="B20000"/>
              </a:buClr>
            </a:pPr>
            <a:r>
              <a:rPr lang="tr-TR" sz="2200" b="1" i="1" dirty="0">
                <a:solidFill>
                  <a:schemeClr val="accent1">
                    <a:lumMod val="50000"/>
                  </a:schemeClr>
                </a:solidFill>
              </a:rPr>
              <a:t>Hatay ili 4. Bölge, Osmaniye ili 5. Bölge grubunda yer almaktadır. İskenderun-Osmaniye bölgesinde kurulmuş ve kurulacak tesisler, ülkemizdeki pek çok İl’e kıyasla daha avantajlı teşvik paketlerinden faydalanabileceklerdir. </a:t>
            </a:r>
          </a:p>
        </p:txBody>
      </p:sp>
      <p:pic>
        <p:nvPicPr>
          <p:cNvPr id="4" name="Resim 3"/>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6512" y="2529304"/>
            <a:ext cx="9015287" cy="3636000"/>
          </a:xfrm>
          <a:prstGeom prst="rect">
            <a:avLst/>
          </a:prstGeom>
        </p:spPr>
      </p:pic>
      <p:sp>
        <p:nvSpPr>
          <p:cNvPr id="6" name="Metin kutusu 5"/>
          <p:cNvSpPr txBox="1"/>
          <p:nvPr/>
        </p:nvSpPr>
        <p:spPr>
          <a:xfrm>
            <a:off x="36512" y="6063679"/>
            <a:ext cx="4572000" cy="338554"/>
          </a:xfrm>
          <a:prstGeom prst="rect">
            <a:avLst/>
          </a:prstGeom>
          <a:solidFill>
            <a:schemeClr val="bg1"/>
          </a:solidFill>
        </p:spPr>
        <p:txBody>
          <a:bodyPr wrap="square" rtlCol="0">
            <a:spAutoFit/>
          </a:bodyPr>
          <a:lstStyle/>
          <a:p>
            <a:r>
              <a:rPr lang="tr-TR" sz="1600" b="1" dirty="0" smtClean="0"/>
              <a:t>Kaynak: Ekonomi Bakanlığı</a:t>
            </a:r>
            <a:endParaRPr lang="tr-TR" sz="1600" b="1" dirty="0"/>
          </a:p>
        </p:txBody>
      </p:sp>
      <p:sp>
        <p:nvSpPr>
          <p:cNvPr id="3" name="Veri Yer Tutucusu 2"/>
          <p:cNvSpPr>
            <a:spLocks noGrp="1"/>
          </p:cNvSpPr>
          <p:nvPr>
            <p:ph type="dt" sz="half" idx="10"/>
          </p:nvPr>
        </p:nvSpPr>
        <p:spPr/>
        <p:txBody>
          <a:bodyPr/>
          <a:lstStyle/>
          <a:p>
            <a:r>
              <a:rPr lang="tr-TR" b="1" smtClean="0"/>
              <a:t>Osmaniye Demir Çelik Paneli – 28 Kasım 2012</a:t>
            </a:r>
            <a:endParaRPr lang="tr-TR" b="1" dirty="0" smtClean="0"/>
          </a:p>
        </p:txBody>
      </p:sp>
      <p:sp>
        <p:nvSpPr>
          <p:cNvPr id="8" name="Slayt Numarası Yer Tutucusu 7"/>
          <p:cNvSpPr>
            <a:spLocks noGrp="1"/>
          </p:cNvSpPr>
          <p:nvPr>
            <p:ph type="sldNum" sz="quarter" idx="12"/>
          </p:nvPr>
        </p:nvSpPr>
        <p:spPr/>
        <p:txBody>
          <a:bodyPr/>
          <a:lstStyle/>
          <a:p>
            <a:fld id="{A3DCDF73-85D2-4237-9B32-053DBDB0C312}" type="slidenum">
              <a:rPr kumimoji="0" lang="en-US" smtClean="0"/>
              <a:t>24</a:t>
            </a:fld>
            <a:endParaRPr kumimoji="0" lang="en-US" dirty="0"/>
          </a:p>
        </p:txBody>
      </p:sp>
      <p:sp>
        <p:nvSpPr>
          <p:cNvPr id="9" name="Yuvarlatılmış Çapraz Köşeli Dikdörtgen 8"/>
          <p:cNvSpPr/>
          <p:nvPr/>
        </p:nvSpPr>
        <p:spPr>
          <a:xfrm>
            <a:off x="107504" y="80696"/>
            <a:ext cx="7776864"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NEDEN DOĞU </a:t>
            </a:r>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AKDENİZ: </a:t>
            </a:r>
            <a:r>
              <a:rPr lang="tr-TR"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Teşvikler</a:t>
            </a:r>
            <a:endParaRPr lang="tr-TR"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177815205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36512" y="1085835"/>
            <a:ext cx="9144000" cy="769441"/>
          </a:xfrm>
          <a:prstGeom prst="rect">
            <a:avLst/>
          </a:prstGeom>
          <a:noFill/>
        </p:spPr>
        <p:txBody>
          <a:bodyPr wrap="square" rtlCol="0">
            <a:spAutoFit/>
          </a:bodyPr>
          <a:lstStyle/>
          <a:p>
            <a:pPr>
              <a:buClr>
                <a:srgbClr val="B20000"/>
              </a:buClr>
            </a:pPr>
            <a:r>
              <a:rPr lang="tr-TR" sz="2200" b="1" i="1" dirty="0">
                <a:solidFill>
                  <a:schemeClr val="accent1">
                    <a:lumMod val="50000"/>
                  </a:schemeClr>
                </a:solidFill>
              </a:rPr>
              <a:t>İskenderun-Osmaniye Bölgesi, serbest bölgeler ile çevrilmiş konumdadır. </a:t>
            </a:r>
          </a:p>
        </p:txBody>
      </p:sp>
      <p:sp>
        <p:nvSpPr>
          <p:cNvPr id="3" name="Veri Yer Tutucusu 2"/>
          <p:cNvSpPr>
            <a:spLocks noGrp="1"/>
          </p:cNvSpPr>
          <p:nvPr>
            <p:ph type="dt" sz="half" idx="10"/>
          </p:nvPr>
        </p:nvSpPr>
        <p:spPr/>
        <p:txBody>
          <a:bodyPr/>
          <a:lstStyle/>
          <a:p>
            <a:r>
              <a:rPr lang="tr-TR" b="1" smtClean="0"/>
              <a:t>Osmaniye Demir Çelik Paneli – 28 Kasım 2012</a:t>
            </a:r>
            <a:endParaRPr lang="tr-TR" b="1" dirty="0" smtClean="0"/>
          </a:p>
        </p:txBody>
      </p:sp>
      <p:sp>
        <p:nvSpPr>
          <p:cNvPr id="7" name="Slayt Numarası Yer Tutucusu 6"/>
          <p:cNvSpPr>
            <a:spLocks noGrp="1"/>
          </p:cNvSpPr>
          <p:nvPr>
            <p:ph type="sldNum" sz="quarter" idx="12"/>
          </p:nvPr>
        </p:nvSpPr>
        <p:spPr/>
        <p:txBody>
          <a:bodyPr/>
          <a:lstStyle/>
          <a:p>
            <a:fld id="{A3DCDF73-85D2-4237-9B32-053DBDB0C312}" type="slidenum">
              <a:rPr kumimoji="0" lang="en-US" smtClean="0"/>
              <a:t>25</a:t>
            </a:fld>
            <a:endParaRPr kumimoji="0" lang="en-US" dirty="0"/>
          </a:p>
        </p:txBody>
      </p:sp>
      <p:sp>
        <p:nvSpPr>
          <p:cNvPr id="8" name="Yuvarlatılmış Çapraz Köşeli Dikdörtgen 7"/>
          <p:cNvSpPr/>
          <p:nvPr/>
        </p:nvSpPr>
        <p:spPr>
          <a:xfrm>
            <a:off x="107504" y="80696"/>
            <a:ext cx="7776864"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NEDEN DOĞU </a:t>
            </a:r>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AKDENİZ: </a:t>
            </a:r>
            <a:r>
              <a:rPr lang="tr-TR"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Diğer</a:t>
            </a:r>
            <a:endParaRPr lang="tr-TR"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0" y="2061320"/>
            <a:ext cx="8794453" cy="4248000"/>
          </a:xfrm>
          <a:prstGeom prst="rect">
            <a:avLst/>
          </a:prstGeom>
        </p:spPr>
      </p:pic>
    </p:spTree>
    <p:extLst>
      <p:ext uri="{BB962C8B-B14F-4D97-AF65-F5344CB8AC3E}">
        <p14:creationId xmlns:p14="http://schemas.microsoft.com/office/powerpoint/2010/main" val="12994699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rotWithShape="1">
          <a:blip r:embed="rId3">
            <a:extLst>
              <a:ext uri="{28A0092B-C50C-407E-A947-70E740481C1C}">
                <a14:useLocalDpi xmlns:a14="http://schemas.microsoft.com/office/drawing/2010/main" val="0"/>
              </a:ext>
            </a:extLst>
          </a:blip>
          <a:srcRect t="3927"/>
          <a:stretch/>
        </p:blipFill>
        <p:spPr>
          <a:xfrm>
            <a:off x="4762" y="2156345"/>
            <a:ext cx="9134475" cy="2653779"/>
          </a:xfrm>
          <a:prstGeom prst="rect">
            <a:avLst/>
          </a:prstGeom>
        </p:spPr>
      </p:pic>
      <p:sp>
        <p:nvSpPr>
          <p:cNvPr id="3" name="Veri Yer Tutucusu 2"/>
          <p:cNvSpPr>
            <a:spLocks noGrp="1"/>
          </p:cNvSpPr>
          <p:nvPr>
            <p:ph type="dt" sz="half" idx="10"/>
          </p:nvPr>
        </p:nvSpPr>
        <p:spPr/>
        <p:txBody>
          <a:bodyPr/>
          <a:lstStyle/>
          <a:p>
            <a:r>
              <a:rPr lang="tr-TR" b="1" smtClean="0"/>
              <a:t>Osmaniye Demir Çelik Paneli – 28 Kasım 2012</a:t>
            </a:r>
            <a:endParaRPr lang="tr-TR" b="1" dirty="0" smtClean="0"/>
          </a:p>
        </p:txBody>
      </p:sp>
      <p:sp>
        <p:nvSpPr>
          <p:cNvPr id="7" name="Slayt Numarası Yer Tutucusu 6"/>
          <p:cNvSpPr>
            <a:spLocks noGrp="1"/>
          </p:cNvSpPr>
          <p:nvPr>
            <p:ph type="sldNum" sz="quarter" idx="12"/>
          </p:nvPr>
        </p:nvSpPr>
        <p:spPr/>
        <p:txBody>
          <a:bodyPr/>
          <a:lstStyle/>
          <a:p>
            <a:fld id="{A3DCDF73-85D2-4237-9B32-053DBDB0C312}" type="slidenum">
              <a:rPr kumimoji="0" lang="en-US" smtClean="0"/>
              <a:t>26</a:t>
            </a:fld>
            <a:endParaRPr kumimoji="0" lang="en-US" dirty="0"/>
          </a:p>
        </p:txBody>
      </p:sp>
      <p:sp>
        <p:nvSpPr>
          <p:cNvPr id="8" name="Yuvarlatılmış Çapraz Köşeli Dikdörtgen 7"/>
          <p:cNvSpPr/>
          <p:nvPr/>
        </p:nvSpPr>
        <p:spPr>
          <a:xfrm>
            <a:off x="107504" y="80696"/>
            <a:ext cx="7776864"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NEDEN DOĞU </a:t>
            </a:r>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AKDENİZ: </a:t>
            </a:r>
            <a:r>
              <a:rPr lang="tr-TR"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Diğer</a:t>
            </a:r>
            <a:endParaRPr lang="tr-TR"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6" name="Resim 5" descr="Ekran Kırpma"/>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5496" y="1146423"/>
            <a:ext cx="2800350" cy="2714625"/>
          </a:xfrm>
          <a:prstGeom prst="rect">
            <a:avLst/>
          </a:prstGeom>
        </p:spPr>
      </p:pic>
      <p:sp>
        <p:nvSpPr>
          <p:cNvPr id="9" name="Yuvarlatılmış Dikdörtgen 8"/>
          <p:cNvSpPr/>
          <p:nvPr/>
        </p:nvSpPr>
        <p:spPr>
          <a:xfrm>
            <a:off x="2987824" y="1412776"/>
            <a:ext cx="4104456" cy="972424"/>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sz="2200" b="1" i="1" dirty="0" smtClean="0">
                <a:solidFill>
                  <a:schemeClr val="accent1">
                    <a:lumMod val="50000"/>
                  </a:schemeClr>
                </a:solidFill>
              </a:rPr>
              <a:t>Rekabet her zaman var, ama……</a:t>
            </a:r>
            <a:endParaRPr lang="tr-TR" sz="2200" b="1" i="1" dirty="0">
              <a:solidFill>
                <a:schemeClr val="accent1">
                  <a:lumMod val="50000"/>
                </a:schemeClr>
              </a:solidFill>
            </a:endParaRPr>
          </a:p>
        </p:txBody>
      </p:sp>
      <p:sp>
        <p:nvSpPr>
          <p:cNvPr id="10" name="Yuvarlatılmış Dikdörtgen 9"/>
          <p:cNvSpPr/>
          <p:nvPr/>
        </p:nvSpPr>
        <p:spPr>
          <a:xfrm>
            <a:off x="3635896" y="5060122"/>
            <a:ext cx="5508104" cy="1637466"/>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sz="2200" b="1" i="1" dirty="0" smtClean="0">
                <a:solidFill>
                  <a:schemeClr val="accent1">
                    <a:lumMod val="50000"/>
                  </a:schemeClr>
                </a:solidFill>
              </a:rPr>
              <a:t>Bir arada faaliyet gösteren sektör firmalarının ortak projeler, işbirlikleri, yatırımlar gerçekleştirmek için her zaman şansları olacaktır.</a:t>
            </a:r>
            <a:endParaRPr lang="tr-TR" sz="2200" b="1" i="1" dirty="0">
              <a:solidFill>
                <a:schemeClr val="accent1">
                  <a:lumMod val="50000"/>
                </a:schemeClr>
              </a:solidFill>
            </a:endParaRPr>
          </a:p>
        </p:txBody>
      </p:sp>
      <p:pic>
        <p:nvPicPr>
          <p:cNvPr id="11" name="Resim 10" descr="Ekran Kırpma"/>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816" y="3861049"/>
            <a:ext cx="3633080" cy="2836540"/>
          </a:xfrm>
          <a:prstGeom prst="rect">
            <a:avLst/>
          </a:prstGeom>
        </p:spPr>
      </p:pic>
    </p:spTree>
    <p:extLst>
      <p:ext uri="{BB962C8B-B14F-4D97-AF65-F5344CB8AC3E}">
        <p14:creationId xmlns:p14="http://schemas.microsoft.com/office/powerpoint/2010/main" val="110394734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p:cNvSpPr txBox="1"/>
          <p:nvPr/>
        </p:nvSpPr>
        <p:spPr>
          <a:xfrm>
            <a:off x="35496" y="6435424"/>
            <a:ext cx="1440160" cy="369332"/>
          </a:xfrm>
          <a:prstGeom prst="rect">
            <a:avLst/>
          </a:prstGeom>
          <a:noFill/>
        </p:spPr>
        <p:txBody>
          <a:bodyPr wrap="square" rtlCol="0">
            <a:spAutoFit/>
          </a:bodyPr>
          <a:lstStyle/>
          <a:p>
            <a:pPr algn="ctr"/>
            <a:r>
              <a:rPr lang="tr-TR" sz="1800" dirty="0" smtClean="0">
                <a:solidFill>
                  <a:schemeClr val="bg1"/>
                </a:solidFill>
              </a:rPr>
              <a:t>*Tahmini</a:t>
            </a:r>
            <a:endParaRPr lang="tr-TR" sz="1800" dirty="0">
              <a:solidFill>
                <a:schemeClr val="bg1"/>
              </a:solidFill>
            </a:endParaRPr>
          </a:p>
        </p:txBody>
      </p:sp>
      <p:sp>
        <p:nvSpPr>
          <p:cNvPr id="8" name="Metin kutusu 7"/>
          <p:cNvSpPr txBox="1"/>
          <p:nvPr/>
        </p:nvSpPr>
        <p:spPr>
          <a:xfrm>
            <a:off x="179512" y="188640"/>
            <a:ext cx="5616624" cy="830997"/>
          </a:xfrm>
          <a:prstGeom prst="rect">
            <a:avLst/>
          </a:prstGeom>
          <a:noFill/>
        </p:spPr>
        <p:txBody>
          <a:bodyPr wrap="square" rtlCol="0">
            <a:spAutoFit/>
          </a:bodyPr>
          <a:lstStyle/>
          <a:p>
            <a:r>
              <a:rPr lang="tr-TR" b="1" dirty="0">
                <a:solidFill>
                  <a:schemeClr val="accent2">
                    <a:lumMod val="50000"/>
                  </a:schemeClr>
                </a:solidFill>
              </a:rPr>
              <a:t>Osmaniye Demir Çelik </a:t>
            </a:r>
            <a:r>
              <a:rPr lang="tr-TR" b="1" dirty="0" smtClean="0">
                <a:solidFill>
                  <a:schemeClr val="accent2">
                    <a:lumMod val="50000"/>
                  </a:schemeClr>
                </a:solidFill>
              </a:rPr>
              <a:t>Paneli</a:t>
            </a:r>
          </a:p>
          <a:p>
            <a:r>
              <a:rPr lang="tr-TR" dirty="0" smtClean="0">
                <a:solidFill>
                  <a:schemeClr val="accent2">
                    <a:lumMod val="50000"/>
                  </a:schemeClr>
                </a:solidFill>
              </a:rPr>
              <a:t> </a:t>
            </a:r>
            <a:endParaRPr lang="tr-TR" dirty="0">
              <a:solidFill>
                <a:schemeClr val="accent2">
                  <a:lumMod val="50000"/>
                </a:schemeClr>
              </a:solidFill>
            </a:endParaRPr>
          </a:p>
        </p:txBody>
      </p:sp>
      <p:sp>
        <p:nvSpPr>
          <p:cNvPr id="10" name="Veri Yer Tutucusu 9"/>
          <p:cNvSpPr>
            <a:spLocks noGrp="1"/>
          </p:cNvSpPr>
          <p:nvPr>
            <p:ph type="dt" sz="half" idx="10"/>
          </p:nvPr>
        </p:nvSpPr>
        <p:spPr/>
        <p:txBody>
          <a:bodyPr/>
          <a:lstStyle/>
          <a:p>
            <a:r>
              <a:rPr lang="tr-TR" b="1" smtClean="0"/>
              <a:t>Osmaniye Demir Çelik Paneli – 28 Kasım 2012</a:t>
            </a:r>
            <a:endParaRPr lang="tr-TR" b="1" dirty="0" smtClean="0"/>
          </a:p>
        </p:txBody>
      </p:sp>
      <p:sp>
        <p:nvSpPr>
          <p:cNvPr id="11" name="Slayt Numarası Yer Tutucusu 10"/>
          <p:cNvSpPr>
            <a:spLocks noGrp="1"/>
          </p:cNvSpPr>
          <p:nvPr>
            <p:ph type="sldNum" sz="quarter" idx="12"/>
          </p:nvPr>
        </p:nvSpPr>
        <p:spPr/>
        <p:txBody>
          <a:bodyPr/>
          <a:lstStyle/>
          <a:p>
            <a:fld id="{A3DCDF73-85D2-4237-9B32-053DBDB0C312}" type="slidenum">
              <a:rPr kumimoji="0" lang="en-US" smtClean="0"/>
              <a:t>27</a:t>
            </a:fld>
            <a:endParaRPr kumimoji="0" lang="en-US" dirty="0"/>
          </a:p>
        </p:txBody>
      </p:sp>
      <p:pic>
        <p:nvPicPr>
          <p:cNvPr id="3" name="Resim 2"/>
          <p:cNvPicPr>
            <a:picLocks/>
          </p:cNvPicPr>
          <p:nvPr/>
        </p:nvPicPr>
        <p:blipFill rotWithShape="1">
          <a:blip r:embed="rId3" cstate="email">
            <a:extLst>
              <a:ext uri="{28A0092B-C50C-407E-A947-70E740481C1C}">
                <a14:useLocalDpi xmlns:a14="http://schemas.microsoft.com/office/drawing/2010/main"/>
              </a:ext>
            </a:extLst>
          </a:blip>
          <a:srcRect/>
          <a:stretch/>
        </p:blipFill>
        <p:spPr>
          <a:xfrm>
            <a:off x="35496" y="2009645"/>
            <a:ext cx="9108504" cy="4443691"/>
          </a:xfrm>
          <a:prstGeom prst="rect">
            <a:avLst/>
          </a:prstGeom>
        </p:spPr>
      </p:pic>
      <p:graphicFrame>
        <p:nvGraphicFramePr>
          <p:cNvPr id="4" name="Diyagram 3"/>
          <p:cNvGraphicFramePr/>
          <p:nvPr>
            <p:extLst>
              <p:ext uri="{D42A27DB-BD31-4B8C-83A1-F6EECF244321}">
                <p14:modId xmlns:p14="http://schemas.microsoft.com/office/powerpoint/2010/main" val="4035290954"/>
              </p:ext>
            </p:extLst>
          </p:nvPr>
        </p:nvGraphicFramePr>
        <p:xfrm>
          <a:off x="40002" y="908720"/>
          <a:ext cx="9103997" cy="9361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4568686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ri Yer Tutucusu 4"/>
          <p:cNvSpPr>
            <a:spLocks noGrp="1"/>
          </p:cNvSpPr>
          <p:nvPr>
            <p:ph type="dt" sz="half" idx="10"/>
          </p:nvPr>
        </p:nvSpPr>
        <p:spPr/>
        <p:txBody>
          <a:bodyPr/>
          <a:lstStyle/>
          <a:p>
            <a:r>
              <a:rPr lang="tr-TR" b="1" smtClean="0"/>
              <a:t>Osmaniye Demir Çelik Paneli – 28 Kasım 2012</a:t>
            </a:r>
            <a:endParaRPr lang="tr-TR" b="1" dirty="0" smtClean="0"/>
          </a:p>
        </p:txBody>
      </p:sp>
      <p:sp>
        <p:nvSpPr>
          <p:cNvPr id="9" name="Slayt Numarası Yer Tutucusu 8"/>
          <p:cNvSpPr>
            <a:spLocks noGrp="1"/>
          </p:cNvSpPr>
          <p:nvPr>
            <p:ph type="sldNum" sz="quarter" idx="12"/>
          </p:nvPr>
        </p:nvSpPr>
        <p:spPr/>
        <p:txBody>
          <a:bodyPr/>
          <a:lstStyle/>
          <a:p>
            <a:fld id="{A3DCDF73-85D2-4237-9B32-053DBDB0C312}" type="slidenum">
              <a:rPr kumimoji="0" lang="en-US" smtClean="0"/>
              <a:t>28</a:t>
            </a:fld>
            <a:endParaRPr kumimoji="0" lang="en-US" dirty="0"/>
          </a:p>
        </p:txBody>
      </p:sp>
      <p:sp>
        <p:nvSpPr>
          <p:cNvPr id="10" name="Yuvarlatılmış Çapraz Köşeli Dikdörtgen 9"/>
          <p:cNvSpPr/>
          <p:nvPr/>
        </p:nvSpPr>
        <p:spPr>
          <a:xfrm>
            <a:off x="107504" y="80696"/>
            <a:ext cx="7776864"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BÜYÜME FIRSATLARI: Mevcut Yatırımlar</a:t>
            </a:r>
            <a:endPar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2" name="Resim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836712"/>
            <a:ext cx="7391400" cy="3543300"/>
          </a:xfrm>
          <a:prstGeom prst="rect">
            <a:avLst/>
          </a:prstGeom>
        </p:spPr>
      </p:pic>
      <p:pic>
        <p:nvPicPr>
          <p:cNvPr id="6" name="Resim 5" descr="Ekran Kırpma"/>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20008196">
            <a:off x="4921529" y="2020661"/>
            <a:ext cx="4277316" cy="1482115"/>
          </a:xfrm>
          <a:prstGeom prst="rect">
            <a:avLst/>
          </a:prstGeom>
        </p:spPr>
      </p:pic>
      <p:pic>
        <p:nvPicPr>
          <p:cNvPr id="7" name="Resim 6" descr="Ekran Kırpma"/>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504" y="4509120"/>
            <a:ext cx="4505325" cy="1466850"/>
          </a:xfrm>
          <a:prstGeom prst="rect">
            <a:avLst/>
          </a:prstGeom>
        </p:spPr>
      </p:pic>
      <p:pic>
        <p:nvPicPr>
          <p:cNvPr id="12" name="Resim 11" descr="Ekran Kırpma"/>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21051054">
            <a:off x="4815723" y="3307806"/>
            <a:ext cx="4076757" cy="2084104"/>
          </a:xfrm>
          <a:prstGeom prst="rect">
            <a:avLst/>
          </a:prstGeom>
        </p:spPr>
      </p:pic>
      <p:pic>
        <p:nvPicPr>
          <p:cNvPr id="14" name="Resim 13" descr="Ekran Kırpma"/>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83768" y="5517232"/>
            <a:ext cx="6119035" cy="1163103"/>
          </a:xfrm>
          <a:prstGeom prst="rect">
            <a:avLst/>
          </a:prstGeom>
        </p:spPr>
      </p:pic>
    </p:spTree>
    <p:extLst>
      <p:ext uri="{BB962C8B-B14F-4D97-AF65-F5344CB8AC3E}">
        <p14:creationId xmlns:p14="http://schemas.microsoft.com/office/powerpoint/2010/main" val="9533793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p:cNvPicPr>
          <p:nvPr/>
        </p:nvPicPr>
        <p:blipFill>
          <a:blip r:embed="rId3">
            <a:extLst>
              <a:ext uri="{28A0092B-C50C-407E-A947-70E740481C1C}">
                <a14:useLocalDpi xmlns:a14="http://schemas.microsoft.com/office/drawing/2010/main"/>
              </a:ext>
            </a:extLst>
          </a:blip>
          <a:stretch>
            <a:fillRect/>
          </a:stretch>
        </p:blipFill>
        <p:spPr>
          <a:xfrm>
            <a:off x="0" y="756639"/>
            <a:ext cx="9180512" cy="5857875"/>
          </a:xfrm>
          <a:prstGeom prst="rect">
            <a:avLst/>
          </a:prstGeom>
        </p:spPr>
      </p:pic>
      <p:sp>
        <p:nvSpPr>
          <p:cNvPr id="8" name="Yuvarlatılmış Dikdörtgen 7"/>
          <p:cNvSpPr/>
          <p:nvPr/>
        </p:nvSpPr>
        <p:spPr>
          <a:xfrm>
            <a:off x="4355976" y="2996952"/>
            <a:ext cx="4824536" cy="3528392"/>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smtClean="0">
                <a:solidFill>
                  <a:schemeClr val="accent1">
                    <a:lumMod val="50000"/>
                  </a:schemeClr>
                </a:solidFill>
              </a:rPr>
              <a:t>Bölgede;</a:t>
            </a:r>
          </a:p>
          <a:p>
            <a:pPr marL="342900" indent="-342900">
              <a:buClr>
                <a:srgbClr val="B20000"/>
              </a:buClr>
              <a:buFont typeface="Wingdings" pitchFamily="2" charset="2"/>
              <a:buChar char="ü"/>
            </a:pPr>
            <a:r>
              <a:rPr lang="tr-TR" b="1" i="1" dirty="0" smtClean="0">
                <a:solidFill>
                  <a:schemeClr val="accent1">
                    <a:lumMod val="50000"/>
                  </a:schemeClr>
                </a:solidFill>
              </a:rPr>
              <a:t>Konteyner </a:t>
            </a:r>
            <a:r>
              <a:rPr lang="tr-TR" b="1" i="1" dirty="0">
                <a:solidFill>
                  <a:schemeClr val="accent1">
                    <a:lumMod val="50000"/>
                  </a:schemeClr>
                </a:solidFill>
              </a:rPr>
              <a:t>İmalat </a:t>
            </a:r>
            <a:r>
              <a:rPr lang="tr-TR" b="1" i="1" dirty="0" smtClean="0">
                <a:solidFill>
                  <a:schemeClr val="accent1">
                    <a:lumMod val="50000"/>
                  </a:schemeClr>
                </a:solidFill>
              </a:rPr>
              <a:t>Tesisi</a:t>
            </a:r>
          </a:p>
          <a:p>
            <a:pPr marL="342900" indent="-342900">
              <a:buClr>
                <a:srgbClr val="B20000"/>
              </a:buClr>
              <a:buFont typeface="Wingdings" pitchFamily="2" charset="2"/>
              <a:buChar char="ü"/>
            </a:pPr>
            <a:r>
              <a:rPr lang="tr-TR" b="1" i="1" dirty="0" smtClean="0">
                <a:solidFill>
                  <a:schemeClr val="accent1">
                    <a:lumMod val="50000"/>
                  </a:schemeClr>
                </a:solidFill>
              </a:rPr>
              <a:t>Tersaneler</a:t>
            </a:r>
          </a:p>
          <a:p>
            <a:pPr marL="342900" indent="-342900">
              <a:buClr>
                <a:srgbClr val="B20000"/>
              </a:buClr>
              <a:buFont typeface="Wingdings" pitchFamily="2" charset="2"/>
              <a:buChar char="ü"/>
            </a:pPr>
            <a:r>
              <a:rPr lang="tr-TR" b="1" i="1" dirty="0" smtClean="0">
                <a:solidFill>
                  <a:schemeClr val="accent1">
                    <a:lumMod val="50000"/>
                  </a:schemeClr>
                </a:solidFill>
              </a:rPr>
              <a:t>Çelik </a:t>
            </a:r>
            <a:r>
              <a:rPr lang="tr-TR" b="1" i="1" dirty="0">
                <a:solidFill>
                  <a:schemeClr val="accent1">
                    <a:lumMod val="50000"/>
                  </a:schemeClr>
                </a:solidFill>
              </a:rPr>
              <a:t>Servis </a:t>
            </a:r>
            <a:r>
              <a:rPr lang="tr-TR" b="1" i="1" dirty="0" smtClean="0">
                <a:solidFill>
                  <a:schemeClr val="accent1">
                    <a:lumMod val="50000"/>
                  </a:schemeClr>
                </a:solidFill>
              </a:rPr>
              <a:t>Merkezler</a:t>
            </a:r>
          </a:p>
          <a:p>
            <a:pPr marL="342900" indent="-342900">
              <a:buClr>
                <a:srgbClr val="B20000"/>
              </a:buClr>
              <a:buFont typeface="Wingdings" pitchFamily="2" charset="2"/>
              <a:buChar char="ü"/>
            </a:pPr>
            <a:r>
              <a:rPr lang="tr-TR" b="1" i="1" dirty="0" smtClean="0">
                <a:solidFill>
                  <a:schemeClr val="accent1">
                    <a:lumMod val="50000"/>
                  </a:schemeClr>
                </a:solidFill>
              </a:rPr>
              <a:t>Otomotiv &amp; Yan Sanayi</a:t>
            </a:r>
          </a:p>
          <a:p>
            <a:pPr marL="342900" indent="-342900">
              <a:buClr>
                <a:srgbClr val="B20000"/>
              </a:buClr>
              <a:buFont typeface="Wingdings" pitchFamily="2" charset="2"/>
              <a:buChar char="ü"/>
            </a:pPr>
            <a:r>
              <a:rPr lang="tr-TR" b="1" i="1" dirty="0" smtClean="0">
                <a:solidFill>
                  <a:schemeClr val="accent1">
                    <a:lumMod val="50000"/>
                  </a:schemeClr>
                </a:solidFill>
              </a:rPr>
              <a:t>Boru Fabrikaları</a:t>
            </a:r>
            <a:endParaRPr lang="tr-TR" b="1" i="1" dirty="0">
              <a:solidFill>
                <a:schemeClr val="accent1">
                  <a:lumMod val="50000"/>
                </a:schemeClr>
              </a:solidFill>
            </a:endParaRPr>
          </a:p>
          <a:p>
            <a:pPr marL="342900" indent="-342900">
              <a:buClr>
                <a:srgbClr val="B20000"/>
              </a:buClr>
              <a:buFont typeface="Wingdings" pitchFamily="2" charset="2"/>
              <a:buChar char="ü"/>
            </a:pPr>
            <a:r>
              <a:rPr lang="tr-TR" b="1" i="1" dirty="0" smtClean="0">
                <a:solidFill>
                  <a:schemeClr val="accent1">
                    <a:lumMod val="50000"/>
                  </a:schemeClr>
                </a:solidFill>
              </a:rPr>
              <a:t>Beyaz </a:t>
            </a:r>
            <a:r>
              <a:rPr lang="tr-TR" b="1" i="1" dirty="0">
                <a:solidFill>
                  <a:schemeClr val="accent1">
                    <a:lumMod val="50000"/>
                  </a:schemeClr>
                </a:solidFill>
              </a:rPr>
              <a:t>Eşya </a:t>
            </a:r>
            <a:r>
              <a:rPr lang="tr-TR" b="1" i="1" dirty="0" smtClean="0">
                <a:solidFill>
                  <a:schemeClr val="accent1">
                    <a:lumMod val="50000"/>
                  </a:schemeClr>
                </a:solidFill>
              </a:rPr>
              <a:t>Fabrikaları</a:t>
            </a:r>
          </a:p>
          <a:p>
            <a:pPr marL="342900" indent="-342900">
              <a:buClr>
                <a:srgbClr val="B20000"/>
              </a:buClr>
              <a:buFont typeface="Wingdings" pitchFamily="2" charset="2"/>
              <a:buChar char="ü"/>
            </a:pPr>
            <a:r>
              <a:rPr lang="tr-TR" b="1" i="1" dirty="0" smtClean="0">
                <a:solidFill>
                  <a:schemeClr val="accent1">
                    <a:lumMod val="50000"/>
                  </a:schemeClr>
                </a:solidFill>
              </a:rPr>
              <a:t>Vagon &amp; Treyler Fabrikaları</a:t>
            </a:r>
          </a:p>
          <a:p>
            <a:pPr marL="342900" indent="-342900">
              <a:buClr>
                <a:srgbClr val="B20000"/>
              </a:buClr>
              <a:buFont typeface="Wingdings" pitchFamily="2" charset="2"/>
              <a:buChar char="ü"/>
            </a:pPr>
            <a:r>
              <a:rPr lang="tr-TR" b="1" i="1" dirty="0" smtClean="0">
                <a:solidFill>
                  <a:schemeClr val="accent1">
                    <a:lumMod val="50000"/>
                  </a:schemeClr>
                </a:solidFill>
              </a:rPr>
              <a:t>Atık Bertaraf Tesisleri</a:t>
            </a:r>
          </a:p>
          <a:p>
            <a:pPr marL="342900" indent="-342900">
              <a:buClr>
                <a:srgbClr val="B20000"/>
              </a:buClr>
              <a:buFont typeface="Wingdings" pitchFamily="2" charset="2"/>
              <a:buChar char="ü"/>
            </a:pPr>
            <a:r>
              <a:rPr lang="tr-TR" b="1" i="1" dirty="0" smtClean="0">
                <a:solidFill>
                  <a:schemeClr val="accent1">
                    <a:lumMod val="50000"/>
                  </a:schemeClr>
                </a:solidFill>
              </a:rPr>
              <a:t>Metal </a:t>
            </a:r>
            <a:r>
              <a:rPr lang="tr-TR" b="1" i="1" dirty="0">
                <a:solidFill>
                  <a:schemeClr val="accent1">
                    <a:lumMod val="50000"/>
                  </a:schemeClr>
                </a:solidFill>
              </a:rPr>
              <a:t>Mobilya </a:t>
            </a:r>
            <a:r>
              <a:rPr lang="tr-TR" b="1" i="1" dirty="0" smtClean="0">
                <a:solidFill>
                  <a:schemeClr val="accent1">
                    <a:lumMod val="50000"/>
                  </a:schemeClr>
                </a:solidFill>
              </a:rPr>
              <a:t>Fabrikaları…</a:t>
            </a:r>
            <a:endParaRPr lang="tr-TR" b="1" i="1" dirty="0">
              <a:solidFill>
                <a:schemeClr val="accent1">
                  <a:lumMod val="50000"/>
                </a:schemeClr>
              </a:solidFill>
            </a:endParaRPr>
          </a:p>
        </p:txBody>
      </p:sp>
      <p:sp>
        <p:nvSpPr>
          <p:cNvPr id="5" name="Veri Yer Tutucusu 4"/>
          <p:cNvSpPr>
            <a:spLocks noGrp="1"/>
          </p:cNvSpPr>
          <p:nvPr>
            <p:ph type="dt" sz="half" idx="10"/>
          </p:nvPr>
        </p:nvSpPr>
        <p:spPr/>
        <p:txBody>
          <a:bodyPr/>
          <a:lstStyle/>
          <a:p>
            <a:r>
              <a:rPr lang="tr-TR" b="1" smtClean="0"/>
              <a:t>Osmaniye Demir Çelik Paneli – 28 Kasım 2012</a:t>
            </a:r>
            <a:endParaRPr lang="tr-TR" b="1" dirty="0" smtClean="0"/>
          </a:p>
        </p:txBody>
      </p:sp>
      <p:sp>
        <p:nvSpPr>
          <p:cNvPr id="9" name="Slayt Numarası Yer Tutucusu 8"/>
          <p:cNvSpPr>
            <a:spLocks noGrp="1"/>
          </p:cNvSpPr>
          <p:nvPr>
            <p:ph type="sldNum" sz="quarter" idx="12"/>
          </p:nvPr>
        </p:nvSpPr>
        <p:spPr/>
        <p:txBody>
          <a:bodyPr/>
          <a:lstStyle/>
          <a:p>
            <a:fld id="{A3DCDF73-85D2-4237-9B32-053DBDB0C312}" type="slidenum">
              <a:rPr kumimoji="0" lang="en-US" smtClean="0"/>
              <a:t>29</a:t>
            </a:fld>
            <a:endParaRPr kumimoji="0" lang="en-US" dirty="0"/>
          </a:p>
        </p:txBody>
      </p:sp>
      <p:sp>
        <p:nvSpPr>
          <p:cNvPr id="10" name="Yuvarlatılmış Çapraz Köşeli Dikdörtgen 9"/>
          <p:cNvSpPr/>
          <p:nvPr/>
        </p:nvSpPr>
        <p:spPr>
          <a:xfrm>
            <a:off x="107504" y="80696"/>
            <a:ext cx="7776864"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BÜYÜME FIRSATLAR: Beklenen Yatırımlar</a:t>
            </a:r>
            <a:endPar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16040631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Yuvarlatılmış Çapraz Köşeli Dikdörtgen 5"/>
          <p:cNvSpPr/>
          <p:nvPr/>
        </p:nvSpPr>
        <p:spPr>
          <a:xfrm>
            <a:off x="107504" y="80696"/>
            <a:ext cx="7704856"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GENEL BİLGİLER: </a:t>
            </a:r>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Üretim &amp; Kapasite</a:t>
            </a:r>
            <a:endPar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Veri Yer Tutucusu 2"/>
          <p:cNvSpPr>
            <a:spLocks noGrp="1"/>
          </p:cNvSpPr>
          <p:nvPr>
            <p:ph type="dt" sz="half" idx="10"/>
          </p:nvPr>
        </p:nvSpPr>
        <p:spPr/>
        <p:txBody>
          <a:bodyPr/>
          <a:lstStyle/>
          <a:p>
            <a:r>
              <a:rPr lang="tr-TR" b="1" dirty="0" smtClean="0"/>
              <a:t>Osmaniye Demir Çelik Paneli – 28 Kasım 2012</a:t>
            </a:r>
          </a:p>
        </p:txBody>
      </p:sp>
      <p:sp>
        <p:nvSpPr>
          <p:cNvPr id="9" name="Slayt Numarası Yer Tutucusu 8"/>
          <p:cNvSpPr>
            <a:spLocks noGrp="1"/>
          </p:cNvSpPr>
          <p:nvPr>
            <p:ph type="sldNum" sz="quarter" idx="12"/>
          </p:nvPr>
        </p:nvSpPr>
        <p:spPr/>
        <p:txBody>
          <a:bodyPr/>
          <a:lstStyle/>
          <a:p>
            <a:fld id="{A3DCDF73-85D2-4237-9B32-053DBDB0C312}" type="slidenum">
              <a:rPr kumimoji="0" lang="en-US" smtClean="0"/>
              <a:t>3</a:t>
            </a:fld>
            <a:endParaRPr kumimoji="0" lang="en-US" dirty="0"/>
          </a:p>
        </p:txBody>
      </p:sp>
      <p:pic>
        <p:nvPicPr>
          <p:cNvPr id="4" name="Resim 3" descr="Ekran Kırpm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0" y="1484784"/>
            <a:ext cx="8712972" cy="5184000"/>
          </a:xfrm>
          <a:prstGeom prst="rect">
            <a:avLst/>
          </a:prstGeom>
        </p:spPr>
      </p:pic>
      <p:sp>
        <p:nvSpPr>
          <p:cNvPr id="2" name="Metin kutusu 1"/>
          <p:cNvSpPr txBox="1"/>
          <p:nvPr/>
        </p:nvSpPr>
        <p:spPr>
          <a:xfrm>
            <a:off x="251520" y="908720"/>
            <a:ext cx="8568952" cy="769441"/>
          </a:xfrm>
          <a:prstGeom prst="rect">
            <a:avLst/>
          </a:prstGeom>
          <a:noFill/>
        </p:spPr>
        <p:txBody>
          <a:bodyPr wrap="square" rtlCol="0">
            <a:spAutoFit/>
          </a:bodyPr>
          <a:lstStyle/>
          <a:p>
            <a:pPr>
              <a:buClr>
                <a:srgbClr val="B20000"/>
              </a:buClr>
            </a:pPr>
            <a:r>
              <a:rPr lang="tr-TR" sz="2200" b="1" i="1" dirty="0">
                <a:solidFill>
                  <a:schemeClr val="accent1">
                    <a:lumMod val="50000"/>
                  </a:schemeClr>
                </a:solidFill>
              </a:rPr>
              <a:t>Dünya </a:t>
            </a:r>
            <a:r>
              <a:rPr lang="tr-TR" sz="2200" b="1" i="1" dirty="0" smtClean="0">
                <a:solidFill>
                  <a:schemeClr val="accent1">
                    <a:lumMod val="50000"/>
                  </a:schemeClr>
                </a:solidFill>
              </a:rPr>
              <a:t>ham çelik </a:t>
            </a:r>
            <a:r>
              <a:rPr lang="tr-TR" sz="2200" b="1" i="1" dirty="0">
                <a:solidFill>
                  <a:schemeClr val="accent1">
                    <a:lumMod val="50000"/>
                  </a:schemeClr>
                </a:solidFill>
              </a:rPr>
              <a:t>üretim kapasitesi 2000-2011 yılları arasında % 85 oranında artış göstermiştir. </a:t>
            </a:r>
          </a:p>
        </p:txBody>
      </p:sp>
    </p:spTree>
    <p:extLst>
      <p:ext uri="{BB962C8B-B14F-4D97-AF65-F5344CB8AC3E}">
        <p14:creationId xmlns:p14="http://schemas.microsoft.com/office/powerpoint/2010/main" val="41182354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 3"/>
          <p:cNvGrpSpPr/>
          <p:nvPr/>
        </p:nvGrpSpPr>
        <p:grpSpPr>
          <a:xfrm>
            <a:off x="191024" y="895349"/>
            <a:ext cx="8629448" cy="5738583"/>
            <a:chOff x="191024" y="895349"/>
            <a:chExt cx="8629448" cy="5738583"/>
          </a:xfrm>
        </p:grpSpPr>
        <p:pic>
          <p:nvPicPr>
            <p:cNvPr id="2" name="Resim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024" y="895349"/>
              <a:ext cx="8629448" cy="5738583"/>
            </a:xfrm>
            <a:prstGeom prst="rect">
              <a:avLst/>
            </a:prstGeom>
          </p:spPr>
        </p:pic>
        <p:pic>
          <p:nvPicPr>
            <p:cNvPr id="11" name="Resim 10"/>
            <p:cNvPicPr>
              <a:picLocks noChangeAspect="1"/>
            </p:cNvPicPr>
            <p:nvPr/>
          </p:nvPicPr>
          <p:blipFill rotWithShape="1">
            <a:blip r:embed="rId3">
              <a:extLst>
                <a:ext uri="{28A0092B-C50C-407E-A947-70E740481C1C}">
                  <a14:useLocalDpi xmlns:a14="http://schemas.microsoft.com/office/drawing/2010/main" val="0"/>
                </a:ext>
              </a:extLst>
            </a:blip>
            <a:srcRect t="77265" r="78304" b="11368"/>
            <a:stretch/>
          </p:blipFill>
          <p:spPr>
            <a:xfrm>
              <a:off x="323528" y="5974083"/>
              <a:ext cx="2880320" cy="652330"/>
            </a:xfrm>
            <a:prstGeom prst="rect">
              <a:avLst/>
            </a:prstGeom>
          </p:spPr>
        </p:pic>
      </p:grpSp>
      <p:sp>
        <p:nvSpPr>
          <p:cNvPr id="8" name="Yuvarlatılmış Dikdörtgen 7"/>
          <p:cNvSpPr/>
          <p:nvPr/>
        </p:nvSpPr>
        <p:spPr>
          <a:xfrm>
            <a:off x="107504" y="1340768"/>
            <a:ext cx="4824536" cy="3528392"/>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b="1" i="1" dirty="0" smtClean="0">
                <a:solidFill>
                  <a:schemeClr val="accent1">
                    <a:lumMod val="50000"/>
                  </a:schemeClr>
                </a:solidFill>
              </a:rPr>
              <a:t>Vagon imalatı için yassı çelik, en önemli girdiler arasında yer almaktadır. </a:t>
            </a:r>
          </a:p>
          <a:p>
            <a:pPr>
              <a:buClr>
                <a:srgbClr val="B20000"/>
              </a:buClr>
            </a:pPr>
            <a:r>
              <a:rPr lang="tr-TR" b="1" i="1" dirty="0" smtClean="0">
                <a:solidFill>
                  <a:schemeClr val="accent1">
                    <a:lumMod val="50000"/>
                  </a:schemeClr>
                </a:solidFill>
              </a:rPr>
              <a:t>Üretim &amp; Lojistik açıdan bölgemiz, vagon üretimi ve yan sanayine ev sahipliği yapabilecek altyapıya sahiptir. </a:t>
            </a:r>
          </a:p>
        </p:txBody>
      </p:sp>
      <p:sp>
        <p:nvSpPr>
          <p:cNvPr id="5" name="Veri Yer Tutucusu 4"/>
          <p:cNvSpPr>
            <a:spLocks noGrp="1"/>
          </p:cNvSpPr>
          <p:nvPr>
            <p:ph type="dt" sz="half" idx="10"/>
          </p:nvPr>
        </p:nvSpPr>
        <p:spPr/>
        <p:txBody>
          <a:bodyPr/>
          <a:lstStyle/>
          <a:p>
            <a:r>
              <a:rPr lang="tr-TR" b="1" smtClean="0"/>
              <a:t>Osmaniye Demir Çelik Paneli – 28 Kasım 2012</a:t>
            </a:r>
            <a:endParaRPr lang="tr-TR" b="1" dirty="0" smtClean="0"/>
          </a:p>
        </p:txBody>
      </p:sp>
      <p:sp>
        <p:nvSpPr>
          <p:cNvPr id="9" name="Slayt Numarası Yer Tutucusu 8"/>
          <p:cNvSpPr>
            <a:spLocks noGrp="1"/>
          </p:cNvSpPr>
          <p:nvPr>
            <p:ph type="sldNum" sz="quarter" idx="12"/>
          </p:nvPr>
        </p:nvSpPr>
        <p:spPr/>
        <p:txBody>
          <a:bodyPr/>
          <a:lstStyle/>
          <a:p>
            <a:fld id="{A3DCDF73-85D2-4237-9B32-053DBDB0C312}" type="slidenum">
              <a:rPr kumimoji="0" lang="en-US" smtClean="0"/>
              <a:t>30</a:t>
            </a:fld>
            <a:endParaRPr kumimoji="0" lang="en-US" dirty="0"/>
          </a:p>
        </p:txBody>
      </p:sp>
      <p:sp>
        <p:nvSpPr>
          <p:cNvPr id="10" name="Yuvarlatılmış Çapraz Köşeli Dikdörtgen 9"/>
          <p:cNvSpPr/>
          <p:nvPr/>
        </p:nvSpPr>
        <p:spPr>
          <a:xfrm>
            <a:off x="107504" y="80696"/>
            <a:ext cx="7776864"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BÜYÜME FIRSATLAR: Beklenen Yatırımlar</a:t>
            </a:r>
            <a:endPar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15950677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3322" y="2708920"/>
            <a:ext cx="5933174" cy="4104456"/>
          </a:xfrm>
          <a:prstGeom prst="rect">
            <a:avLst/>
          </a:prstGeom>
        </p:spPr>
      </p:pic>
      <p:sp>
        <p:nvSpPr>
          <p:cNvPr id="8" name="Yuvarlatılmış Dikdörtgen 7"/>
          <p:cNvSpPr/>
          <p:nvPr/>
        </p:nvSpPr>
        <p:spPr>
          <a:xfrm>
            <a:off x="107504" y="729619"/>
            <a:ext cx="4248472" cy="3203437"/>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endParaRPr lang="tr-TR" b="1" i="1" dirty="0" smtClean="0">
              <a:solidFill>
                <a:schemeClr val="accent1">
                  <a:lumMod val="50000"/>
                </a:schemeClr>
              </a:solidFill>
            </a:endParaRPr>
          </a:p>
          <a:p>
            <a:pPr>
              <a:buClr>
                <a:srgbClr val="B20000"/>
              </a:buClr>
            </a:pPr>
            <a:r>
              <a:rPr lang="tr-TR" b="1" i="1" dirty="0" smtClean="0">
                <a:solidFill>
                  <a:schemeClr val="accent1">
                    <a:lumMod val="50000"/>
                  </a:schemeClr>
                </a:solidFill>
              </a:rPr>
              <a:t>Otomotiv sektörünün ihtiyacına yönelik çelik üretimi gerçekleştirecek alt yapı ve çelik üretim kapasitesi bölgemizde mevcuttur. </a:t>
            </a:r>
          </a:p>
        </p:txBody>
      </p:sp>
      <p:sp>
        <p:nvSpPr>
          <p:cNvPr id="5" name="Veri Yer Tutucusu 4"/>
          <p:cNvSpPr>
            <a:spLocks noGrp="1"/>
          </p:cNvSpPr>
          <p:nvPr>
            <p:ph type="dt" sz="half" idx="10"/>
          </p:nvPr>
        </p:nvSpPr>
        <p:spPr/>
        <p:txBody>
          <a:bodyPr/>
          <a:lstStyle/>
          <a:p>
            <a:r>
              <a:rPr lang="tr-TR" b="1" smtClean="0"/>
              <a:t>Osmaniye Demir Çelik Paneli – 28 Kasım 2012</a:t>
            </a:r>
            <a:endParaRPr lang="tr-TR" b="1" dirty="0" smtClean="0"/>
          </a:p>
        </p:txBody>
      </p:sp>
      <p:sp>
        <p:nvSpPr>
          <p:cNvPr id="9" name="Slayt Numarası Yer Tutucusu 8"/>
          <p:cNvSpPr>
            <a:spLocks noGrp="1"/>
          </p:cNvSpPr>
          <p:nvPr>
            <p:ph type="sldNum" sz="quarter" idx="12"/>
          </p:nvPr>
        </p:nvSpPr>
        <p:spPr/>
        <p:txBody>
          <a:bodyPr/>
          <a:lstStyle/>
          <a:p>
            <a:fld id="{A3DCDF73-85D2-4237-9B32-053DBDB0C312}" type="slidenum">
              <a:rPr kumimoji="0" lang="en-US" smtClean="0"/>
              <a:t>31</a:t>
            </a:fld>
            <a:endParaRPr kumimoji="0" lang="en-US" dirty="0"/>
          </a:p>
        </p:txBody>
      </p:sp>
      <p:sp>
        <p:nvSpPr>
          <p:cNvPr id="10" name="Yuvarlatılmış Çapraz Köşeli Dikdörtgen 9"/>
          <p:cNvSpPr/>
          <p:nvPr/>
        </p:nvSpPr>
        <p:spPr>
          <a:xfrm>
            <a:off x="107504" y="80696"/>
            <a:ext cx="7776864"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BÜYÜME FIRSATLAR: Beklenen Yatırımlar</a:t>
            </a:r>
            <a:endPar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17908775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ri Yer Tutucusu 4"/>
          <p:cNvSpPr>
            <a:spLocks noGrp="1"/>
          </p:cNvSpPr>
          <p:nvPr>
            <p:ph type="dt" sz="half" idx="10"/>
          </p:nvPr>
        </p:nvSpPr>
        <p:spPr/>
        <p:txBody>
          <a:bodyPr/>
          <a:lstStyle/>
          <a:p>
            <a:r>
              <a:rPr lang="tr-TR" b="1" smtClean="0"/>
              <a:t>Osmaniye Demir Çelik Paneli – 28 Kasım 2012</a:t>
            </a:r>
            <a:endParaRPr lang="tr-TR" b="1" dirty="0" smtClean="0"/>
          </a:p>
        </p:txBody>
      </p:sp>
      <p:sp>
        <p:nvSpPr>
          <p:cNvPr id="9" name="Slayt Numarası Yer Tutucusu 8"/>
          <p:cNvSpPr>
            <a:spLocks noGrp="1"/>
          </p:cNvSpPr>
          <p:nvPr>
            <p:ph type="sldNum" sz="quarter" idx="12"/>
          </p:nvPr>
        </p:nvSpPr>
        <p:spPr/>
        <p:txBody>
          <a:bodyPr/>
          <a:lstStyle/>
          <a:p>
            <a:fld id="{A3DCDF73-85D2-4237-9B32-053DBDB0C312}" type="slidenum">
              <a:rPr kumimoji="0" lang="en-US" smtClean="0"/>
              <a:t>32</a:t>
            </a:fld>
            <a:endParaRPr kumimoji="0" lang="en-US" dirty="0"/>
          </a:p>
        </p:txBody>
      </p:sp>
      <p:sp>
        <p:nvSpPr>
          <p:cNvPr id="10" name="Yuvarlatılmış Çapraz Köşeli Dikdörtgen 9"/>
          <p:cNvSpPr/>
          <p:nvPr/>
        </p:nvSpPr>
        <p:spPr>
          <a:xfrm>
            <a:off x="107504" y="80696"/>
            <a:ext cx="7776864"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BÜYÜME FIRSATLARI: Büyük Projeler</a:t>
            </a:r>
            <a:endPar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4" name="Resim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836712"/>
            <a:ext cx="8352928" cy="5760000"/>
          </a:xfrm>
          <a:prstGeom prst="rect">
            <a:avLst/>
          </a:prstGeom>
        </p:spPr>
      </p:pic>
      <p:pic>
        <p:nvPicPr>
          <p:cNvPr id="6" name="Resim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00183" y="2420888"/>
            <a:ext cx="2857500" cy="3476625"/>
          </a:xfrm>
          <a:prstGeom prst="rect">
            <a:avLst/>
          </a:prstGeom>
        </p:spPr>
      </p:pic>
    </p:spTree>
    <p:extLst>
      <p:ext uri="{BB962C8B-B14F-4D97-AF65-F5344CB8AC3E}">
        <p14:creationId xmlns:p14="http://schemas.microsoft.com/office/powerpoint/2010/main" val="10069111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ri Yer Tutucusu 4"/>
          <p:cNvSpPr>
            <a:spLocks noGrp="1"/>
          </p:cNvSpPr>
          <p:nvPr>
            <p:ph type="dt" sz="half" idx="10"/>
          </p:nvPr>
        </p:nvSpPr>
        <p:spPr/>
        <p:txBody>
          <a:bodyPr/>
          <a:lstStyle/>
          <a:p>
            <a:r>
              <a:rPr lang="tr-TR" b="1" smtClean="0"/>
              <a:t>Osmaniye Demir Çelik Paneli – 28 Kasım 2012</a:t>
            </a:r>
            <a:endParaRPr lang="tr-TR" b="1" dirty="0" smtClean="0"/>
          </a:p>
        </p:txBody>
      </p:sp>
      <p:sp>
        <p:nvSpPr>
          <p:cNvPr id="6" name="Slayt Numarası Yer Tutucusu 5"/>
          <p:cNvSpPr>
            <a:spLocks noGrp="1"/>
          </p:cNvSpPr>
          <p:nvPr>
            <p:ph type="sldNum" sz="quarter" idx="12"/>
          </p:nvPr>
        </p:nvSpPr>
        <p:spPr/>
        <p:txBody>
          <a:bodyPr/>
          <a:lstStyle/>
          <a:p>
            <a:fld id="{A3DCDF73-85D2-4237-9B32-053DBDB0C312}" type="slidenum">
              <a:rPr kumimoji="0" lang="en-US" smtClean="0"/>
              <a:t>33</a:t>
            </a:fld>
            <a:endParaRPr kumimoji="0" lang="en-US" dirty="0"/>
          </a:p>
        </p:txBody>
      </p:sp>
      <p:sp>
        <p:nvSpPr>
          <p:cNvPr id="7" name="Yuvarlatılmış Çapraz Köşeli Dikdörtgen 6"/>
          <p:cNvSpPr/>
          <p:nvPr/>
        </p:nvSpPr>
        <p:spPr>
          <a:xfrm>
            <a:off x="107504" y="80696"/>
            <a:ext cx="7776864"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BÜYÜME FIRSATLAR: Hazır Kapasite</a:t>
            </a:r>
            <a:endPar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3" name="Resim 2" descr="Ekran Kırpm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672927"/>
            <a:ext cx="8280920" cy="4924425"/>
          </a:xfrm>
          <a:prstGeom prst="rect">
            <a:avLst/>
          </a:prstGeom>
        </p:spPr>
      </p:pic>
      <p:sp>
        <p:nvSpPr>
          <p:cNvPr id="8" name="Metin kutusu 7"/>
          <p:cNvSpPr txBox="1"/>
          <p:nvPr/>
        </p:nvSpPr>
        <p:spPr>
          <a:xfrm>
            <a:off x="36512" y="980728"/>
            <a:ext cx="9144000" cy="769441"/>
          </a:xfrm>
          <a:prstGeom prst="rect">
            <a:avLst/>
          </a:prstGeom>
          <a:noFill/>
        </p:spPr>
        <p:txBody>
          <a:bodyPr wrap="square" rtlCol="0">
            <a:spAutoFit/>
          </a:bodyPr>
          <a:lstStyle/>
          <a:p>
            <a:pPr>
              <a:buClr>
                <a:srgbClr val="B20000"/>
              </a:buClr>
            </a:pPr>
            <a:r>
              <a:rPr lang="tr-TR" sz="2200" b="1" i="1" dirty="0" smtClean="0">
                <a:solidFill>
                  <a:schemeClr val="accent1">
                    <a:lumMod val="50000"/>
                  </a:schemeClr>
                </a:solidFill>
              </a:rPr>
              <a:t>Kullanılmayan Kapasite: Sektörün ve yan sanayiinin büyüme </a:t>
            </a:r>
            <a:r>
              <a:rPr lang="tr-TR" sz="2200" b="1" i="1" dirty="0" smtClean="0">
                <a:solidFill>
                  <a:srgbClr val="FF0000"/>
                </a:solidFill>
              </a:rPr>
              <a:t>potansiyeli</a:t>
            </a:r>
            <a:endParaRPr lang="tr-TR" sz="2200" b="1" i="1" dirty="0">
              <a:solidFill>
                <a:srgbClr val="FF0000"/>
              </a:solidFill>
            </a:endParaRPr>
          </a:p>
        </p:txBody>
      </p:sp>
      <p:sp>
        <p:nvSpPr>
          <p:cNvPr id="9" name="Yuvarlatılmış Dikdörtgen 8"/>
          <p:cNvSpPr/>
          <p:nvPr/>
        </p:nvSpPr>
        <p:spPr>
          <a:xfrm>
            <a:off x="1027016" y="3356992"/>
            <a:ext cx="6857351" cy="634131"/>
          </a:xfrm>
          <a:prstGeom prst="round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B20000"/>
              </a:buClr>
            </a:pPr>
            <a:r>
              <a:rPr lang="tr-TR" sz="2200" b="1" i="1" dirty="0" smtClean="0">
                <a:solidFill>
                  <a:schemeClr val="accent1">
                    <a:lumMod val="50000"/>
                  </a:schemeClr>
                </a:solidFill>
              </a:rPr>
              <a:t>Demir Çelik Sektörünün Kapasite Kullanım Oranı %75 seviyelerindedir. </a:t>
            </a:r>
            <a:endParaRPr lang="tr-TR" sz="2200" b="1" i="1" dirty="0">
              <a:solidFill>
                <a:schemeClr val="accent1">
                  <a:lumMod val="50000"/>
                </a:schemeClr>
              </a:solidFill>
            </a:endParaRPr>
          </a:p>
        </p:txBody>
      </p:sp>
    </p:spTree>
    <p:extLst>
      <p:ext uri="{BB962C8B-B14F-4D97-AF65-F5344CB8AC3E}">
        <p14:creationId xmlns:p14="http://schemas.microsoft.com/office/powerpoint/2010/main" val="259743439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p:cNvSpPr txBox="1"/>
          <p:nvPr/>
        </p:nvSpPr>
        <p:spPr>
          <a:xfrm>
            <a:off x="35496" y="6435424"/>
            <a:ext cx="1440160" cy="369332"/>
          </a:xfrm>
          <a:prstGeom prst="rect">
            <a:avLst/>
          </a:prstGeom>
          <a:noFill/>
        </p:spPr>
        <p:txBody>
          <a:bodyPr wrap="square" rtlCol="0">
            <a:spAutoFit/>
          </a:bodyPr>
          <a:lstStyle/>
          <a:p>
            <a:pPr algn="ctr"/>
            <a:r>
              <a:rPr lang="tr-TR" sz="1800" dirty="0" smtClean="0">
                <a:solidFill>
                  <a:schemeClr val="bg1"/>
                </a:solidFill>
              </a:rPr>
              <a:t>*Tahmini</a:t>
            </a:r>
            <a:endParaRPr lang="tr-TR" sz="1800" dirty="0">
              <a:solidFill>
                <a:schemeClr val="bg1"/>
              </a:solidFill>
            </a:endParaRPr>
          </a:p>
        </p:txBody>
      </p:sp>
      <p:pic>
        <p:nvPicPr>
          <p:cNvPr id="7" name="Resim 6" descr="sonlogo"/>
          <p:cNvPicPr preferRelativeResize="0">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2483768" y="1556792"/>
            <a:ext cx="3789405" cy="2484000"/>
          </a:xfrm>
          <a:prstGeom prst="rect">
            <a:avLst/>
          </a:prstGeom>
          <a:noFill/>
          <a:ln w="9525">
            <a:noFill/>
            <a:miter lim="800000"/>
            <a:headEnd/>
            <a:tailEnd/>
          </a:ln>
        </p:spPr>
      </p:pic>
      <p:sp>
        <p:nvSpPr>
          <p:cNvPr id="5" name="Metin kutusu 4"/>
          <p:cNvSpPr txBox="1"/>
          <p:nvPr/>
        </p:nvSpPr>
        <p:spPr>
          <a:xfrm>
            <a:off x="6732240" y="5949280"/>
            <a:ext cx="2088232" cy="461665"/>
          </a:xfrm>
          <a:prstGeom prst="rect">
            <a:avLst/>
          </a:prstGeom>
          <a:noFill/>
        </p:spPr>
        <p:txBody>
          <a:bodyPr wrap="square" rtlCol="0">
            <a:spAutoFit/>
          </a:bodyPr>
          <a:lstStyle/>
          <a:p>
            <a:r>
              <a:rPr lang="tr-TR" dirty="0" smtClean="0"/>
              <a:t>Kasım 2012</a:t>
            </a:r>
            <a:endParaRPr lang="tr-TR" dirty="0"/>
          </a:p>
        </p:txBody>
      </p:sp>
      <p:sp>
        <p:nvSpPr>
          <p:cNvPr id="9" name="Metin kutusu 8"/>
          <p:cNvSpPr txBox="1"/>
          <p:nvPr/>
        </p:nvSpPr>
        <p:spPr>
          <a:xfrm>
            <a:off x="418030" y="4149080"/>
            <a:ext cx="7920880" cy="461665"/>
          </a:xfrm>
          <a:prstGeom prst="rect">
            <a:avLst/>
          </a:prstGeom>
          <a:noFill/>
        </p:spPr>
        <p:txBody>
          <a:bodyPr wrap="square" rtlCol="0">
            <a:spAutoFit/>
          </a:bodyPr>
          <a:lstStyle/>
          <a:p>
            <a:pPr algn="ctr"/>
            <a:r>
              <a:rPr lang="tr-TR" b="1" dirty="0" smtClean="0">
                <a:solidFill>
                  <a:schemeClr val="tx2">
                    <a:lumMod val="50000"/>
                  </a:schemeClr>
                </a:solidFill>
              </a:rPr>
              <a:t>TEŞEKKÜR EDERİZ</a:t>
            </a:r>
            <a:endParaRPr lang="tr-TR" b="1" dirty="0">
              <a:solidFill>
                <a:schemeClr val="tx2">
                  <a:lumMod val="50000"/>
                </a:schemeClr>
              </a:solidFill>
            </a:endParaRPr>
          </a:p>
        </p:txBody>
      </p:sp>
      <p:sp>
        <p:nvSpPr>
          <p:cNvPr id="10" name="Veri Yer Tutucusu 9"/>
          <p:cNvSpPr>
            <a:spLocks noGrp="1"/>
          </p:cNvSpPr>
          <p:nvPr>
            <p:ph type="dt" sz="half" idx="10"/>
          </p:nvPr>
        </p:nvSpPr>
        <p:spPr/>
        <p:txBody>
          <a:bodyPr/>
          <a:lstStyle/>
          <a:p>
            <a:r>
              <a:rPr lang="tr-TR" b="1" smtClean="0"/>
              <a:t>Osmaniye Demir Çelik Paneli – 28 Kasım 2012</a:t>
            </a:r>
            <a:endParaRPr lang="tr-TR" b="1" dirty="0" smtClean="0"/>
          </a:p>
        </p:txBody>
      </p:sp>
      <p:sp>
        <p:nvSpPr>
          <p:cNvPr id="11" name="Slayt Numarası Yer Tutucusu 10"/>
          <p:cNvSpPr>
            <a:spLocks noGrp="1"/>
          </p:cNvSpPr>
          <p:nvPr>
            <p:ph type="sldNum" sz="quarter" idx="12"/>
          </p:nvPr>
        </p:nvSpPr>
        <p:spPr/>
        <p:txBody>
          <a:bodyPr/>
          <a:lstStyle/>
          <a:p>
            <a:fld id="{A3DCDF73-85D2-4237-9B32-053DBDB0C312}" type="slidenum">
              <a:rPr kumimoji="0" lang="en-US" smtClean="0"/>
              <a:t>34</a:t>
            </a:fld>
            <a:endParaRPr kumimoji="0" lang="en-US" dirty="0"/>
          </a:p>
        </p:txBody>
      </p:sp>
    </p:spTree>
    <p:extLst>
      <p:ext uri="{BB962C8B-B14F-4D97-AF65-F5344CB8AC3E}">
        <p14:creationId xmlns:p14="http://schemas.microsoft.com/office/powerpoint/2010/main" val="30083553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p:cNvSpPr txBox="1"/>
          <p:nvPr/>
        </p:nvSpPr>
        <p:spPr>
          <a:xfrm>
            <a:off x="35496" y="6435424"/>
            <a:ext cx="1440160" cy="369332"/>
          </a:xfrm>
          <a:prstGeom prst="rect">
            <a:avLst/>
          </a:prstGeom>
          <a:noFill/>
        </p:spPr>
        <p:txBody>
          <a:bodyPr wrap="square" rtlCol="0">
            <a:spAutoFit/>
          </a:bodyPr>
          <a:lstStyle/>
          <a:p>
            <a:pPr algn="ctr"/>
            <a:r>
              <a:rPr lang="tr-TR" sz="1800" dirty="0" smtClean="0">
                <a:solidFill>
                  <a:schemeClr val="bg1"/>
                </a:solidFill>
              </a:rPr>
              <a:t>*Tahmini</a:t>
            </a:r>
            <a:endParaRPr lang="tr-TR" sz="1800" dirty="0">
              <a:solidFill>
                <a:schemeClr val="bg1"/>
              </a:solidFill>
            </a:endParaRPr>
          </a:p>
        </p:txBody>
      </p:sp>
      <p:sp>
        <p:nvSpPr>
          <p:cNvPr id="8" name="Veri Yer Tutucusu 7"/>
          <p:cNvSpPr>
            <a:spLocks noGrp="1"/>
          </p:cNvSpPr>
          <p:nvPr>
            <p:ph type="dt" sz="half" idx="10"/>
          </p:nvPr>
        </p:nvSpPr>
        <p:spPr/>
        <p:txBody>
          <a:bodyPr/>
          <a:lstStyle/>
          <a:p>
            <a:r>
              <a:rPr lang="tr-TR" b="1" smtClean="0"/>
              <a:t>Osmaniye Demir Çelik Paneli – 28 Kasım 2012</a:t>
            </a:r>
            <a:endParaRPr lang="tr-TR" b="1" dirty="0" smtClean="0"/>
          </a:p>
        </p:txBody>
      </p:sp>
      <p:sp>
        <p:nvSpPr>
          <p:cNvPr id="9" name="Slayt Numarası Yer Tutucusu 8"/>
          <p:cNvSpPr>
            <a:spLocks noGrp="1"/>
          </p:cNvSpPr>
          <p:nvPr>
            <p:ph type="sldNum" sz="quarter" idx="12"/>
          </p:nvPr>
        </p:nvSpPr>
        <p:spPr/>
        <p:txBody>
          <a:bodyPr/>
          <a:lstStyle/>
          <a:p>
            <a:fld id="{A3DCDF73-85D2-4237-9B32-053DBDB0C312}" type="slidenum">
              <a:rPr kumimoji="0" lang="en-US" smtClean="0"/>
              <a:t>4</a:t>
            </a:fld>
            <a:endParaRPr kumimoji="0" lang="en-US" dirty="0"/>
          </a:p>
        </p:txBody>
      </p:sp>
      <p:sp>
        <p:nvSpPr>
          <p:cNvPr id="10" name="Yuvarlatılmış Çapraz Köşeli Dikdörtgen 9"/>
          <p:cNvSpPr/>
          <p:nvPr/>
        </p:nvSpPr>
        <p:spPr>
          <a:xfrm>
            <a:off x="107504" y="80696"/>
            <a:ext cx="7704856"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GENEL BİLGİLER: Üretim &amp; Kapasite</a:t>
            </a:r>
            <a:endPar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
        <p:nvSpPr>
          <p:cNvPr id="2" name="Metin kutusu 1"/>
          <p:cNvSpPr txBox="1"/>
          <p:nvPr/>
        </p:nvSpPr>
        <p:spPr>
          <a:xfrm>
            <a:off x="251520" y="836712"/>
            <a:ext cx="8640960" cy="769441"/>
          </a:xfrm>
          <a:prstGeom prst="rect">
            <a:avLst/>
          </a:prstGeom>
          <a:noFill/>
        </p:spPr>
        <p:txBody>
          <a:bodyPr wrap="square" rtlCol="0">
            <a:spAutoFit/>
          </a:bodyPr>
          <a:lstStyle/>
          <a:p>
            <a:pPr>
              <a:buClr>
                <a:srgbClr val="B20000"/>
              </a:buClr>
            </a:pPr>
            <a:r>
              <a:rPr lang="tr-TR" sz="2200" b="1" i="1" dirty="0" smtClean="0">
                <a:solidFill>
                  <a:schemeClr val="accent1">
                    <a:lumMod val="50000"/>
                  </a:schemeClr>
                </a:solidFill>
              </a:rPr>
              <a:t>Dünya ham çelik üretimi 2000-2011 yılları arasında % 79 oranında artış göstermiştir. </a:t>
            </a:r>
            <a:endParaRPr lang="tr-TR" sz="2200" b="1" i="1" dirty="0">
              <a:solidFill>
                <a:schemeClr val="accent1">
                  <a:lumMod val="50000"/>
                </a:schemeClr>
              </a:solidFill>
            </a:endParaRPr>
          </a:p>
        </p:txBody>
      </p:sp>
      <p:pic>
        <p:nvPicPr>
          <p:cNvPr id="5" name="Resim 4" descr="Ekran Kırpm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628800"/>
            <a:ext cx="8614395" cy="4968552"/>
          </a:xfrm>
          <a:prstGeom prst="rect">
            <a:avLst/>
          </a:prstGeom>
        </p:spPr>
      </p:pic>
    </p:spTree>
    <p:extLst>
      <p:ext uri="{BB962C8B-B14F-4D97-AF65-F5344CB8AC3E}">
        <p14:creationId xmlns:p14="http://schemas.microsoft.com/office/powerpoint/2010/main" val="13523138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0" y="764704"/>
            <a:ext cx="9144000" cy="1107996"/>
          </a:xfrm>
          <a:prstGeom prst="rect">
            <a:avLst/>
          </a:prstGeom>
          <a:noFill/>
        </p:spPr>
        <p:txBody>
          <a:bodyPr wrap="square" rtlCol="0">
            <a:spAutoFit/>
          </a:bodyPr>
          <a:lstStyle/>
          <a:p>
            <a:pPr>
              <a:buClr>
                <a:srgbClr val="B20000"/>
              </a:buClr>
            </a:pPr>
            <a:r>
              <a:rPr lang="tr-TR" sz="2200" b="1" i="1" dirty="0" smtClean="0">
                <a:solidFill>
                  <a:schemeClr val="accent1">
                    <a:lumMod val="50000"/>
                  </a:schemeClr>
                </a:solidFill>
                <a:latin typeface="+mn-lt"/>
              </a:rPr>
              <a:t>Türkiye ham </a:t>
            </a:r>
            <a:r>
              <a:rPr lang="tr-TR" sz="2200" b="1" i="1" dirty="0">
                <a:solidFill>
                  <a:schemeClr val="accent1">
                    <a:lumMod val="50000"/>
                  </a:schemeClr>
                </a:solidFill>
                <a:latin typeface="+mn-lt"/>
              </a:rPr>
              <a:t>çelik üretim kapasitesi 2000-2011 yılları arasında %138 seviyesinde artmıştır. (Entegre tesisler çelik üretimi %73, Elektrik Ark Ocağı üretimi %168 oranında artış göstermiştir)</a:t>
            </a:r>
          </a:p>
        </p:txBody>
      </p:sp>
      <p:sp>
        <p:nvSpPr>
          <p:cNvPr id="3" name="Veri Yer Tutucusu 2"/>
          <p:cNvSpPr>
            <a:spLocks noGrp="1"/>
          </p:cNvSpPr>
          <p:nvPr>
            <p:ph type="dt" sz="half" idx="10"/>
          </p:nvPr>
        </p:nvSpPr>
        <p:spPr/>
        <p:txBody>
          <a:bodyPr/>
          <a:lstStyle/>
          <a:p>
            <a:r>
              <a:rPr lang="tr-TR" b="1" smtClean="0"/>
              <a:t>Osmaniye Demir Çelik Paneli – 28 Kasım 2012</a:t>
            </a:r>
            <a:endParaRPr lang="tr-TR" b="1" dirty="0" smtClean="0"/>
          </a:p>
        </p:txBody>
      </p:sp>
      <p:sp>
        <p:nvSpPr>
          <p:cNvPr id="8" name="Slayt Numarası Yer Tutucusu 7"/>
          <p:cNvSpPr>
            <a:spLocks noGrp="1"/>
          </p:cNvSpPr>
          <p:nvPr>
            <p:ph type="sldNum" sz="quarter" idx="12"/>
          </p:nvPr>
        </p:nvSpPr>
        <p:spPr/>
        <p:txBody>
          <a:bodyPr/>
          <a:lstStyle/>
          <a:p>
            <a:fld id="{A3DCDF73-85D2-4237-9B32-053DBDB0C312}" type="slidenum">
              <a:rPr kumimoji="0" lang="en-US" smtClean="0"/>
              <a:t>5</a:t>
            </a:fld>
            <a:endParaRPr kumimoji="0" lang="en-US" dirty="0"/>
          </a:p>
        </p:txBody>
      </p:sp>
      <p:sp>
        <p:nvSpPr>
          <p:cNvPr id="9" name="Yuvarlatılmış Çapraz Köşeli Dikdörtgen 8"/>
          <p:cNvSpPr/>
          <p:nvPr/>
        </p:nvSpPr>
        <p:spPr>
          <a:xfrm>
            <a:off x="107504" y="80696"/>
            <a:ext cx="7704856"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GENEL BİLGİLER: Türkiye Kapasite Artışı</a:t>
            </a:r>
            <a:endPar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5" name="Resim 4" descr="Ekran Kırpm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1844824"/>
            <a:ext cx="8280920" cy="4886325"/>
          </a:xfrm>
          <a:prstGeom prst="rect">
            <a:avLst/>
          </a:prstGeom>
        </p:spPr>
      </p:pic>
    </p:spTree>
    <p:extLst>
      <p:ext uri="{BB962C8B-B14F-4D97-AF65-F5344CB8AC3E}">
        <p14:creationId xmlns:p14="http://schemas.microsoft.com/office/powerpoint/2010/main" val="33873919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ri Yer Tutucusu 4"/>
          <p:cNvSpPr>
            <a:spLocks noGrp="1"/>
          </p:cNvSpPr>
          <p:nvPr>
            <p:ph type="dt" sz="half" idx="10"/>
          </p:nvPr>
        </p:nvSpPr>
        <p:spPr/>
        <p:txBody>
          <a:bodyPr/>
          <a:lstStyle/>
          <a:p>
            <a:r>
              <a:rPr lang="tr-TR" b="1" smtClean="0"/>
              <a:t>Osmaniye Demir Çelik Paneli – 28 Kasım 2012</a:t>
            </a:r>
            <a:endParaRPr lang="tr-TR" b="1" dirty="0" smtClean="0"/>
          </a:p>
        </p:txBody>
      </p:sp>
      <p:sp>
        <p:nvSpPr>
          <p:cNvPr id="6" name="Slayt Numarası Yer Tutucusu 5"/>
          <p:cNvSpPr>
            <a:spLocks noGrp="1"/>
          </p:cNvSpPr>
          <p:nvPr>
            <p:ph type="sldNum" sz="quarter" idx="12"/>
          </p:nvPr>
        </p:nvSpPr>
        <p:spPr/>
        <p:txBody>
          <a:bodyPr/>
          <a:lstStyle/>
          <a:p>
            <a:fld id="{A3DCDF73-85D2-4237-9B32-053DBDB0C312}" type="slidenum">
              <a:rPr kumimoji="0" lang="en-US" smtClean="0"/>
              <a:t>6</a:t>
            </a:fld>
            <a:endParaRPr kumimoji="0" lang="en-US" dirty="0"/>
          </a:p>
        </p:txBody>
      </p:sp>
      <p:sp>
        <p:nvSpPr>
          <p:cNvPr id="7" name="Yuvarlatılmış Çapraz Köşeli Dikdörtgen 6"/>
          <p:cNvSpPr/>
          <p:nvPr/>
        </p:nvSpPr>
        <p:spPr>
          <a:xfrm>
            <a:off x="107504" y="80696"/>
            <a:ext cx="7776864"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GENEL BİLGİLER: </a:t>
            </a:r>
            <a:r>
              <a:rPr lang="tr-TR"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Türkiye Üretim Artışı (2007-2011)</a:t>
            </a:r>
            <a:endPar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
        <p:nvSpPr>
          <p:cNvPr id="2" name="Metin kutusu 1"/>
          <p:cNvSpPr txBox="1"/>
          <p:nvPr/>
        </p:nvSpPr>
        <p:spPr>
          <a:xfrm>
            <a:off x="251520" y="931367"/>
            <a:ext cx="8199884" cy="769441"/>
          </a:xfrm>
          <a:prstGeom prst="rect">
            <a:avLst/>
          </a:prstGeom>
          <a:solidFill>
            <a:schemeClr val="bg1"/>
          </a:solidFill>
        </p:spPr>
        <p:txBody>
          <a:bodyPr wrap="square" rtlCol="0">
            <a:spAutoFit/>
          </a:bodyPr>
          <a:lstStyle/>
          <a:p>
            <a:pPr>
              <a:buClr>
                <a:srgbClr val="B20000"/>
              </a:buClr>
            </a:pPr>
            <a:r>
              <a:rPr lang="tr-TR" sz="2200" b="1" i="1" dirty="0" smtClean="0">
                <a:solidFill>
                  <a:schemeClr val="accent1">
                    <a:lumMod val="50000"/>
                  </a:schemeClr>
                </a:solidFill>
                <a:latin typeface="+mn-lt"/>
              </a:rPr>
              <a:t>2007-2011 </a:t>
            </a:r>
            <a:r>
              <a:rPr lang="tr-TR" sz="2200" b="1" i="1" dirty="0">
                <a:solidFill>
                  <a:schemeClr val="accent1">
                    <a:lumMod val="50000"/>
                  </a:schemeClr>
                </a:solidFill>
                <a:latin typeface="+mn-lt"/>
              </a:rPr>
              <a:t>yılları arasında %32,4 oranında </a:t>
            </a:r>
            <a:r>
              <a:rPr lang="tr-TR" sz="2200" b="1" i="1" dirty="0" smtClean="0">
                <a:solidFill>
                  <a:schemeClr val="accent1">
                    <a:lumMod val="50000"/>
                  </a:schemeClr>
                </a:solidFill>
                <a:latin typeface="+mn-lt"/>
              </a:rPr>
              <a:t>ham çelik üretim artışı ile  ülkemiz, çelik </a:t>
            </a:r>
            <a:r>
              <a:rPr lang="tr-TR" sz="2200" b="1" i="1" dirty="0">
                <a:solidFill>
                  <a:schemeClr val="accent1">
                    <a:lumMod val="50000"/>
                  </a:schemeClr>
                </a:solidFill>
                <a:latin typeface="+mn-lt"/>
              </a:rPr>
              <a:t>üretim artışında </a:t>
            </a:r>
            <a:r>
              <a:rPr lang="tr-TR" sz="2200" b="1" i="1" dirty="0" smtClean="0">
                <a:solidFill>
                  <a:schemeClr val="accent1">
                    <a:lumMod val="50000"/>
                  </a:schemeClr>
                </a:solidFill>
                <a:latin typeface="+mn-lt"/>
              </a:rPr>
              <a:t>dünyada 4</a:t>
            </a:r>
            <a:r>
              <a:rPr lang="tr-TR" sz="2200" b="1" i="1" dirty="0">
                <a:solidFill>
                  <a:schemeClr val="accent1">
                    <a:lumMod val="50000"/>
                  </a:schemeClr>
                </a:solidFill>
                <a:latin typeface="+mn-lt"/>
              </a:rPr>
              <a:t>. sırada yer almıştır.  </a:t>
            </a:r>
          </a:p>
        </p:txBody>
      </p:sp>
      <p:pic>
        <p:nvPicPr>
          <p:cNvPr id="4" name="Resim 3" descr="Ekran Kırpm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050" y="1682452"/>
            <a:ext cx="8343900" cy="4914900"/>
          </a:xfrm>
          <a:prstGeom prst="rect">
            <a:avLst/>
          </a:prstGeom>
        </p:spPr>
      </p:pic>
    </p:spTree>
    <p:extLst>
      <p:ext uri="{BB962C8B-B14F-4D97-AF65-F5344CB8AC3E}">
        <p14:creationId xmlns:p14="http://schemas.microsoft.com/office/powerpoint/2010/main" val="12287515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Veri Yer Tutucusu 2"/>
          <p:cNvSpPr>
            <a:spLocks noGrp="1"/>
          </p:cNvSpPr>
          <p:nvPr>
            <p:ph type="dt" sz="half" idx="10"/>
          </p:nvPr>
        </p:nvSpPr>
        <p:spPr/>
        <p:txBody>
          <a:bodyPr/>
          <a:lstStyle/>
          <a:p>
            <a:r>
              <a:rPr lang="tr-TR" b="1" smtClean="0"/>
              <a:t>Osmaniye Demir Çelik Paneli – 28 Kasım 2012</a:t>
            </a:r>
            <a:endParaRPr lang="tr-TR" b="1" dirty="0" smtClean="0"/>
          </a:p>
        </p:txBody>
      </p:sp>
      <p:sp>
        <p:nvSpPr>
          <p:cNvPr id="5" name="Slayt Numarası Yer Tutucusu 4"/>
          <p:cNvSpPr>
            <a:spLocks noGrp="1"/>
          </p:cNvSpPr>
          <p:nvPr>
            <p:ph type="sldNum" sz="quarter" idx="12"/>
          </p:nvPr>
        </p:nvSpPr>
        <p:spPr/>
        <p:txBody>
          <a:bodyPr/>
          <a:lstStyle/>
          <a:p>
            <a:fld id="{A3DCDF73-85D2-4237-9B32-053DBDB0C312}" type="slidenum">
              <a:rPr kumimoji="0" lang="en-US" smtClean="0"/>
              <a:t>7</a:t>
            </a:fld>
            <a:endParaRPr kumimoji="0" lang="en-US" dirty="0"/>
          </a:p>
        </p:txBody>
      </p:sp>
      <p:sp>
        <p:nvSpPr>
          <p:cNvPr id="7" name="Yuvarlatılmış Çapraz Köşeli Dikdörtgen 6"/>
          <p:cNvSpPr/>
          <p:nvPr/>
        </p:nvSpPr>
        <p:spPr>
          <a:xfrm>
            <a:off x="107504" y="80696"/>
            <a:ext cx="7776864"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GENEL BİLGİLER: </a:t>
            </a:r>
            <a:r>
              <a:rPr lang="tr-TR"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Türkiye Üretim Artışı </a:t>
            </a:r>
            <a:r>
              <a:rPr lang="tr-TR"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(2012)</a:t>
            </a:r>
            <a:endParaRPr lang="tr-TR" sz="32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
        <p:nvSpPr>
          <p:cNvPr id="2" name="Metin kutusu 1"/>
          <p:cNvSpPr txBox="1"/>
          <p:nvPr/>
        </p:nvSpPr>
        <p:spPr>
          <a:xfrm>
            <a:off x="251520" y="932400"/>
            <a:ext cx="8208912" cy="430887"/>
          </a:xfrm>
          <a:prstGeom prst="rect">
            <a:avLst/>
          </a:prstGeom>
          <a:solidFill>
            <a:schemeClr val="bg1"/>
          </a:solidFill>
        </p:spPr>
        <p:txBody>
          <a:bodyPr wrap="square" rtlCol="0">
            <a:spAutoFit/>
          </a:bodyPr>
          <a:lstStyle/>
          <a:p>
            <a:pPr>
              <a:buClr>
                <a:srgbClr val="B20000"/>
              </a:buClr>
            </a:pPr>
            <a:r>
              <a:rPr lang="tr-TR" sz="2200" b="1" i="1" dirty="0" smtClean="0">
                <a:solidFill>
                  <a:schemeClr val="accent1">
                    <a:lumMod val="50000"/>
                  </a:schemeClr>
                </a:solidFill>
                <a:latin typeface="+mn-lt"/>
              </a:rPr>
              <a:t>2012’de </a:t>
            </a:r>
            <a:r>
              <a:rPr lang="tr-TR" sz="2200" b="1" i="1" dirty="0">
                <a:solidFill>
                  <a:schemeClr val="accent1">
                    <a:lumMod val="50000"/>
                  </a:schemeClr>
                </a:solidFill>
                <a:latin typeface="+mn-lt"/>
              </a:rPr>
              <a:t>de en fazla üretim artışı gösteren ülke olmuştur.</a:t>
            </a:r>
          </a:p>
        </p:txBody>
      </p:sp>
      <p:pic>
        <p:nvPicPr>
          <p:cNvPr id="8" name="Resim 7" descr="Ekran Kırpm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00808"/>
            <a:ext cx="9072000" cy="4803930"/>
          </a:xfrm>
          <a:prstGeom prst="rect">
            <a:avLst/>
          </a:prstGeom>
        </p:spPr>
      </p:pic>
    </p:spTree>
    <p:extLst>
      <p:ext uri="{BB962C8B-B14F-4D97-AF65-F5344CB8AC3E}">
        <p14:creationId xmlns:p14="http://schemas.microsoft.com/office/powerpoint/2010/main" val="34778136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ChangeAspect="1"/>
          </p:cNvGraphicFramePr>
          <p:nvPr>
            <p:extLst>
              <p:ext uri="{D42A27DB-BD31-4B8C-83A1-F6EECF244321}">
                <p14:modId xmlns:p14="http://schemas.microsoft.com/office/powerpoint/2010/main" val="3453964498"/>
              </p:ext>
            </p:extLst>
          </p:nvPr>
        </p:nvGraphicFramePr>
        <p:xfrm>
          <a:off x="46892" y="886884"/>
          <a:ext cx="4323044" cy="314748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Object 3"/>
          <p:cNvGraphicFramePr>
            <a:graphicFrameLocks noChangeAspect="1"/>
          </p:cNvGraphicFramePr>
          <p:nvPr>
            <p:extLst>
              <p:ext uri="{D42A27DB-BD31-4B8C-83A1-F6EECF244321}">
                <p14:modId xmlns:p14="http://schemas.microsoft.com/office/powerpoint/2010/main" val="2760950215"/>
              </p:ext>
            </p:extLst>
          </p:nvPr>
        </p:nvGraphicFramePr>
        <p:xfrm>
          <a:off x="4430472" y="737205"/>
          <a:ext cx="4540561" cy="33274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193" name="Group 121"/>
          <p:cNvGraphicFramePr>
            <a:graphicFrameLocks noGrp="1"/>
          </p:cNvGraphicFramePr>
          <p:nvPr>
            <p:extLst>
              <p:ext uri="{D42A27DB-BD31-4B8C-83A1-F6EECF244321}">
                <p14:modId xmlns:p14="http://schemas.microsoft.com/office/powerpoint/2010/main" val="496901623"/>
              </p:ext>
            </p:extLst>
          </p:nvPr>
        </p:nvGraphicFramePr>
        <p:xfrm>
          <a:off x="357448" y="4144131"/>
          <a:ext cx="4315691" cy="1845256"/>
        </p:xfrm>
        <a:graphic>
          <a:graphicData uri="http://schemas.openxmlformats.org/drawingml/2006/table">
            <a:tbl>
              <a:tblPr/>
              <a:tblGrid>
                <a:gridCol w="830176"/>
                <a:gridCol w="648072"/>
                <a:gridCol w="648072"/>
                <a:gridCol w="576064"/>
                <a:gridCol w="567436"/>
                <a:gridCol w="495581"/>
                <a:gridCol w="550290"/>
              </a:tblGrid>
              <a:tr h="50900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dirty="0" smtClean="0">
                          <a:ln>
                            <a:noFill/>
                          </a:ln>
                          <a:solidFill>
                            <a:schemeClr val="tx1"/>
                          </a:solidFill>
                          <a:effectLst/>
                          <a:latin typeface="Arial" pitchFamily="34" charset="0"/>
                          <a:cs typeface="Arial" pitchFamily="34" charset="0"/>
                        </a:rPr>
                        <a:t> </a:t>
                      </a:r>
                      <a:endParaRPr kumimoji="0" lang="tr-TR" sz="1100" b="0" i="0" u="none" strike="noStrike" cap="none" normalizeH="0" baseline="0" dirty="0" smtClean="0">
                        <a:ln>
                          <a:noFill/>
                        </a:ln>
                        <a:solidFill>
                          <a:schemeClr val="tx1"/>
                        </a:solidFill>
                        <a:effectLst/>
                        <a:latin typeface="Arial" pitchFamily="34" charset="0"/>
                        <a:cs typeface="Arial" pitchFamily="34" charset="0"/>
                      </a:endParaRP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dirty="0" smtClean="0">
                          <a:ln>
                            <a:noFill/>
                          </a:ln>
                          <a:solidFill>
                            <a:schemeClr val="tx1"/>
                          </a:solidFill>
                          <a:effectLst/>
                          <a:latin typeface="Arial" pitchFamily="34" charset="0"/>
                          <a:cs typeface="Arial" pitchFamily="34" charset="0"/>
                        </a:rPr>
                        <a:t>2006</a:t>
                      </a:r>
                      <a:endParaRPr kumimoji="0" lang="tr-TR" sz="1100" b="0" i="0" u="none" strike="noStrike" cap="none" normalizeH="0" baseline="0" dirty="0" smtClean="0">
                        <a:ln>
                          <a:noFill/>
                        </a:ln>
                        <a:solidFill>
                          <a:schemeClr val="tx1"/>
                        </a:solidFill>
                        <a:effectLst/>
                        <a:latin typeface="Arial" pitchFamily="34" charset="0"/>
                        <a:cs typeface="Arial" pitchFamily="34" charset="0"/>
                      </a:endParaRP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dirty="0" smtClean="0">
                          <a:ln>
                            <a:noFill/>
                          </a:ln>
                          <a:solidFill>
                            <a:schemeClr val="tx1"/>
                          </a:solidFill>
                          <a:effectLst/>
                          <a:latin typeface="Arial" pitchFamily="34" charset="0"/>
                          <a:cs typeface="Arial" pitchFamily="34" charset="0"/>
                        </a:rPr>
                        <a:t>2007</a:t>
                      </a:r>
                      <a:endParaRPr kumimoji="0" lang="tr-TR" sz="1100" b="0" i="0" u="none" strike="noStrike" cap="none" normalizeH="0" baseline="0" dirty="0" smtClean="0">
                        <a:ln>
                          <a:noFill/>
                        </a:ln>
                        <a:solidFill>
                          <a:schemeClr val="tx1"/>
                        </a:solidFill>
                        <a:effectLst/>
                        <a:latin typeface="Arial" pitchFamily="34" charset="0"/>
                        <a:cs typeface="Arial" pitchFamily="34" charset="0"/>
                      </a:endParaRP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dirty="0" smtClean="0">
                          <a:ln>
                            <a:noFill/>
                          </a:ln>
                          <a:solidFill>
                            <a:schemeClr val="tx1"/>
                          </a:solidFill>
                          <a:effectLst/>
                          <a:latin typeface="Arial" pitchFamily="34" charset="0"/>
                          <a:cs typeface="Arial" pitchFamily="34" charset="0"/>
                        </a:rPr>
                        <a:t>2008</a:t>
                      </a:r>
                      <a:endParaRPr kumimoji="0" lang="tr-TR" sz="1100" b="0" i="0" u="none" strike="noStrike" cap="none" normalizeH="0" baseline="0" dirty="0" smtClean="0">
                        <a:ln>
                          <a:noFill/>
                        </a:ln>
                        <a:solidFill>
                          <a:schemeClr val="tx1"/>
                        </a:solidFill>
                        <a:effectLst/>
                        <a:latin typeface="Arial" pitchFamily="34" charset="0"/>
                        <a:cs typeface="Arial" pitchFamily="34" charset="0"/>
                      </a:endParaRP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dirty="0" smtClean="0">
                          <a:ln>
                            <a:noFill/>
                          </a:ln>
                          <a:solidFill>
                            <a:schemeClr val="tx1"/>
                          </a:solidFill>
                          <a:effectLst/>
                          <a:latin typeface="Arial" pitchFamily="34" charset="0"/>
                          <a:cs typeface="Arial" pitchFamily="34" charset="0"/>
                        </a:rPr>
                        <a:t>2009</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dirty="0" smtClean="0">
                          <a:ln>
                            <a:noFill/>
                          </a:ln>
                          <a:solidFill>
                            <a:schemeClr val="tx1"/>
                          </a:solidFill>
                          <a:effectLst/>
                          <a:latin typeface="Arial" pitchFamily="34" charset="0"/>
                          <a:cs typeface="Arial" pitchFamily="34" charset="0"/>
                        </a:rPr>
                        <a:t>2010</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dirty="0" smtClean="0">
                          <a:ln>
                            <a:noFill/>
                          </a:ln>
                          <a:solidFill>
                            <a:schemeClr val="tx1"/>
                          </a:solidFill>
                          <a:effectLst/>
                          <a:latin typeface="Arial" pitchFamily="34" charset="0"/>
                          <a:cs typeface="Arial" pitchFamily="34" charset="0"/>
                        </a:rPr>
                        <a:t>2011</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90854">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smtClean="0">
                          <a:ln>
                            <a:noFill/>
                          </a:ln>
                          <a:solidFill>
                            <a:schemeClr val="tx1"/>
                          </a:solidFill>
                          <a:effectLst/>
                          <a:latin typeface="Arial" pitchFamily="34" charset="0"/>
                          <a:cs typeface="Arial" pitchFamily="34" charset="0"/>
                        </a:rPr>
                        <a:t>Üretim</a:t>
                      </a:r>
                      <a:endParaRPr kumimoji="0" lang="en-US" sz="1100" b="0" i="0" u="none" strike="noStrike" cap="none" normalizeH="0" baseline="0" smtClean="0">
                        <a:ln>
                          <a:noFill/>
                        </a:ln>
                        <a:solidFill>
                          <a:schemeClr val="tx1"/>
                        </a:solidFill>
                        <a:effectLst/>
                        <a:latin typeface="Arial" pitchFamily="34" charset="0"/>
                        <a:cs typeface="Arial" pitchFamily="34" charset="0"/>
                      </a:endParaRP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4,1</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4,3</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4,5</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4,4</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6,6</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9,1</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0523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smtClean="0">
                          <a:ln>
                            <a:noFill/>
                          </a:ln>
                          <a:solidFill>
                            <a:schemeClr val="tx1"/>
                          </a:solidFill>
                          <a:effectLst/>
                          <a:latin typeface="Arial" pitchFamily="34" charset="0"/>
                          <a:cs typeface="Arial" pitchFamily="34" charset="0"/>
                        </a:rPr>
                        <a:t>İthalat</a:t>
                      </a:r>
                      <a:r>
                        <a:rPr kumimoji="0" lang="en-US" sz="1100" b="0" i="0" u="none" strike="noStrike" cap="none" normalizeH="0" baseline="0" smtClean="0">
                          <a:ln>
                            <a:noFill/>
                          </a:ln>
                          <a:solidFill>
                            <a:schemeClr val="tx1"/>
                          </a:solidFill>
                          <a:effectLst/>
                          <a:latin typeface="Arial" pitchFamily="34" charset="0"/>
                          <a:cs typeface="Arial" pitchFamily="34" charset="0"/>
                        </a:rPr>
                        <a:t> </a:t>
                      </a:r>
                      <a:r>
                        <a:rPr kumimoji="0" lang="en-US" sz="1100" b="1" i="0" u="none" strike="noStrike" cap="none" normalizeH="0" baseline="0" smtClean="0">
                          <a:ln>
                            <a:noFill/>
                          </a:ln>
                          <a:solidFill>
                            <a:schemeClr val="tx1"/>
                          </a:solidFill>
                          <a:effectLst/>
                          <a:latin typeface="Arial" pitchFamily="34" charset="0"/>
                          <a:cs typeface="Arial" pitchFamily="34" charset="0"/>
                        </a:rPr>
                        <a:t> </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7,9</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8,6</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8,0</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5,6</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6,8</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6,4</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90854">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smtClean="0">
                          <a:ln>
                            <a:noFill/>
                          </a:ln>
                          <a:solidFill>
                            <a:schemeClr val="tx1"/>
                          </a:solidFill>
                          <a:effectLst/>
                          <a:latin typeface="Arial" pitchFamily="34" charset="0"/>
                          <a:cs typeface="Arial" pitchFamily="34" charset="0"/>
                        </a:rPr>
                        <a:t>İhracat</a:t>
                      </a:r>
                      <a:endParaRPr kumimoji="0" lang="en-US" sz="1100" b="0" i="0" u="none" strike="noStrike" cap="none" normalizeH="0" baseline="0" smtClean="0">
                        <a:ln>
                          <a:noFill/>
                        </a:ln>
                        <a:solidFill>
                          <a:schemeClr val="tx1"/>
                        </a:solidFill>
                        <a:effectLst/>
                        <a:latin typeface="Arial" pitchFamily="34" charset="0"/>
                        <a:cs typeface="Arial" pitchFamily="34" charset="0"/>
                      </a:endParaRP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1,4</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1,2</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1,4</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1,7</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1,5</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2,3</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4930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smtClean="0">
                          <a:ln>
                            <a:noFill/>
                          </a:ln>
                          <a:solidFill>
                            <a:schemeClr val="tx1"/>
                          </a:solidFill>
                          <a:effectLst/>
                          <a:latin typeface="Arial" pitchFamily="34" charset="0"/>
                          <a:cs typeface="Arial" pitchFamily="34" charset="0"/>
                        </a:rPr>
                        <a:t>Tüketim</a:t>
                      </a:r>
                      <a:endParaRPr kumimoji="0" lang="en-US" sz="1100" b="0" i="0" u="none" strike="noStrike" cap="none" normalizeH="0" baseline="0" smtClean="0">
                        <a:ln>
                          <a:noFill/>
                        </a:ln>
                        <a:solidFill>
                          <a:schemeClr val="tx1"/>
                        </a:solidFill>
                        <a:effectLst/>
                        <a:latin typeface="Arial" pitchFamily="34" charset="0"/>
                        <a:cs typeface="Arial" pitchFamily="34" charset="0"/>
                      </a:endParaRP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10,7</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11,6</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11,2</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8,3</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11,9</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13,2</a:t>
                      </a:r>
                    </a:p>
                  </a:txBody>
                  <a:tcPr marL="82265" marR="82265" marT="44888" marB="4488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257084" name="Group 60"/>
          <p:cNvGraphicFramePr>
            <a:graphicFrameLocks noGrp="1"/>
          </p:cNvGraphicFramePr>
          <p:nvPr>
            <p:extLst>
              <p:ext uri="{D42A27DB-BD31-4B8C-83A1-F6EECF244321}">
                <p14:modId xmlns:p14="http://schemas.microsoft.com/office/powerpoint/2010/main" val="2136411733"/>
              </p:ext>
            </p:extLst>
          </p:nvPr>
        </p:nvGraphicFramePr>
        <p:xfrm>
          <a:off x="4860032" y="4129511"/>
          <a:ext cx="4005347" cy="1873083"/>
        </p:xfrm>
        <a:graphic>
          <a:graphicData uri="http://schemas.openxmlformats.org/drawingml/2006/table">
            <a:tbl>
              <a:tblPr/>
              <a:tblGrid>
                <a:gridCol w="813096"/>
                <a:gridCol w="515069"/>
                <a:gridCol w="514961"/>
                <a:gridCol w="540986"/>
                <a:gridCol w="540989"/>
                <a:gridCol w="539260"/>
                <a:gridCol w="540986"/>
              </a:tblGrid>
              <a:tr h="5236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dirty="0" smtClean="0">
                          <a:ln>
                            <a:noFill/>
                          </a:ln>
                          <a:solidFill>
                            <a:schemeClr val="tx1"/>
                          </a:solidFill>
                          <a:effectLst/>
                          <a:latin typeface="Arial" pitchFamily="34" charset="0"/>
                          <a:cs typeface="Arial" pitchFamily="34" charset="0"/>
                        </a:rPr>
                        <a:t> </a:t>
                      </a:r>
                      <a:endParaRPr kumimoji="0" lang="tr-TR" sz="1100" b="0" i="0" u="none" strike="noStrike" cap="none" normalizeH="0" baseline="0" dirty="0" smtClean="0">
                        <a:ln>
                          <a:noFill/>
                        </a:ln>
                        <a:solidFill>
                          <a:schemeClr val="tx1"/>
                        </a:solidFill>
                        <a:effectLst/>
                        <a:latin typeface="Arial" pitchFamily="34" charset="0"/>
                        <a:cs typeface="Arial" pitchFamily="34" charset="0"/>
                      </a:endParaRP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dirty="0" smtClean="0">
                          <a:ln>
                            <a:noFill/>
                          </a:ln>
                          <a:solidFill>
                            <a:schemeClr val="tx1"/>
                          </a:solidFill>
                          <a:effectLst/>
                          <a:latin typeface="Arial" pitchFamily="34" charset="0"/>
                          <a:cs typeface="Arial" pitchFamily="34" charset="0"/>
                        </a:rPr>
                        <a:t>2006</a:t>
                      </a:r>
                      <a:endParaRPr kumimoji="0" lang="tr-TR" sz="1100" b="0" i="0" u="none" strike="noStrike" cap="none" normalizeH="0" baseline="0" dirty="0" smtClean="0">
                        <a:ln>
                          <a:noFill/>
                        </a:ln>
                        <a:solidFill>
                          <a:schemeClr val="tx1"/>
                        </a:solidFill>
                        <a:effectLst/>
                        <a:latin typeface="Arial" pitchFamily="34" charset="0"/>
                        <a:cs typeface="Arial" pitchFamily="34" charset="0"/>
                      </a:endParaRP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dirty="0" smtClean="0">
                          <a:ln>
                            <a:noFill/>
                          </a:ln>
                          <a:solidFill>
                            <a:schemeClr val="tx1"/>
                          </a:solidFill>
                          <a:effectLst/>
                          <a:latin typeface="Arial" pitchFamily="34" charset="0"/>
                          <a:cs typeface="Arial" pitchFamily="34" charset="0"/>
                        </a:rPr>
                        <a:t>2007</a:t>
                      </a:r>
                      <a:endParaRPr kumimoji="0" lang="tr-TR" sz="1100" b="0" i="0" u="none" strike="noStrike" cap="none" normalizeH="0" baseline="0" dirty="0" smtClean="0">
                        <a:ln>
                          <a:noFill/>
                        </a:ln>
                        <a:solidFill>
                          <a:schemeClr val="tx1"/>
                        </a:solidFill>
                        <a:effectLst/>
                        <a:latin typeface="Arial" pitchFamily="34" charset="0"/>
                        <a:cs typeface="Arial" pitchFamily="34" charset="0"/>
                      </a:endParaRP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dirty="0" smtClean="0">
                          <a:ln>
                            <a:noFill/>
                          </a:ln>
                          <a:solidFill>
                            <a:schemeClr val="tx1"/>
                          </a:solidFill>
                          <a:effectLst/>
                          <a:latin typeface="Arial" pitchFamily="34" charset="0"/>
                          <a:cs typeface="Arial" pitchFamily="34" charset="0"/>
                        </a:rPr>
                        <a:t>2008</a:t>
                      </a:r>
                      <a:endParaRPr kumimoji="0" lang="tr-TR" sz="1100" b="0" i="0" u="none" strike="noStrike" cap="none" normalizeH="0" baseline="0" dirty="0" smtClean="0">
                        <a:ln>
                          <a:noFill/>
                        </a:ln>
                        <a:solidFill>
                          <a:schemeClr val="tx1"/>
                        </a:solidFill>
                        <a:effectLst/>
                        <a:latin typeface="Arial" pitchFamily="34" charset="0"/>
                        <a:cs typeface="Arial" pitchFamily="34" charset="0"/>
                      </a:endParaRP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dirty="0" smtClean="0">
                          <a:ln>
                            <a:noFill/>
                          </a:ln>
                          <a:solidFill>
                            <a:schemeClr val="tx1"/>
                          </a:solidFill>
                          <a:effectLst/>
                          <a:latin typeface="Arial" pitchFamily="34" charset="0"/>
                          <a:cs typeface="Arial" pitchFamily="34" charset="0"/>
                        </a:rPr>
                        <a:t>2009</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dirty="0" smtClean="0">
                          <a:ln>
                            <a:noFill/>
                          </a:ln>
                          <a:solidFill>
                            <a:schemeClr val="tx1"/>
                          </a:solidFill>
                          <a:effectLst/>
                          <a:latin typeface="Arial" pitchFamily="34" charset="0"/>
                          <a:cs typeface="Arial" pitchFamily="34" charset="0"/>
                        </a:rPr>
                        <a:t>2010</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dirty="0" smtClean="0">
                          <a:ln>
                            <a:noFill/>
                          </a:ln>
                          <a:solidFill>
                            <a:schemeClr val="tx1"/>
                          </a:solidFill>
                          <a:effectLst/>
                          <a:latin typeface="Arial" pitchFamily="34" charset="0"/>
                          <a:cs typeface="Arial" pitchFamily="34" charset="0"/>
                        </a:rPr>
                        <a:t>2011</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8803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dirty="0" smtClean="0">
                          <a:ln>
                            <a:noFill/>
                          </a:ln>
                          <a:solidFill>
                            <a:schemeClr val="tx1"/>
                          </a:solidFill>
                          <a:effectLst/>
                          <a:latin typeface="Arial" pitchFamily="34" charset="0"/>
                          <a:cs typeface="Arial" pitchFamily="34" charset="0"/>
                        </a:rPr>
                        <a:t>Üretim</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19,2</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21,8</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22,1</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20,7</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19,7</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22,9</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2079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smtClean="0">
                          <a:ln>
                            <a:noFill/>
                          </a:ln>
                          <a:solidFill>
                            <a:schemeClr val="tx1"/>
                          </a:solidFill>
                          <a:effectLst/>
                          <a:latin typeface="Arial" pitchFamily="34" charset="0"/>
                          <a:cs typeface="Arial" pitchFamily="34" charset="0"/>
                        </a:rPr>
                        <a:t>İthalat</a:t>
                      </a:r>
                      <a:r>
                        <a:rPr kumimoji="0" lang="en-US" sz="1100" b="0" i="0" u="none" strike="noStrike" cap="none" normalizeH="0" baseline="0" smtClean="0">
                          <a:ln>
                            <a:noFill/>
                          </a:ln>
                          <a:solidFill>
                            <a:schemeClr val="tx1"/>
                          </a:solidFill>
                          <a:effectLst/>
                          <a:latin typeface="Arial" pitchFamily="34" charset="0"/>
                          <a:cs typeface="Arial" pitchFamily="34" charset="0"/>
                        </a:rPr>
                        <a:t> </a:t>
                      </a:r>
                      <a:r>
                        <a:rPr kumimoji="0" lang="en-US" sz="1100" b="1" i="0" u="none" strike="noStrike" cap="none" normalizeH="0" baseline="0" smtClean="0">
                          <a:ln>
                            <a:noFill/>
                          </a:ln>
                          <a:solidFill>
                            <a:schemeClr val="tx1"/>
                          </a:solidFill>
                          <a:effectLst/>
                          <a:latin typeface="Arial" pitchFamily="34" charset="0"/>
                          <a:cs typeface="Arial" pitchFamily="34" charset="0"/>
                        </a:rPr>
                        <a:t> </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0,9</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1,2</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1,1</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0,8</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1,2</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1,4</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5526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smtClean="0">
                          <a:ln>
                            <a:noFill/>
                          </a:ln>
                          <a:solidFill>
                            <a:schemeClr val="tx1"/>
                          </a:solidFill>
                          <a:effectLst/>
                          <a:latin typeface="Arial" pitchFamily="34" charset="0"/>
                          <a:cs typeface="Arial" pitchFamily="34" charset="0"/>
                        </a:rPr>
                        <a:t>İhracat</a:t>
                      </a:r>
                      <a:endParaRPr kumimoji="0" lang="en-US" sz="1100" b="0" i="0" u="none" strike="noStrike" cap="none" normalizeH="0" baseline="0" smtClean="0">
                        <a:ln>
                          <a:noFill/>
                        </a:ln>
                        <a:solidFill>
                          <a:schemeClr val="tx1"/>
                        </a:solidFill>
                        <a:effectLst/>
                        <a:latin typeface="Arial" pitchFamily="34" charset="0"/>
                        <a:cs typeface="Arial" pitchFamily="34" charset="0"/>
                      </a:endParaRP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9,6</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10,9</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12,9</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11,8</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9,2</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10,5</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8314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dirty="0" smtClean="0">
                          <a:ln>
                            <a:noFill/>
                          </a:ln>
                          <a:solidFill>
                            <a:schemeClr val="tx1"/>
                          </a:solidFill>
                          <a:effectLst/>
                          <a:latin typeface="Arial" pitchFamily="34" charset="0"/>
                          <a:cs typeface="Arial" pitchFamily="34" charset="0"/>
                        </a:rPr>
                        <a:t>Tüketim</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10,5</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12,1</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10,3</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9,7</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11,6</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Arial" pitchFamily="34" charset="0"/>
                          <a:cs typeface="Arial" pitchFamily="34" charset="0"/>
                        </a:rPr>
                        <a:t>13,7</a:t>
                      </a:r>
                    </a:p>
                  </a:txBody>
                  <a:tcPr marL="82294" marR="82294" marT="44921" marB="4492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
        <p:nvSpPr>
          <p:cNvPr id="23656" name="Text Box 1027"/>
          <p:cNvSpPr txBox="1">
            <a:spLocks noChangeArrowheads="1"/>
          </p:cNvSpPr>
          <p:nvPr/>
        </p:nvSpPr>
        <p:spPr bwMode="auto">
          <a:xfrm>
            <a:off x="858982" y="116633"/>
            <a:ext cx="7391400" cy="454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4719" tIns="42362" rIns="84719" bIns="42362">
            <a:spAutoFit/>
          </a:bodyPr>
          <a:lstStyle>
            <a:lvl1pPr defTabSz="806450" eaLnBrk="0" hangingPunct="0">
              <a:defRPr sz="800" b="1">
                <a:solidFill>
                  <a:srgbClr val="FF0000"/>
                </a:solidFill>
                <a:latin typeface="Arial" pitchFamily="34" charset="0"/>
              </a:defRPr>
            </a:lvl1pPr>
            <a:lvl2pPr marL="742950" indent="-285750" defTabSz="806450" eaLnBrk="0" hangingPunct="0">
              <a:defRPr sz="800" b="1">
                <a:solidFill>
                  <a:srgbClr val="FF0000"/>
                </a:solidFill>
                <a:latin typeface="Arial" pitchFamily="34" charset="0"/>
              </a:defRPr>
            </a:lvl2pPr>
            <a:lvl3pPr marL="1143000" indent="-228600" defTabSz="806450" eaLnBrk="0" hangingPunct="0">
              <a:defRPr sz="800" b="1">
                <a:solidFill>
                  <a:srgbClr val="FF0000"/>
                </a:solidFill>
                <a:latin typeface="Arial" pitchFamily="34" charset="0"/>
              </a:defRPr>
            </a:lvl3pPr>
            <a:lvl4pPr marL="1600200" indent="-228600" defTabSz="806450" eaLnBrk="0" hangingPunct="0">
              <a:defRPr sz="800" b="1">
                <a:solidFill>
                  <a:srgbClr val="FF0000"/>
                </a:solidFill>
                <a:latin typeface="Arial" pitchFamily="34" charset="0"/>
              </a:defRPr>
            </a:lvl4pPr>
            <a:lvl5pPr marL="2057400" indent="-228600" defTabSz="806450" eaLnBrk="0" hangingPunct="0">
              <a:defRPr sz="800" b="1">
                <a:solidFill>
                  <a:srgbClr val="FF0000"/>
                </a:solidFill>
                <a:latin typeface="Arial" pitchFamily="34" charset="0"/>
              </a:defRPr>
            </a:lvl5pPr>
            <a:lvl6pPr marL="2514600" indent="-228600" algn="ctr" defTabSz="806450" eaLnBrk="0" fontAlgn="base" hangingPunct="0">
              <a:spcBef>
                <a:spcPct val="0"/>
              </a:spcBef>
              <a:spcAft>
                <a:spcPct val="0"/>
              </a:spcAft>
              <a:defRPr sz="800" b="1">
                <a:solidFill>
                  <a:srgbClr val="FF0000"/>
                </a:solidFill>
                <a:latin typeface="Arial" pitchFamily="34" charset="0"/>
              </a:defRPr>
            </a:lvl6pPr>
            <a:lvl7pPr marL="2971800" indent="-228600" algn="ctr" defTabSz="806450" eaLnBrk="0" fontAlgn="base" hangingPunct="0">
              <a:spcBef>
                <a:spcPct val="0"/>
              </a:spcBef>
              <a:spcAft>
                <a:spcPct val="0"/>
              </a:spcAft>
              <a:defRPr sz="800" b="1">
                <a:solidFill>
                  <a:srgbClr val="FF0000"/>
                </a:solidFill>
                <a:latin typeface="Arial" pitchFamily="34" charset="0"/>
              </a:defRPr>
            </a:lvl7pPr>
            <a:lvl8pPr marL="3429000" indent="-228600" algn="ctr" defTabSz="806450" eaLnBrk="0" fontAlgn="base" hangingPunct="0">
              <a:spcBef>
                <a:spcPct val="0"/>
              </a:spcBef>
              <a:spcAft>
                <a:spcPct val="0"/>
              </a:spcAft>
              <a:defRPr sz="800" b="1">
                <a:solidFill>
                  <a:srgbClr val="FF0000"/>
                </a:solidFill>
                <a:latin typeface="Arial" pitchFamily="34" charset="0"/>
              </a:defRPr>
            </a:lvl8pPr>
            <a:lvl9pPr marL="3886200" indent="-228600" algn="ctr" defTabSz="806450" eaLnBrk="0" fontAlgn="base" hangingPunct="0">
              <a:spcBef>
                <a:spcPct val="0"/>
              </a:spcBef>
              <a:spcAft>
                <a:spcPct val="0"/>
              </a:spcAft>
              <a:defRPr sz="800" b="1">
                <a:solidFill>
                  <a:srgbClr val="FF0000"/>
                </a:solidFill>
                <a:latin typeface="Arial" pitchFamily="34" charset="0"/>
              </a:defRPr>
            </a:lvl9pPr>
          </a:lstStyle>
          <a:p>
            <a:pPr algn="ctr"/>
            <a:r>
              <a:rPr lang="tr-TR" sz="2400" dirty="0" smtClean="0">
                <a:solidFill>
                  <a:schemeClr val="bg1"/>
                </a:solidFill>
              </a:rPr>
              <a:t>TÜRKİYE ÇELİK SANAYİ</a:t>
            </a:r>
            <a:endParaRPr lang="tr-TR" sz="2400" dirty="0">
              <a:solidFill>
                <a:schemeClr val="bg1"/>
              </a:solidFill>
            </a:endParaRPr>
          </a:p>
        </p:txBody>
      </p:sp>
      <p:sp>
        <p:nvSpPr>
          <p:cNvPr id="8" name="Yuvarlatılmış Çapraz Köşeli Dikdörtgen 7"/>
          <p:cNvSpPr/>
          <p:nvPr/>
        </p:nvSpPr>
        <p:spPr>
          <a:xfrm>
            <a:off x="107504" y="80696"/>
            <a:ext cx="7704856"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GENEL BİLGİLER: Üretim &amp; Kapasite</a:t>
            </a:r>
            <a:endParaRPr lang="tr-TR" sz="2600"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Slayt Numarası Yer Tutucusu 3"/>
          <p:cNvSpPr>
            <a:spLocks noGrp="1"/>
          </p:cNvSpPr>
          <p:nvPr>
            <p:ph type="sldNum" sz="quarter" idx="12"/>
          </p:nvPr>
        </p:nvSpPr>
        <p:spPr/>
        <p:txBody>
          <a:bodyPr/>
          <a:lstStyle/>
          <a:p>
            <a:fld id="{A3DCDF73-85D2-4237-9B32-053DBDB0C312}" type="slidenum">
              <a:rPr kumimoji="0" lang="en-US" smtClean="0"/>
              <a:t>8</a:t>
            </a:fld>
            <a:endParaRPr kumimoji="0" lang="en-US" dirty="0"/>
          </a:p>
        </p:txBody>
      </p:sp>
      <p:sp>
        <p:nvSpPr>
          <p:cNvPr id="10" name="Veri Yer Tutucusu 2"/>
          <p:cNvSpPr>
            <a:spLocks noGrp="1"/>
          </p:cNvSpPr>
          <p:nvPr>
            <p:ph type="dt" sz="half" idx="10"/>
          </p:nvPr>
        </p:nvSpPr>
        <p:spPr>
          <a:xfrm>
            <a:off x="-108520" y="6592267"/>
            <a:ext cx="3970784" cy="365125"/>
          </a:xfrm>
        </p:spPr>
        <p:txBody>
          <a:bodyPr/>
          <a:lstStyle/>
          <a:p>
            <a:r>
              <a:rPr lang="tr-TR" b="1" dirty="0" smtClean="0"/>
              <a:t>Osmaniye Demir Çelik Paneli – 28 Kasım 2012</a:t>
            </a:r>
          </a:p>
        </p:txBody>
      </p:sp>
      <p:sp>
        <p:nvSpPr>
          <p:cNvPr id="5" name="Metin kutusu 4"/>
          <p:cNvSpPr txBox="1"/>
          <p:nvPr/>
        </p:nvSpPr>
        <p:spPr>
          <a:xfrm>
            <a:off x="323528" y="6093296"/>
            <a:ext cx="2664296" cy="307777"/>
          </a:xfrm>
          <a:prstGeom prst="rect">
            <a:avLst/>
          </a:prstGeom>
          <a:noFill/>
        </p:spPr>
        <p:txBody>
          <a:bodyPr wrap="square" rtlCol="0">
            <a:spAutoFit/>
          </a:bodyPr>
          <a:lstStyle/>
          <a:p>
            <a:r>
              <a:rPr lang="tr-TR" sz="1400" dirty="0" smtClean="0"/>
              <a:t>Kaynak: DÇÜD</a:t>
            </a:r>
            <a:endParaRPr lang="tr-TR" dirty="0"/>
          </a:p>
        </p:txBody>
      </p:sp>
    </p:spTree>
    <p:extLst>
      <p:ext uri="{BB962C8B-B14F-4D97-AF65-F5344CB8AC3E}">
        <p14:creationId xmlns:p14="http://schemas.microsoft.com/office/powerpoint/2010/main" val="26434957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828793"/>
            <a:ext cx="9144000" cy="6029207"/>
          </a:xfrm>
          <a:prstGeom prst="rect">
            <a:avLst/>
          </a:prstGeom>
        </p:spPr>
      </p:pic>
      <p:sp>
        <p:nvSpPr>
          <p:cNvPr id="6" name="Dikdörtgen 5"/>
          <p:cNvSpPr/>
          <p:nvPr/>
        </p:nvSpPr>
        <p:spPr>
          <a:xfrm>
            <a:off x="107504" y="828793"/>
            <a:ext cx="8892000" cy="775084"/>
          </a:xfrm>
          <a:prstGeom prst="rect">
            <a:avLst/>
          </a:prstGeom>
          <a:solidFill>
            <a:schemeClr val="bg1"/>
          </a:solidFill>
        </p:spPr>
        <p:txBody>
          <a:bodyPr wrap="square">
            <a:spAutoFit/>
          </a:bodyPr>
          <a:lstStyle/>
          <a:p>
            <a:pPr algn="just">
              <a:lnSpc>
                <a:spcPct val="130000"/>
              </a:lnSpc>
              <a:spcBef>
                <a:spcPts val="1200"/>
              </a:spcBef>
              <a:spcAft>
                <a:spcPts val="1200"/>
              </a:spcAft>
              <a:buClr>
                <a:srgbClr val="B20000"/>
              </a:buClr>
            </a:pPr>
            <a:r>
              <a:rPr lang="tr-TR" sz="1800" b="1" dirty="0"/>
              <a:t>Ülkemizde sanayi kuruluşlarının büyük bir kısmı Marmara bölgesinde faaliyet göstermektedir. </a:t>
            </a:r>
          </a:p>
        </p:txBody>
      </p:sp>
      <p:sp>
        <p:nvSpPr>
          <p:cNvPr id="7" name="Dikdörtgen 6"/>
          <p:cNvSpPr/>
          <p:nvPr/>
        </p:nvSpPr>
        <p:spPr>
          <a:xfrm>
            <a:off x="3203848" y="1268760"/>
            <a:ext cx="5544616" cy="936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800" b="1" dirty="0" smtClean="0">
                <a:solidFill>
                  <a:srgbClr val="FF0000"/>
                </a:solidFill>
                <a:latin typeface="Arial" pitchFamily="34" charset="0"/>
                <a:cs typeface="Arial" pitchFamily="34" charset="0"/>
              </a:rPr>
              <a:t> Osmaniye-İskenderun bölgesi son yıllardaki yatırımlar ile Demir-Çelik sektöründe en yüksek paya sahip olmuştur</a:t>
            </a:r>
            <a:r>
              <a:rPr lang="tr-TR" sz="2000" b="1" dirty="0" smtClean="0">
                <a:solidFill>
                  <a:srgbClr val="FF0000"/>
                </a:solidFill>
                <a:latin typeface="Arial" pitchFamily="34" charset="0"/>
                <a:cs typeface="Arial" pitchFamily="34" charset="0"/>
              </a:rPr>
              <a:t>.</a:t>
            </a:r>
            <a:endParaRPr lang="tr-TR" sz="2000" b="1" dirty="0">
              <a:solidFill>
                <a:srgbClr val="FF0000"/>
              </a:solidFill>
              <a:latin typeface="Arial" pitchFamily="34" charset="0"/>
              <a:cs typeface="Arial" pitchFamily="34" charset="0"/>
            </a:endParaRPr>
          </a:p>
        </p:txBody>
      </p:sp>
      <p:sp>
        <p:nvSpPr>
          <p:cNvPr id="2" name="Veri Yer Tutucusu 1"/>
          <p:cNvSpPr>
            <a:spLocks noGrp="1"/>
          </p:cNvSpPr>
          <p:nvPr>
            <p:ph type="dt" sz="half" idx="10"/>
          </p:nvPr>
        </p:nvSpPr>
        <p:spPr/>
        <p:txBody>
          <a:bodyPr/>
          <a:lstStyle/>
          <a:p>
            <a:r>
              <a:rPr lang="tr-TR" b="1" smtClean="0"/>
              <a:t>Osmaniye Demir Çelik Paneli – 28 Kasım 2012</a:t>
            </a:r>
            <a:endParaRPr lang="tr-TR" b="1" dirty="0" smtClean="0"/>
          </a:p>
        </p:txBody>
      </p:sp>
      <p:sp>
        <p:nvSpPr>
          <p:cNvPr id="4" name="Slayt Numarası Yer Tutucusu 3"/>
          <p:cNvSpPr>
            <a:spLocks noGrp="1"/>
          </p:cNvSpPr>
          <p:nvPr>
            <p:ph type="sldNum" sz="quarter" idx="12"/>
          </p:nvPr>
        </p:nvSpPr>
        <p:spPr/>
        <p:txBody>
          <a:bodyPr/>
          <a:lstStyle/>
          <a:p>
            <a:fld id="{A3DCDF73-85D2-4237-9B32-053DBDB0C312}" type="slidenum">
              <a:rPr kumimoji="0" lang="en-US" smtClean="0"/>
              <a:t>9</a:t>
            </a:fld>
            <a:endParaRPr kumimoji="0" lang="en-US" dirty="0"/>
          </a:p>
        </p:txBody>
      </p:sp>
      <p:sp>
        <p:nvSpPr>
          <p:cNvPr id="10" name="Yuvarlatılmış Çapraz Köşeli Dikdörtgen 9"/>
          <p:cNvSpPr/>
          <p:nvPr/>
        </p:nvSpPr>
        <p:spPr>
          <a:xfrm>
            <a:off x="107504" y="80696"/>
            <a:ext cx="7704856" cy="612000"/>
          </a:xfrm>
          <a:prstGeom prst="round2Diag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GENEL BİLGİLER: </a:t>
            </a:r>
            <a:r>
              <a:rPr lang="tr-TR" i="1" dirty="0" smtClean="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rPr>
              <a:t>Üretim &amp; Kapasite</a:t>
            </a:r>
            <a:endParaRPr lang="tr-TR" i="1" dirty="0">
              <a:solidFill>
                <a:schemeClr val="accent1">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287087991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6157</TotalTime>
  <Words>3032</Words>
  <Application>Microsoft Office PowerPoint</Application>
  <PresentationFormat>Ekran Gösterisi (4:3)</PresentationFormat>
  <Paragraphs>369</Paragraphs>
  <Slides>34</Slides>
  <Notes>34</Notes>
  <HiddenSlides>0</HiddenSlides>
  <MMClips>0</MMClips>
  <ScaleCrop>false</ScaleCrop>
  <HeadingPairs>
    <vt:vector size="4" baseType="variant">
      <vt:variant>
        <vt:lpstr>Tema</vt:lpstr>
      </vt:variant>
      <vt:variant>
        <vt:i4>1</vt:i4>
      </vt:variant>
      <vt:variant>
        <vt:lpstr>Slayt Başlıkları</vt:lpstr>
      </vt:variant>
      <vt:variant>
        <vt:i4>34</vt:i4>
      </vt:variant>
    </vt:vector>
  </HeadingPairs>
  <TitlesOfParts>
    <vt:vector size="35"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isdemir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User</dc:creator>
  <cp:lastModifiedBy>user</cp:lastModifiedBy>
  <cp:revision>775</cp:revision>
  <cp:lastPrinted>2012-11-27T16:02:20Z</cp:lastPrinted>
  <dcterms:created xsi:type="dcterms:W3CDTF">2006-11-17T08:29:20Z</dcterms:created>
  <dcterms:modified xsi:type="dcterms:W3CDTF">2012-11-27T16:14:05Z</dcterms:modified>
</cp:coreProperties>
</file>