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330" r:id="rId3"/>
    <p:sldId id="329" r:id="rId4"/>
    <p:sldId id="331" r:id="rId5"/>
    <p:sldId id="317" r:id="rId6"/>
    <p:sldId id="311" r:id="rId7"/>
    <p:sldId id="312" r:id="rId8"/>
    <p:sldId id="301" r:id="rId9"/>
    <p:sldId id="288" r:id="rId10"/>
    <p:sldId id="271" r:id="rId11"/>
    <p:sldId id="272" r:id="rId12"/>
    <p:sldId id="302" r:id="rId13"/>
    <p:sldId id="314" r:id="rId14"/>
    <p:sldId id="321" r:id="rId15"/>
    <p:sldId id="320" r:id="rId16"/>
    <p:sldId id="318" r:id="rId17"/>
    <p:sldId id="303" r:id="rId18"/>
    <p:sldId id="304" r:id="rId19"/>
    <p:sldId id="319" r:id="rId20"/>
    <p:sldId id="258" r:id="rId21"/>
    <p:sldId id="259" r:id="rId22"/>
    <p:sldId id="260" r:id="rId23"/>
    <p:sldId id="295" r:id="rId24"/>
    <p:sldId id="261" r:id="rId25"/>
    <p:sldId id="326" r:id="rId26"/>
    <p:sldId id="328" r:id="rId27"/>
    <p:sldId id="262" r:id="rId28"/>
    <p:sldId id="322" r:id="rId29"/>
    <p:sldId id="323" r:id="rId30"/>
    <p:sldId id="324" r:id="rId31"/>
    <p:sldId id="325" r:id="rId32"/>
    <p:sldId id="327" r:id="rId33"/>
    <p:sldId id="316" r:id="rId34"/>
  </p:sldIdLst>
  <p:sldSz cx="9144000" cy="6858000" type="screen4x3"/>
  <p:notesSz cx="6797675" cy="99266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Açık Stil 1 - Vurgu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ArapSteelSummit\Kitap1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Karab&#252;k\Karab&#252;k-Tablolar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Kitap1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elgelerim\sunum\2010\Grafik-Endeksler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win7\Desktop\OECD\2012\Osmaniye\gRAF&#304;KLER-Osmaniy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win7\Desktop\OECD\2012\SO-Kasim12\gRAF&#304;KLER..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win7\Desktop\OECD\2012\SO-Kasim12\gRAF&#304;KLER..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in7\Desktop\OECD\2012\Osmaniye\gRAF&#304;KLER-Osmaniye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in7\Desktop\OECD\2012\Osmaniye\gRAF&#304;KLER-Osmaniye.xlsx" TargetMode="External"/><Relationship Id="rId1" Type="http://schemas.openxmlformats.org/officeDocument/2006/relationships/image" Target="../media/image2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lineChart>
        <c:grouping val="standard"/>
        <c:ser>
          <c:idx val="0"/>
          <c:order val="0"/>
          <c:tx>
            <c:strRef>
              <c:f>'Kapasite (2)'!$A$4</c:f>
              <c:strCache>
                <c:ptCount val="1"/>
                <c:pt idx="0">
                  <c:v>Dünya Ham Çelik Üretim Kapasitesi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2910052910052924E-3"/>
                  <c:y val="0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'Kapasite (2)'!$B$3:$P$3</c:f>
              <c:strCache>
                <c:ptCount val="1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  <c:pt idx="13">
                  <c:v>2013*</c:v>
                </c:pt>
                <c:pt idx="14">
                  <c:v>2014*</c:v>
                </c:pt>
              </c:strCache>
            </c:strRef>
          </c:cat>
          <c:val>
            <c:numRef>
              <c:f>'Kapasite (2)'!$B$4:$P$4</c:f>
              <c:numCache>
                <c:formatCode>General</c:formatCode>
                <c:ptCount val="15"/>
                <c:pt idx="0">
                  <c:v>1062</c:v>
                </c:pt>
                <c:pt idx="1">
                  <c:v>1065</c:v>
                </c:pt>
                <c:pt idx="2">
                  <c:v>1094</c:v>
                </c:pt>
                <c:pt idx="3">
                  <c:v>1170</c:v>
                </c:pt>
                <c:pt idx="4">
                  <c:v>1245</c:v>
                </c:pt>
                <c:pt idx="5">
                  <c:v>1356</c:v>
                </c:pt>
                <c:pt idx="6">
                  <c:v>1452</c:v>
                </c:pt>
                <c:pt idx="7">
                  <c:v>1584</c:v>
                </c:pt>
                <c:pt idx="8">
                  <c:v>1704</c:v>
                </c:pt>
                <c:pt idx="9">
                  <c:v>1798</c:v>
                </c:pt>
                <c:pt idx="10">
                  <c:v>1900</c:v>
                </c:pt>
                <c:pt idx="11">
                  <c:v>1968</c:v>
                </c:pt>
                <c:pt idx="12">
                  <c:v>2049</c:v>
                </c:pt>
                <c:pt idx="13">
                  <c:v>2122</c:v>
                </c:pt>
                <c:pt idx="14">
                  <c:v>2198</c:v>
                </c:pt>
              </c:numCache>
            </c:numRef>
          </c:val>
        </c:ser>
        <c:dLbls/>
        <c:marker val="1"/>
        <c:axId val="65038592"/>
        <c:axId val="65225472"/>
      </c:lineChart>
      <c:catAx>
        <c:axId val="65038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225472"/>
        <c:crosses val="autoZero"/>
        <c:auto val="1"/>
        <c:lblAlgn val="ctr"/>
        <c:lblOffset val="100"/>
      </c:catAx>
      <c:valAx>
        <c:axId val="65225472"/>
        <c:scaling>
          <c:orientation val="minMax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038592"/>
        <c:crosses val="autoZero"/>
        <c:crossBetween val="between"/>
      </c:valAx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6.7358121479388161E-2"/>
          <c:y val="4.8296296296296316E-2"/>
          <c:w val="0.89856520467503054"/>
          <c:h val="0.83778461025705131"/>
        </c:manualLayout>
      </c:layout>
      <c:lineChart>
        <c:grouping val="standard"/>
        <c:ser>
          <c:idx val="0"/>
          <c:order val="0"/>
          <c:tx>
            <c:strRef>
              <c:f>Sayfa1!$D$59</c:f>
              <c:strCache>
                <c:ptCount val="1"/>
                <c:pt idx="0">
                  <c:v>Turkey</c:v>
                </c:pt>
              </c:strCache>
            </c:strRef>
          </c:tx>
          <c:marker>
            <c:symbol val="none"/>
          </c:marker>
          <c:dLbls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Sayfa1!$G$58:$Q$58</c:f>
              <c:strCache>
                <c:ptCount val="1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2012*</c:v>
                </c:pt>
              </c:strCache>
            </c:strRef>
          </c:cat>
          <c:val>
            <c:numRef>
              <c:f>Sayfa1!$G$59:$Q$59</c:f>
              <c:numCache>
                <c:formatCode>0.0</c:formatCode>
                <c:ptCount val="11"/>
                <c:pt idx="0">
                  <c:v>11.821470714285716</c:v>
                </c:pt>
                <c:pt idx="1">
                  <c:v>13.472984126984128</c:v>
                </c:pt>
                <c:pt idx="2">
                  <c:v>14.96005291005291</c:v>
                </c:pt>
                <c:pt idx="3">
                  <c:v>21.348763879312163</c:v>
                </c:pt>
                <c:pt idx="4">
                  <c:v>24.385516090687823</c:v>
                </c:pt>
                <c:pt idx="5">
                  <c:v>23.761835602767189</c:v>
                </c:pt>
                <c:pt idx="6">
                  <c:v>21.491412739417989</c:v>
                </c:pt>
                <c:pt idx="7">
                  <c:v>18.022790584164014</c:v>
                </c:pt>
                <c:pt idx="8">
                  <c:v>23.567645728894185</c:v>
                </c:pt>
                <c:pt idx="9">
                  <c:v>26.922657943867716</c:v>
                </c:pt>
                <c:pt idx="10">
                  <c:v>28.53</c:v>
                </c:pt>
              </c:numCache>
            </c:numRef>
          </c:val>
        </c:ser>
        <c:dLbls/>
        <c:marker val="1"/>
        <c:axId val="67379200"/>
        <c:axId val="67380736"/>
      </c:lineChart>
      <c:catAx>
        <c:axId val="673792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380736"/>
        <c:crosses val="autoZero"/>
        <c:auto val="1"/>
        <c:lblAlgn val="ctr"/>
        <c:lblOffset val="100"/>
      </c:catAx>
      <c:valAx>
        <c:axId val="6738073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379200"/>
        <c:crosses val="autoZero"/>
        <c:crossBetween val="between"/>
      </c:valAx>
    </c:plotArea>
    <c:plotVisOnly val="1"/>
    <c:dispBlanksAs val="gap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style val="6"/>
  <c:chart>
    <c:autoTitleDeleted val="1"/>
    <c:plotArea>
      <c:layout/>
      <c:barChart>
        <c:barDir val="col"/>
        <c:grouping val="clustered"/>
        <c:ser>
          <c:idx val="0"/>
          <c:order val="0"/>
          <c:dLbls>
            <c:dLbl>
              <c:idx val="8"/>
              <c:layout>
                <c:manualLayout>
                  <c:x val="-3.5227088014505863E-3"/>
                  <c:y val="0.16606593672311265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0.21270475925566265"/>
                </c:manualLayout>
              </c:layout>
              <c:showVal val="1"/>
            </c:dLbl>
            <c:dLbl>
              <c:idx val="10"/>
              <c:layout>
                <c:manualLayout>
                  <c:x val="-2.9511792459132849E-3"/>
                  <c:y val="0.21482237570465532"/>
                </c:manualLayout>
              </c:layout>
              <c:showVal val="1"/>
            </c:dLbl>
            <c:dLbl>
              <c:idx val="11"/>
              <c:layout>
                <c:manualLayout>
                  <c:x val="-1.1618815928792463E-7"/>
                  <c:y val="0.2395451239782842"/>
                </c:manualLayout>
              </c:layout>
              <c:showVal val="1"/>
            </c:dLbl>
            <c:dLbl>
              <c:idx val="12"/>
              <c:layout>
                <c:manualLayout>
                  <c:x val="-3.2368859296021831E-3"/>
                  <c:y val="0.25839107304888381"/>
                </c:manualLayout>
              </c:layout>
              <c:showVal val="1"/>
            </c:dLbl>
            <c:dLbl>
              <c:idx val="13"/>
              <c:layout>
                <c:manualLayout>
                  <c:x val="0"/>
                  <c:y val="0.32270910313664164"/>
                </c:manualLayout>
              </c:layout>
              <c:showVal val="1"/>
            </c:dLbl>
            <c:dLbl>
              <c:idx val="14"/>
              <c:layout>
                <c:manualLayout>
                  <c:x val="0"/>
                  <c:y val="0.34298238573622242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Sayfa13!$A$3:$A$17</c:f>
              <c:strCache>
                <c:ptCount val="15"/>
                <c:pt idx="0">
                  <c:v>Çin</c:v>
                </c:pt>
                <c:pt idx="1">
                  <c:v>Hindistan</c:v>
                </c:pt>
                <c:pt idx="2">
                  <c:v>Güney Kore</c:v>
                </c:pt>
                <c:pt idx="3">
                  <c:v>Türkiye</c:v>
                </c:pt>
                <c:pt idx="4">
                  <c:v>İran</c:v>
                </c:pt>
                <c:pt idx="5">
                  <c:v>Tayvan</c:v>
                </c:pt>
                <c:pt idx="6">
                  <c:v>Meksika</c:v>
                </c:pt>
                <c:pt idx="7">
                  <c:v>Brezilya</c:v>
                </c:pt>
                <c:pt idx="8">
                  <c:v>Rusya</c:v>
                </c:pt>
                <c:pt idx="9">
                  <c:v>Almanya</c:v>
                </c:pt>
                <c:pt idx="10">
                  <c:v>İtalya</c:v>
                </c:pt>
                <c:pt idx="11">
                  <c:v>Japonya</c:v>
                </c:pt>
                <c:pt idx="12">
                  <c:v>ABD</c:v>
                </c:pt>
                <c:pt idx="13">
                  <c:v>Ukrayna</c:v>
                </c:pt>
                <c:pt idx="14">
                  <c:v>Fransa</c:v>
                </c:pt>
              </c:strCache>
            </c:strRef>
          </c:cat>
          <c:val>
            <c:numRef>
              <c:f>Sayfa13!$B$3:$B$17</c:f>
              <c:numCache>
                <c:formatCode>0.0</c:formatCode>
                <c:ptCount val="15"/>
                <c:pt idx="0">
                  <c:v>39.9</c:v>
                </c:pt>
                <c:pt idx="1">
                  <c:v>35</c:v>
                </c:pt>
                <c:pt idx="2">
                  <c:v>32.9</c:v>
                </c:pt>
                <c:pt idx="3">
                  <c:v>32.4</c:v>
                </c:pt>
                <c:pt idx="4">
                  <c:v>29.7</c:v>
                </c:pt>
                <c:pt idx="5">
                  <c:v>8.4</c:v>
                </c:pt>
                <c:pt idx="6">
                  <c:v>5.3</c:v>
                </c:pt>
                <c:pt idx="7">
                  <c:v>4.0999999999999996</c:v>
                </c:pt>
                <c:pt idx="8">
                  <c:v>-5</c:v>
                </c:pt>
                <c:pt idx="9">
                  <c:v>-8.8000000000000007</c:v>
                </c:pt>
                <c:pt idx="10">
                  <c:v>-9.2000000000000011</c:v>
                </c:pt>
                <c:pt idx="11">
                  <c:v>-10.5</c:v>
                </c:pt>
                <c:pt idx="12">
                  <c:v>-11.9</c:v>
                </c:pt>
                <c:pt idx="13">
                  <c:v>-17.5</c:v>
                </c:pt>
                <c:pt idx="14">
                  <c:v>-18</c:v>
                </c:pt>
              </c:numCache>
            </c:numRef>
          </c:val>
        </c:ser>
        <c:dLbls/>
        <c:axId val="67516672"/>
        <c:axId val="67526656"/>
      </c:barChart>
      <c:catAx>
        <c:axId val="67516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526656"/>
        <c:crosses val="autoZero"/>
        <c:auto val="1"/>
        <c:lblAlgn val="ctr"/>
        <c:lblOffset val="100"/>
      </c:catAx>
      <c:valAx>
        <c:axId val="6752665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516672"/>
        <c:crosses val="autoZero"/>
        <c:crossBetween val="between"/>
      </c:valAx>
    </c:plotArea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'Sayfa1 (2)'!$B$15</c:f>
              <c:strCache>
                <c:ptCount val="1"/>
                <c:pt idx="0">
                  <c:v>EAO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333399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'Sayfa1 (2)'!$C$14:$I$14</c:f>
              <c:strCache>
                <c:ptCount val="7"/>
                <c:pt idx="0">
                  <c:v>2000</c:v>
                </c:pt>
                <c:pt idx="1">
                  <c:v>2005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'Sayfa1 (2)'!$C$15:$I$15</c:f>
              <c:numCache>
                <c:formatCode>#,##0.0</c:formatCode>
                <c:ptCount val="7"/>
                <c:pt idx="0">
                  <c:v>13.632</c:v>
                </c:pt>
                <c:pt idx="1">
                  <c:v>18.843791999999997</c:v>
                </c:pt>
                <c:pt idx="2">
                  <c:v>26.055900000000001</c:v>
                </c:pt>
                <c:pt idx="3">
                  <c:v>29.794599999999996</c:v>
                </c:pt>
                <c:pt idx="4">
                  <c:v>33.384599999999999</c:v>
                </c:pt>
                <c:pt idx="5">
                  <c:v>36.434599999999996</c:v>
                </c:pt>
                <c:pt idx="6">
                  <c:v>38.484599999999993</c:v>
                </c:pt>
              </c:numCache>
            </c:numRef>
          </c:val>
        </c:ser>
        <c:ser>
          <c:idx val="1"/>
          <c:order val="1"/>
          <c:tx>
            <c:strRef>
              <c:f>'Sayfa1 (2)'!$B$16</c:f>
              <c:strCache>
                <c:ptCount val="1"/>
                <c:pt idx="0">
                  <c:v>BOF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'Sayfa1 (2)'!$C$14:$I$14</c:f>
              <c:strCache>
                <c:ptCount val="7"/>
                <c:pt idx="0">
                  <c:v>2000</c:v>
                </c:pt>
                <c:pt idx="1">
                  <c:v>2005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'Sayfa1 (2)'!$C$16:$I$16</c:f>
              <c:numCache>
                <c:formatCode>#,##0.0</c:formatCode>
                <c:ptCount val="7"/>
                <c:pt idx="0">
                  <c:v>6.2</c:v>
                </c:pt>
                <c:pt idx="1">
                  <c:v>6.3</c:v>
                </c:pt>
                <c:pt idx="2">
                  <c:v>8.0350000000000001</c:v>
                </c:pt>
                <c:pt idx="3">
                  <c:v>8.5</c:v>
                </c:pt>
                <c:pt idx="4">
                  <c:v>9.3500000000000014</c:v>
                </c:pt>
                <c:pt idx="5">
                  <c:v>10.65</c:v>
                </c:pt>
                <c:pt idx="6">
                  <c:v>11.55</c:v>
                </c:pt>
              </c:numCache>
            </c:numRef>
          </c:val>
        </c:ser>
        <c:dLbls/>
        <c:gapWidth val="75"/>
        <c:overlap val="-25"/>
        <c:axId val="67562112"/>
        <c:axId val="67309952"/>
      </c:barChart>
      <c:lineChart>
        <c:grouping val="standard"/>
        <c:ser>
          <c:idx val="2"/>
          <c:order val="2"/>
          <c:tx>
            <c:strRef>
              <c:f>'Sayfa1 (2)'!$B$17</c:f>
              <c:strCache>
                <c:ptCount val="1"/>
                <c:pt idx="0">
                  <c:v>TOPLAM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3859644073807906E-3"/>
                  <c:y val="-5.6525353283457931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7543857629523246E-2"/>
                  <c:y val="-6.650041562759773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0467833901110441E-2"/>
                  <c:y val="-5.9850374064837904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0"/>
                  <c:y val="-5.6525353283457931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8.7719288147616228E-3"/>
                  <c:y val="-5.320033250207809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0"/>
                  <c:y val="-4.9875311720698305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4.3859644073808114E-3"/>
                  <c:y val="-5.3200332502078077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0"/>
                  <c:y val="-4.322527015793849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4.3859644073808114E-3"/>
                  <c:y val="-6.3175394846217814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4.3859644073807004E-3"/>
                  <c:y val="-4.9875311720698305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'Sayfa1 (2)'!$C$14:$I$14</c:f>
              <c:strCache>
                <c:ptCount val="7"/>
                <c:pt idx="0">
                  <c:v>2000</c:v>
                </c:pt>
                <c:pt idx="1">
                  <c:v>2005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'Sayfa1 (2)'!$C$17:$I$17</c:f>
              <c:numCache>
                <c:formatCode>#,##0.0</c:formatCode>
                <c:ptCount val="7"/>
                <c:pt idx="0">
                  <c:v>19.832000000000001</c:v>
                </c:pt>
                <c:pt idx="1">
                  <c:v>25.143791999999998</c:v>
                </c:pt>
                <c:pt idx="2">
                  <c:v>34.090900000000012</c:v>
                </c:pt>
                <c:pt idx="3">
                  <c:v>38.294600000000003</c:v>
                </c:pt>
                <c:pt idx="4">
                  <c:v>42.7346</c:v>
                </c:pt>
                <c:pt idx="5">
                  <c:v>47.084599999999995</c:v>
                </c:pt>
                <c:pt idx="6">
                  <c:v>50.034600000000005</c:v>
                </c:pt>
              </c:numCache>
            </c:numRef>
          </c:val>
        </c:ser>
        <c:dLbls/>
        <c:marker val="1"/>
        <c:axId val="67562112"/>
        <c:axId val="67309952"/>
      </c:lineChart>
      <c:catAx>
        <c:axId val="675621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7309952"/>
        <c:crosses val="autoZero"/>
        <c:auto val="1"/>
        <c:lblAlgn val="ctr"/>
        <c:lblOffset val="100"/>
      </c:catAx>
      <c:valAx>
        <c:axId val="67309952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75621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221109579347691"/>
          <c:y val="8.1201081624308558E-2"/>
          <c:w val="0.37166076045005664"/>
          <c:h val="7.7643501997136988E-2"/>
        </c:manualLayout>
      </c:layout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tr-TR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5.3247378092680112E-2"/>
          <c:y val="3.6752540316033262E-2"/>
          <c:w val="0.93104473419769063"/>
          <c:h val="0.82345059950603761"/>
        </c:manualLayout>
      </c:layout>
      <c:areaChart>
        <c:grouping val="stacked"/>
        <c:ser>
          <c:idx val="0"/>
          <c:order val="0"/>
          <c:tx>
            <c:strRef>
              <c:f>kapasiteUzunYassi!$F$67</c:f>
              <c:strCache>
                <c:ptCount val="1"/>
                <c:pt idx="0">
                  <c:v>Billet</c:v>
                </c:pt>
              </c:strCache>
            </c:strRef>
          </c:tx>
          <c:dLbls>
            <c:dLbl>
              <c:idx val="0"/>
              <c:layout>
                <c:manualLayout>
                  <c:x val="1.8356278681685444E-2"/>
                  <c:y val="7.0733844139366855E-3"/>
                </c:manualLayout>
              </c:layout>
              <c:showVal val="1"/>
            </c:dLbl>
            <c:dLbl>
              <c:idx val="6"/>
              <c:layout>
                <c:manualLayout>
                  <c:x val="-3.1706299541093164E-2"/>
                  <c:y val="2.1220153241809921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kapasiteUzunYassi!$G$66:$M$66</c:f>
              <c:strCach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kapasiteUzunYassi!$G$67:$M$67</c:f>
              <c:numCache>
                <c:formatCode>#,##0.0</c:formatCode>
                <c:ptCount val="7"/>
                <c:pt idx="0">
                  <c:v>2.3722079999999965</c:v>
                </c:pt>
                <c:pt idx="1">
                  <c:v>2.7925999999999997</c:v>
                </c:pt>
                <c:pt idx="2">
                  <c:v>1.8109999999999997</c:v>
                </c:pt>
                <c:pt idx="3">
                  <c:v>3.475000000000001</c:v>
                </c:pt>
                <c:pt idx="4">
                  <c:v>2.7899999999999991</c:v>
                </c:pt>
                <c:pt idx="5">
                  <c:v>0.85000000000000153</c:v>
                </c:pt>
                <c:pt idx="6">
                  <c:v>1.5799999999999979</c:v>
                </c:pt>
              </c:numCache>
            </c:numRef>
          </c:val>
        </c:ser>
        <c:ser>
          <c:idx val="1"/>
          <c:order val="1"/>
          <c:tx>
            <c:strRef>
              <c:f>kapasiteUzunYassi!$F$68</c:f>
              <c:strCache>
                <c:ptCount val="1"/>
                <c:pt idx="0">
                  <c:v>Slab</c:v>
                </c:pt>
              </c:strCache>
            </c:strRef>
          </c:tx>
          <c:dLbls>
            <c:dLbl>
              <c:idx val="0"/>
              <c:layout>
                <c:manualLayout>
                  <c:x val="2.3362536503963287E-2"/>
                  <c:y val="-7.0733844139366855E-3"/>
                </c:manualLayout>
              </c:layout>
              <c:showVal val="1"/>
            </c:dLbl>
            <c:dLbl>
              <c:idx val="6"/>
              <c:layout>
                <c:manualLayout>
                  <c:x val="-3.003754693366708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kapasiteUzunYassi!$G$66:$M$66</c:f>
              <c:strCach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kapasiteUzunYassi!$G$68:$M$68</c:f>
              <c:numCache>
                <c:formatCode>#,##0.0</c:formatCode>
                <c:ptCount val="7"/>
                <c:pt idx="0">
                  <c:v>0.20000000000000021</c:v>
                </c:pt>
                <c:pt idx="1">
                  <c:v>1.5</c:v>
                </c:pt>
                <c:pt idx="2">
                  <c:v>6.6000000000000005</c:v>
                </c:pt>
                <c:pt idx="3">
                  <c:v>0.89999999999999869</c:v>
                </c:pt>
                <c:pt idx="4">
                  <c:v>1.1500000000000006</c:v>
                </c:pt>
                <c:pt idx="5">
                  <c:v>2.4000000000000004</c:v>
                </c:pt>
                <c:pt idx="6">
                  <c:v>0</c:v>
                </c:pt>
              </c:numCache>
            </c:numRef>
          </c:val>
        </c:ser>
        <c:dLbls/>
        <c:axId val="67370368"/>
        <c:axId val="67716224"/>
      </c:areaChart>
      <c:lineChart>
        <c:grouping val="standard"/>
        <c:ser>
          <c:idx val="2"/>
          <c:order val="2"/>
          <c:tx>
            <c:strRef>
              <c:f>kapasiteUzunYassi!$F$69</c:f>
              <c:strCache>
                <c:ptCount val="1"/>
                <c:pt idx="0">
                  <c:v>TOTAL</c:v>
                </c:pt>
              </c:strCache>
            </c:strRef>
          </c:tx>
          <c:spPr>
            <a:ln w="38100"/>
          </c:spPr>
          <c:marker>
            <c:symbol val="none"/>
          </c:marker>
          <c:dLbls>
            <c:dLbl>
              <c:idx val="0"/>
              <c:layout>
                <c:manualLayout>
                  <c:x val="1.6687526074259493E-3"/>
                  <c:y val="-6.3660459725430149E-2"/>
                </c:manualLayout>
              </c:layout>
              <c:showVal val="1"/>
            </c:dLbl>
            <c:dLbl>
              <c:idx val="1"/>
              <c:layout>
                <c:manualLayout>
                  <c:x val="-3.5043804755944936E-2"/>
                  <c:y val="-5.658707531149347E-2"/>
                </c:manualLayout>
              </c:layout>
              <c:showVal val="1"/>
            </c:dLbl>
            <c:dLbl>
              <c:idx val="3"/>
              <c:layout>
                <c:manualLayout>
                  <c:x val="-8.3437630371298067E-3"/>
                  <c:y val="-3.5366922069683483E-2"/>
                </c:manualLayout>
              </c:layout>
              <c:showVal val="1"/>
            </c:dLbl>
            <c:dLbl>
              <c:idx val="4"/>
              <c:layout>
                <c:manualLayout>
                  <c:x val="-1.3350020859407596E-2"/>
                  <c:y val="-4.2440306483620162E-2"/>
                </c:manualLayout>
              </c:layout>
              <c:showVal val="1"/>
            </c:dLbl>
            <c:dLbl>
              <c:idx val="5"/>
              <c:layout>
                <c:manualLayout>
                  <c:x val="-5.0062578222779706E-3"/>
                  <c:y val="-3.1830229862715081E-2"/>
                </c:manualLayout>
              </c:layout>
              <c:showVal val="1"/>
            </c:dLbl>
            <c:dLbl>
              <c:idx val="6"/>
              <c:layout>
                <c:manualLayout>
                  <c:x val="-3.8381309970796834E-2"/>
                  <c:y val="-9.5490689588145217E-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kapasiteUzunYassi!$G$66:$M$66</c:f>
              <c:strCach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kapasiteUzunYassi!$G$69:$M$69</c:f>
              <c:numCache>
                <c:formatCode>#,##0.0</c:formatCode>
                <c:ptCount val="7"/>
                <c:pt idx="0">
                  <c:v>2.5722079999999994</c:v>
                </c:pt>
                <c:pt idx="1">
                  <c:v>4.2926000000000002</c:v>
                </c:pt>
                <c:pt idx="2">
                  <c:v>8.4110000000000014</c:v>
                </c:pt>
                <c:pt idx="3">
                  <c:v>4.375</c:v>
                </c:pt>
                <c:pt idx="4">
                  <c:v>3.9399999999999977</c:v>
                </c:pt>
                <c:pt idx="5">
                  <c:v>3.25</c:v>
                </c:pt>
                <c:pt idx="6">
                  <c:v>1.5799999999999979</c:v>
                </c:pt>
              </c:numCache>
            </c:numRef>
          </c:val>
        </c:ser>
        <c:dLbls/>
        <c:marker val="1"/>
        <c:axId val="67370368"/>
        <c:axId val="67716224"/>
      </c:lineChart>
      <c:catAx>
        <c:axId val="673703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7716224"/>
        <c:crosses val="autoZero"/>
        <c:auto val="1"/>
        <c:lblAlgn val="ctr"/>
        <c:lblOffset val="100"/>
      </c:catAx>
      <c:valAx>
        <c:axId val="67716224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3703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4069100763344911"/>
          <c:y val="0.23120721629220686"/>
          <c:w val="0.30409368692459465"/>
          <c:h val="6.8742361959782255E-2"/>
        </c:manualLayout>
      </c:layout>
      <c:txPr>
        <a:bodyPr/>
        <a:lstStyle/>
        <a:p>
          <a:pPr>
            <a:defRPr sz="1600" b="1"/>
          </a:pPr>
          <a:endParaRPr lang="tr-TR"/>
        </a:p>
      </c:txPr>
    </c:legend>
    <c:plotVisOnly val="1"/>
    <c:dispBlanksAs val="zero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/>
          <a:lstStyle/>
          <a:p>
            <a:pPr>
              <a:defRPr sz="1400"/>
            </a:pPr>
            <a:r>
              <a:rPr lang="tr-TR" sz="1400" baseline="0"/>
              <a:t>2006-2012 Döneminde Kapasite Artışları (mmt)</a:t>
            </a:r>
            <a:endParaRPr lang="tr-TR" sz="1400"/>
          </a:p>
        </c:rich>
      </c:tx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9.5833333333333354E-2"/>
          <c:y val="0.22453703703703706"/>
          <c:w val="0.81388888888888899"/>
          <c:h val="0.77314814814814825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  <c:showCatName val="1"/>
            <c:showPercent val="1"/>
            <c:showLeaderLines val="1"/>
          </c:dLbls>
          <c:cat>
            <c:strRef>
              <c:f>kapasiteUzunYassi!$C$67:$C$68</c:f>
              <c:strCache>
                <c:ptCount val="2"/>
                <c:pt idx="0">
                  <c:v>Kütük</c:v>
                </c:pt>
                <c:pt idx="1">
                  <c:v>Slab</c:v>
                </c:pt>
              </c:strCache>
            </c:strRef>
          </c:cat>
          <c:val>
            <c:numRef>
              <c:f>kapasiteUzunYassi!$D$67:$D$68</c:f>
              <c:numCache>
                <c:formatCode>#,##0.0</c:formatCode>
                <c:ptCount val="2"/>
                <c:pt idx="0">
                  <c:v>15.670807999999999</c:v>
                </c:pt>
                <c:pt idx="1">
                  <c:v>12.75</c:v>
                </c:pt>
              </c:numCache>
            </c:numRef>
          </c:val>
        </c:ser>
        <c:dLbls/>
      </c:pie3DChart>
    </c:plotArea>
    <c:plotVisOnly val="1"/>
    <c:dispBlanksAs val="zero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/>
          <a:lstStyle/>
          <a:p>
            <a:pPr>
              <a:defRPr sz="1600"/>
            </a:pPr>
            <a:r>
              <a:rPr lang="tr-TR" sz="1600"/>
              <a:t> Development in Industrial Sectors (y-o-y, %)</a:t>
            </a:r>
          </a:p>
        </c:rich>
      </c:tx>
    </c:title>
    <c:plotArea>
      <c:layout>
        <c:manualLayout>
          <c:layoutTarget val="inner"/>
          <c:xMode val="edge"/>
          <c:yMode val="edge"/>
          <c:x val="6.1336057824987529E-2"/>
          <c:y val="0.11541413694778439"/>
          <c:w val="0.92225827476263456"/>
          <c:h val="0.77052952614185166"/>
        </c:manualLayout>
      </c:layout>
      <c:lineChart>
        <c:grouping val="standard"/>
        <c:ser>
          <c:idx val="0"/>
          <c:order val="0"/>
          <c:tx>
            <c:strRef>
              <c:f>IndustryGrowth!$C$8</c:f>
              <c:strCache>
                <c:ptCount val="1"/>
                <c:pt idx="0">
                  <c:v>Metal Industry</c:v>
                </c:pt>
              </c:strCache>
            </c:strRef>
          </c:tx>
          <c:spPr>
            <a:ln>
              <a:solidFill>
                <a:srgbClr val="1026FC"/>
              </a:solidFill>
            </a:ln>
          </c:spPr>
          <c:marker>
            <c:symbol val="none"/>
          </c:marker>
          <c:cat>
            <c:strRef>
              <c:f>IndustryGrowth!$D$6:$AJ$6</c:f>
              <c:strCache>
                <c:ptCount val="33"/>
                <c:pt idx="0">
                  <c:v>Jan.08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Jan.09</c:v>
                </c:pt>
                <c:pt idx="13">
                  <c:v>Feb</c:v>
                </c:pt>
                <c:pt idx="14">
                  <c:v>Mar</c:v>
                </c:pt>
                <c:pt idx="15">
                  <c:v>Apr</c:v>
                </c:pt>
                <c:pt idx="16">
                  <c:v>May</c:v>
                </c:pt>
                <c:pt idx="17">
                  <c:v>Jun</c:v>
                </c:pt>
                <c:pt idx="18">
                  <c:v>Jul</c:v>
                </c:pt>
                <c:pt idx="19">
                  <c:v>Aug</c:v>
                </c:pt>
                <c:pt idx="20">
                  <c:v>Sep</c:v>
                </c:pt>
                <c:pt idx="21">
                  <c:v>Oct</c:v>
                </c:pt>
                <c:pt idx="22">
                  <c:v>Nov</c:v>
                </c:pt>
                <c:pt idx="23">
                  <c:v>Dec</c:v>
                </c:pt>
                <c:pt idx="24">
                  <c:v>Jan.10</c:v>
                </c:pt>
                <c:pt idx="25">
                  <c:v>Feb</c:v>
                </c:pt>
                <c:pt idx="26">
                  <c:v>Mar</c:v>
                </c:pt>
                <c:pt idx="27">
                  <c:v>Apr</c:v>
                </c:pt>
                <c:pt idx="28">
                  <c:v>May</c:v>
                </c:pt>
                <c:pt idx="29">
                  <c:v>June</c:v>
                </c:pt>
                <c:pt idx="30">
                  <c:v>July</c:v>
                </c:pt>
                <c:pt idx="31">
                  <c:v>Aug</c:v>
                </c:pt>
                <c:pt idx="32">
                  <c:v>Sep</c:v>
                </c:pt>
              </c:strCache>
            </c:strRef>
          </c:cat>
          <c:val>
            <c:numRef>
              <c:f>IndustryGrowth!$D$8:$AJ$8</c:f>
              <c:numCache>
                <c:formatCode>0.0</c:formatCode>
                <c:ptCount val="33"/>
                <c:pt idx="0">
                  <c:v>12.179530969880426</c:v>
                </c:pt>
                <c:pt idx="1">
                  <c:v>6.6524381510342607</c:v>
                </c:pt>
                <c:pt idx="2">
                  <c:v>5.3548723871085855</c:v>
                </c:pt>
                <c:pt idx="3">
                  <c:v>6.3235595067587331</c:v>
                </c:pt>
                <c:pt idx="4">
                  <c:v>6.6194325924405177</c:v>
                </c:pt>
                <c:pt idx="5">
                  <c:v>6.2256340549166485</c:v>
                </c:pt>
                <c:pt idx="6">
                  <c:v>8.1332098589185051</c:v>
                </c:pt>
                <c:pt idx="7">
                  <c:v>-0.43005387464518208</c:v>
                </c:pt>
                <c:pt idx="8">
                  <c:v>-4.5347455523088058</c:v>
                </c:pt>
                <c:pt idx="9">
                  <c:v>-19.465737783995355</c:v>
                </c:pt>
                <c:pt idx="10">
                  <c:v>-25.20128901461203</c:v>
                </c:pt>
                <c:pt idx="11">
                  <c:v>-26.688165156078895</c:v>
                </c:pt>
                <c:pt idx="12">
                  <c:v>-23.945590977423755</c:v>
                </c:pt>
                <c:pt idx="13">
                  <c:v>-22.89907918734859</c:v>
                </c:pt>
                <c:pt idx="14">
                  <c:v>-26.948539740445483</c:v>
                </c:pt>
                <c:pt idx="15">
                  <c:v>-24.342857927318931</c:v>
                </c:pt>
                <c:pt idx="16">
                  <c:v>-25.097098292170852</c:v>
                </c:pt>
                <c:pt idx="17">
                  <c:v>-17.302642281145669</c:v>
                </c:pt>
                <c:pt idx="18">
                  <c:v>-16.929946611425489</c:v>
                </c:pt>
                <c:pt idx="19">
                  <c:v>-17.775849650459527</c:v>
                </c:pt>
                <c:pt idx="20">
                  <c:v>-11.246034724057481</c:v>
                </c:pt>
                <c:pt idx="21">
                  <c:v>14.583566059240102</c:v>
                </c:pt>
                <c:pt idx="22">
                  <c:v>-2.3574831547484068</c:v>
                </c:pt>
                <c:pt idx="23">
                  <c:v>15.284461942583018</c:v>
                </c:pt>
                <c:pt idx="24">
                  <c:v>-0.68194480756920384</c:v>
                </c:pt>
                <c:pt idx="25">
                  <c:v>0.41447185855405383</c:v>
                </c:pt>
                <c:pt idx="26">
                  <c:v>16.826947044277802</c:v>
                </c:pt>
                <c:pt idx="27">
                  <c:v>8.9419537831070439</c:v>
                </c:pt>
                <c:pt idx="28">
                  <c:v>10.39824013346886</c:v>
                </c:pt>
                <c:pt idx="29">
                  <c:v>1.0925930691661563</c:v>
                </c:pt>
                <c:pt idx="30">
                  <c:v>7.7748478753590415</c:v>
                </c:pt>
                <c:pt idx="31">
                  <c:v>9.9732295525144252</c:v>
                </c:pt>
                <c:pt idx="32">
                  <c:v>11.166495141857766</c:v>
                </c:pt>
              </c:numCache>
            </c:numRef>
          </c:val>
        </c:ser>
        <c:ser>
          <c:idx val="1"/>
          <c:order val="1"/>
          <c:tx>
            <c:strRef>
              <c:f>IndustryGrowth!$C$9</c:f>
              <c:strCache>
                <c:ptCount val="1"/>
                <c:pt idx="0">
                  <c:v>Machinery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IndustryGrowth!$D$6:$AJ$6</c:f>
              <c:strCache>
                <c:ptCount val="33"/>
                <c:pt idx="0">
                  <c:v>Jan.08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Jan.09</c:v>
                </c:pt>
                <c:pt idx="13">
                  <c:v>Feb</c:v>
                </c:pt>
                <c:pt idx="14">
                  <c:v>Mar</c:v>
                </c:pt>
                <c:pt idx="15">
                  <c:v>Apr</c:v>
                </c:pt>
                <c:pt idx="16">
                  <c:v>May</c:v>
                </c:pt>
                <c:pt idx="17">
                  <c:v>Jun</c:v>
                </c:pt>
                <c:pt idx="18">
                  <c:v>Jul</c:v>
                </c:pt>
                <c:pt idx="19">
                  <c:v>Aug</c:v>
                </c:pt>
                <c:pt idx="20">
                  <c:v>Sep</c:v>
                </c:pt>
                <c:pt idx="21">
                  <c:v>Oct</c:v>
                </c:pt>
                <c:pt idx="22">
                  <c:v>Nov</c:v>
                </c:pt>
                <c:pt idx="23">
                  <c:v>Dec</c:v>
                </c:pt>
                <c:pt idx="24">
                  <c:v>Jan.10</c:v>
                </c:pt>
                <c:pt idx="25">
                  <c:v>Feb</c:v>
                </c:pt>
                <c:pt idx="26">
                  <c:v>Mar</c:v>
                </c:pt>
                <c:pt idx="27">
                  <c:v>Apr</c:v>
                </c:pt>
                <c:pt idx="28">
                  <c:v>May</c:v>
                </c:pt>
                <c:pt idx="29">
                  <c:v>June</c:v>
                </c:pt>
                <c:pt idx="30">
                  <c:v>July</c:v>
                </c:pt>
                <c:pt idx="31">
                  <c:v>Aug</c:v>
                </c:pt>
                <c:pt idx="32">
                  <c:v>Sep</c:v>
                </c:pt>
              </c:strCache>
            </c:strRef>
          </c:cat>
          <c:val>
            <c:numRef>
              <c:f>IndustryGrowth!$D$9:$AJ$9</c:f>
              <c:numCache>
                <c:formatCode>0.0</c:formatCode>
                <c:ptCount val="33"/>
                <c:pt idx="0">
                  <c:v>-1.7536413573045699</c:v>
                </c:pt>
                <c:pt idx="1">
                  <c:v>-3.5075099541910082</c:v>
                </c:pt>
                <c:pt idx="2">
                  <c:v>-4.3328163773726658</c:v>
                </c:pt>
                <c:pt idx="3">
                  <c:v>2.5473639534511676</c:v>
                </c:pt>
                <c:pt idx="4">
                  <c:v>-0.12578025969141041</c:v>
                </c:pt>
                <c:pt idx="5">
                  <c:v>-5.3385009298747264</c:v>
                </c:pt>
                <c:pt idx="6">
                  <c:v>4.6981032827036984</c:v>
                </c:pt>
                <c:pt idx="7">
                  <c:v>-7.3352006502359846</c:v>
                </c:pt>
                <c:pt idx="8">
                  <c:v>-6.2098479801737012</c:v>
                </c:pt>
                <c:pt idx="9">
                  <c:v>-10.92745518471304</c:v>
                </c:pt>
                <c:pt idx="10">
                  <c:v>-11.116951956504053</c:v>
                </c:pt>
                <c:pt idx="11">
                  <c:v>-14.767200627314438</c:v>
                </c:pt>
                <c:pt idx="12">
                  <c:v>-22.667092262899914</c:v>
                </c:pt>
                <c:pt idx="13">
                  <c:v>-25.739012803626789</c:v>
                </c:pt>
                <c:pt idx="14">
                  <c:v>-28.590937926725019</c:v>
                </c:pt>
                <c:pt idx="15">
                  <c:v>-25.417721882053073</c:v>
                </c:pt>
                <c:pt idx="16">
                  <c:v>-17.898033617595889</c:v>
                </c:pt>
                <c:pt idx="17">
                  <c:v>-7.1105608961727675</c:v>
                </c:pt>
                <c:pt idx="18">
                  <c:v>-7.3532300840442124</c:v>
                </c:pt>
                <c:pt idx="19">
                  <c:v>-0.29187146823769172</c:v>
                </c:pt>
                <c:pt idx="20">
                  <c:v>-6.6683346530127645</c:v>
                </c:pt>
                <c:pt idx="21">
                  <c:v>9.5381674692197489</c:v>
                </c:pt>
                <c:pt idx="22">
                  <c:v>-6.6285122248314456</c:v>
                </c:pt>
                <c:pt idx="23">
                  <c:v>24.062975650248635</c:v>
                </c:pt>
                <c:pt idx="24">
                  <c:v>12.113065450571668</c:v>
                </c:pt>
                <c:pt idx="25">
                  <c:v>15.669290745482712</c:v>
                </c:pt>
                <c:pt idx="26">
                  <c:v>51.795801485298085</c:v>
                </c:pt>
                <c:pt idx="27">
                  <c:v>36.433542395954163</c:v>
                </c:pt>
                <c:pt idx="28">
                  <c:v>21.722990361768829</c:v>
                </c:pt>
                <c:pt idx="29">
                  <c:v>32.526241366831016</c:v>
                </c:pt>
                <c:pt idx="30">
                  <c:v>35.136900390013963</c:v>
                </c:pt>
                <c:pt idx="31">
                  <c:v>26.441568280068999</c:v>
                </c:pt>
                <c:pt idx="32">
                  <c:v>34.239184397609392</c:v>
                </c:pt>
              </c:numCache>
            </c:numRef>
          </c:val>
        </c:ser>
        <c:ser>
          <c:idx val="2"/>
          <c:order val="2"/>
          <c:tx>
            <c:strRef>
              <c:f>IndustryGrowth!$C$10</c:f>
              <c:strCache>
                <c:ptCount val="1"/>
                <c:pt idx="0">
                  <c:v>Automotive</c:v>
                </c:pt>
              </c:strCache>
            </c:strRef>
          </c:tx>
          <c:spPr>
            <a:ln>
              <a:solidFill>
                <a:srgbClr val="4FFA12"/>
              </a:solidFill>
            </a:ln>
          </c:spPr>
          <c:marker>
            <c:symbol val="none"/>
          </c:marker>
          <c:cat>
            <c:strRef>
              <c:f>IndustryGrowth!$D$6:$AJ$6</c:f>
              <c:strCache>
                <c:ptCount val="33"/>
                <c:pt idx="0">
                  <c:v>Jan.08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Jan.09</c:v>
                </c:pt>
                <c:pt idx="13">
                  <c:v>Feb</c:v>
                </c:pt>
                <c:pt idx="14">
                  <c:v>Mar</c:v>
                </c:pt>
                <c:pt idx="15">
                  <c:v>Apr</c:v>
                </c:pt>
                <c:pt idx="16">
                  <c:v>May</c:v>
                </c:pt>
                <c:pt idx="17">
                  <c:v>Jun</c:v>
                </c:pt>
                <c:pt idx="18">
                  <c:v>Jul</c:v>
                </c:pt>
                <c:pt idx="19">
                  <c:v>Aug</c:v>
                </c:pt>
                <c:pt idx="20">
                  <c:v>Sep</c:v>
                </c:pt>
                <c:pt idx="21">
                  <c:v>Oct</c:v>
                </c:pt>
                <c:pt idx="22">
                  <c:v>Nov</c:v>
                </c:pt>
                <c:pt idx="23">
                  <c:v>Dec</c:v>
                </c:pt>
                <c:pt idx="24">
                  <c:v>Jan.10</c:v>
                </c:pt>
                <c:pt idx="25">
                  <c:v>Feb</c:v>
                </c:pt>
                <c:pt idx="26">
                  <c:v>Mar</c:v>
                </c:pt>
                <c:pt idx="27">
                  <c:v>Apr</c:v>
                </c:pt>
                <c:pt idx="28">
                  <c:v>May</c:v>
                </c:pt>
                <c:pt idx="29">
                  <c:v>June</c:v>
                </c:pt>
                <c:pt idx="30">
                  <c:v>July</c:v>
                </c:pt>
                <c:pt idx="31">
                  <c:v>Aug</c:v>
                </c:pt>
                <c:pt idx="32">
                  <c:v>Sep</c:v>
                </c:pt>
              </c:strCache>
            </c:strRef>
          </c:cat>
          <c:val>
            <c:numRef>
              <c:f>IndustryGrowth!$D$10:$AJ$10</c:f>
              <c:numCache>
                <c:formatCode>0.0</c:formatCode>
                <c:ptCount val="33"/>
                <c:pt idx="0">
                  <c:v>41.380813411691697</c:v>
                </c:pt>
                <c:pt idx="1">
                  <c:v>33.501697845472194</c:v>
                </c:pt>
                <c:pt idx="2">
                  <c:v>29.52019369985635</c:v>
                </c:pt>
                <c:pt idx="3">
                  <c:v>48.194852497923812</c:v>
                </c:pt>
                <c:pt idx="4">
                  <c:v>28.115263753085621</c:v>
                </c:pt>
                <c:pt idx="5">
                  <c:v>18.010485675225929</c:v>
                </c:pt>
                <c:pt idx="6">
                  <c:v>16.368600498138189</c:v>
                </c:pt>
                <c:pt idx="7">
                  <c:v>-9.8573389318015501</c:v>
                </c:pt>
                <c:pt idx="8">
                  <c:v>-4.2861393267504555</c:v>
                </c:pt>
                <c:pt idx="9">
                  <c:v>-17.841249439154627</c:v>
                </c:pt>
                <c:pt idx="10">
                  <c:v>-42.364820031845895</c:v>
                </c:pt>
                <c:pt idx="11">
                  <c:v>-51.956913796594122</c:v>
                </c:pt>
                <c:pt idx="12">
                  <c:v>-60.265519097184701</c:v>
                </c:pt>
                <c:pt idx="13">
                  <c:v>-58.777071098600544</c:v>
                </c:pt>
                <c:pt idx="14">
                  <c:v>-53.313814465614094</c:v>
                </c:pt>
                <c:pt idx="15">
                  <c:v>-50.276905369866434</c:v>
                </c:pt>
                <c:pt idx="16">
                  <c:v>-41.97138380381292</c:v>
                </c:pt>
                <c:pt idx="17">
                  <c:v>-33.636426407482944</c:v>
                </c:pt>
                <c:pt idx="18">
                  <c:v>-27.274140729639967</c:v>
                </c:pt>
                <c:pt idx="19">
                  <c:v>-4.6603151484920655</c:v>
                </c:pt>
                <c:pt idx="20">
                  <c:v>-15.495370361824342</c:v>
                </c:pt>
                <c:pt idx="21">
                  <c:v>-0.20204847917740906</c:v>
                </c:pt>
                <c:pt idx="22">
                  <c:v>13.09690715059206</c:v>
                </c:pt>
                <c:pt idx="23">
                  <c:v>85.293338148792358</c:v>
                </c:pt>
                <c:pt idx="24">
                  <c:v>80.019125476790933</c:v>
                </c:pt>
                <c:pt idx="25">
                  <c:v>79.370274805304049</c:v>
                </c:pt>
                <c:pt idx="26">
                  <c:v>62.306803754530144</c:v>
                </c:pt>
                <c:pt idx="27">
                  <c:v>30.005593691858081</c:v>
                </c:pt>
                <c:pt idx="28">
                  <c:v>25.820220618947289</c:v>
                </c:pt>
                <c:pt idx="29">
                  <c:v>28.691318687864594</c:v>
                </c:pt>
                <c:pt idx="30">
                  <c:v>6.0034723388165077</c:v>
                </c:pt>
                <c:pt idx="31">
                  <c:v>27.763276173545716</c:v>
                </c:pt>
                <c:pt idx="32">
                  <c:v>19.405792218850589</c:v>
                </c:pt>
              </c:numCache>
            </c:numRef>
          </c:val>
        </c:ser>
        <c:ser>
          <c:idx val="3"/>
          <c:order val="3"/>
          <c:tx>
            <c:strRef>
              <c:f>IndustryGrowth!$C$11</c:f>
              <c:strCache>
                <c:ptCount val="1"/>
                <c:pt idx="0">
                  <c:v>Industry Total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cat>
            <c:strRef>
              <c:f>IndustryGrowth!$D$6:$AJ$6</c:f>
              <c:strCache>
                <c:ptCount val="33"/>
                <c:pt idx="0">
                  <c:v>Jan.08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Jan.09</c:v>
                </c:pt>
                <c:pt idx="13">
                  <c:v>Feb</c:v>
                </c:pt>
                <c:pt idx="14">
                  <c:v>Mar</c:v>
                </c:pt>
                <c:pt idx="15">
                  <c:v>Apr</c:v>
                </c:pt>
                <c:pt idx="16">
                  <c:v>May</c:v>
                </c:pt>
                <c:pt idx="17">
                  <c:v>Jun</c:v>
                </c:pt>
                <c:pt idx="18">
                  <c:v>Jul</c:v>
                </c:pt>
                <c:pt idx="19">
                  <c:v>Aug</c:v>
                </c:pt>
                <c:pt idx="20">
                  <c:v>Sep</c:v>
                </c:pt>
                <c:pt idx="21">
                  <c:v>Oct</c:v>
                </c:pt>
                <c:pt idx="22">
                  <c:v>Nov</c:v>
                </c:pt>
                <c:pt idx="23">
                  <c:v>Dec</c:v>
                </c:pt>
                <c:pt idx="24">
                  <c:v>Jan.10</c:v>
                </c:pt>
                <c:pt idx="25">
                  <c:v>Feb</c:v>
                </c:pt>
                <c:pt idx="26">
                  <c:v>Mar</c:v>
                </c:pt>
                <c:pt idx="27">
                  <c:v>Apr</c:v>
                </c:pt>
                <c:pt idx="28">
                  <c:v>May</c:v>
                </c:pt>
                <c:pt idx="29">
                  <c:v>June</c:v>
                </c:pt>
                <c:pt idx="30">
                  <c:v>July</c:v>
                </c:pt>
                <c:pt idx="31">
                  <c:v>Aug</c:v>
                </c:pt>
                <c:pt idx="32">
                  <c:v>Sep</c:v>
                </c:pt>
              </c:strCache>
            </c:strRef>
          </c:cat>
          <c:val>
            <c:numRef>
              <c:f>IndustryGrowth!$D$11:$AJ$11</c:f>
              <c:numCache>
                <c:formatCode>0.0</c:formatCode>
                <c:ptCount val="33"/>
                <c:pt idx="0">
                  <c:v>11.638902336743699</c:v>
                </c:pt>
                <c:pt idx="1">
                  <c:v>8.3906632429411303</c:v>
                </c:pt>
                <c:pt idx="2">
                  <c:v>2.5830278475308415</c:v>
                </c:pt>
                <c:pt idx="3">
                  <c:v>6.9571073528094045</c:v>
                </c:pt>
                <c:pt idx="4">
                  <c:v>3.246841705463325</c:v>
                </c:pt>
                <c:pt idx="5">
                  <c:v>2.4434440812089542</c:v>
                </c:pt>
                <c:pt idx="6">
                  <c:v>3.7682012058730292</c:v>
                </c:pt>
                <c:pt idx="7">
                  <c:v>-3.6093131191206838</c:v>
                </c:pt>
                <c:pt idx="8">
                  <c:v>-4.3438412065895715</c:v>
                </c:pt>
                <c:pt idx="9">
                  <c:v>-6.7717510775890588</c:v>
                </c:pt>
                <c:pt idx="10">
                  <c:v>-13.276571605002204</c:v>
                </c:pt>
                <c:pt idx="11">
                  <c:v>-17.793497224570512</c:v>
                </c:pt>
                <c:pt idx="12">
                  <c:v>-21.406898629855831</c:v>
                </c:pt>
                <c:pt idx="13">
                  <c:v>-23.81921276691569</c:v>
                </c:pt>
                <c:pt idx="14">
                  <c:v>-20.873057739323027</c:v>
                </c:pt>
                <c:pt idx="15">
                  <c:v>-18.748249131217541</c:v>
                </c:pt>
                <c:pt idx="16">
                  <c:v>-17.579136269586886</c:v>
                </c:pt>
                <c:pt idx="17">
                  <c:v>-10.065312267732324</c:v>
                </c:pt>
                <c:pt idx="18">
                  <c:v>-8.9831407260332128</c:v>
                </c:pt>
                <c:pt idx="19">
                  <c:v>-6.3009088965831239</c:v>
                </c:pt>
                <c:pt idx="20">
                  <c:v>-8.91173563007432</c:v>
                </c:pt>
                <c:pt idx="21">
                  <c:v>6.4565601780343114</c:v>
                </c:pt>
                <c:pt idx="22">
                  <c:v>-2.24852682708701</c:v>
                </c:pt>
                <c:pt idx="23">
                  <c:v>25.258363209390627</c:v>
                </c:pt>
                <c:pt idx="24">
                  <c:v>12.819057749943029</c:v>
                </c:pt>
                <c:pt idx="25">
                  <c:v>17.538803726747901</c:v>
                </c:pt>
                <c:pt idx="26">
                  <c:v>21.315325690007032</c:v>
                </c:pt>
                <c:pt idx="27">
                  <c:v>16.916056935166029</c:v>
                </c:pt>
                <c:pt idx="28">
                  <c:v>14.950089793210125</c:v>
                </c:pt>
                <c:pt idx="29">
                  <c:v>9.9920955587193649</c:v>
                </c:pt>
                <c:pt idx="30">
                  <c:v>8.8001107172419548</c:v>
                </c:pt>
                <c:pt idx="31">
                  <c:v>10.831806179473816</c:v>
                </c:pt>
                <c:pt idx="32">
                  <c:v>10.392829935948116</c:v>
                </c:pt>
              </c:numCache>
            </c:numRef>
          </c:val>
        </c:ser>
        <c:dLbls/>
        <c:marker val="1"/>
        <c:axId val="67668608"/>
        <c:axId val="67686784"/>
      </c:lineChart>
      <c:catAx>
        <c:axId val="676686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/>
            </a:pPr>
            <a:endParaRPr lang="tr-TR"/>
          </a:p>
        </c:txPr>
        <c:crossAx val="67686784"/>
        <c:crosses val="autoZero"/>
        <c:auto val="1"/>
        <c:lblAlgn val="ctr"/>
        <c:lblOffset val="100"/>
      </c:catAx>
      <c:valAx>
        <c:axId val="67686784"/>
        <c:scaling>
          <c:orientation val="minMax"/>
          <c:max val="85"/>
          <c:min val="-60"/>
        </c:scaling>
        <c:axPos val="l"/>
        <c:majorGridlines/>
        <c:numFmt formatCode="0.0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/>
            </a:pPr>
            <a:endParaRPr lang="tr-TR"/>
          </a:p>
        </c:txPr>
        <c:crossAx val="67668608"/>
        <c:crosses val="autoZero"/>
        <c:crossBetween val="between"/>
      </c:valAx>
    </c:plotArea>
    <c:legend>
      <c:legendPos val="b"/>
      <c:txPr>
        <a:bodyPr/>
        <a:lstStyle/>
        <a:p>
          <a:pPr>
            <a:defRPr sz="1200" b="1"/>
          </a:pPr>
          <a:endParaRPr lang="tr-TR"/>
        </a:p>
      </c:txPr>
    </c:legend>
    <c:plotVisOnly val="1"/>
    <c:dispBlanksAs val="gap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üretimEAF!$C$35</c:f>
              <c:strCache>
                <c:ptCount val="1"/>
                <c:pt idx="0">
                  <c:v>Kütük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üretimEAF!$D$34:$P$34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2012**</c:v>
                </c:pt>
              </c:strCache>
            </c:strRef>
          </c:cat>
          <c:val>
            <c:numRef>
              <c:f>üretimEAF!$D$35:$P$35</c:f>
              <c:numCache>
                <c:formatCode>#,##0.0</c:formatCode>
                <c:ptCount val="13"/>
                <c:pt idx="0">
                  <c:v>11.937000000000001</c:v>
                </c:pt>
                <c:pt idx="1">
                  <c:v>12.019</c:v>
                </c:pt>
                <c:pt idx="2">
                  <c:v>13.579000000000002</c:v>
                </c:pt>
                <c:pt idx="3">
                  <c:v>15.210999999999999</c:v>
                </c:pt>
                <c:pt idx="4">
                  <c:v>17.446999999999996</c:v>
                </c:pt>
                <c:pt idx="5">
                  <c:v>17.869</c:v>
                </c:pt>
                <c:pt idx="6">
                  <c:v>20.302</c:v>
                </c:pt>
                <c:pt idx="7">
                  <c:v>22.027999999999999</c:v>
                </c:pt>
                <c:pt idx="8">
                  <c:v>22.650000000000002</c:v>
                </c:pt>
                <c:pt idx="9">
                  <c:v>20.524000000000001</c:v>
                </c:pt>
                <c:pt idx="10">
                  <c:v>21.827000000000005</c:v>
                </c:pt>
                <c:pt idx="11" formatCode="0.0">
                  <c:v>24.4</c:v>
                </c:pt>
                <c:pt idx="12" formatCode="0.0">
                  <c:v>27</c:v>
                </c:pt>
              </c:numCache>
            </c:numRef>
          </c:val>
        </c:ser>
        <c:ser>
          <c:idx val="1"/>
          <c:order val="1"/>
          <c:tx>
            <c:strRef>
              <c:f>üretimEAF!$C$36</c:f>
              <c:strCache>
                <c:ptCount val="1"/>
                <c:pt idx="0">
                  <c:v>Slab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üretimEAF!$D$34:$P$34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2012**</c:v>
                </c:pt>
              </c:strCache>
            </c:strRef>
          </c:cat>
          <c:val>
            <c:numRef>
              <c:f>üretimEAF!$D$36:$P$36</c:f>
              <c:numCache>
                <c:formatCode>#,##0.0</c:formatCode>
                <c:ptCount val="13"/>
                <c:pt idx="0">
                  <c:v>2.3879999999999999</c:v>
                </c:pt>
                <c:pt idx="1">
                  <c:v>2.9619999999999997</c:v>
                </c:pt>
                <c:pt idx="2">
                  <c:v>2.8879999999999999</c:v>
                </c:pt>
                <c:pt idx="3">
                  <c:v>3.0880000000000001</c:v>
                </c:pt>
                <c:pt idx="4">
                  <c:v>3.0309999999999997</c:v>
                </c:pt>
                <c:pt idx="5">
                  <c:v>3.0949999999999998</c:v>
                </c:pt>
                <c:pt idx="6">
                  <c:v>3.1349999999999998</c:v>
                </c:pt>
                <c:pt idx="7">
                  <c:v>3.726</c:v>
                </c:pt>
                <c:pt idx="8">
                  <c:v>4.1559999999999988</c:v>
                </c:pt>
                <c:pt idx="9">
                  <c:v>4.7789999999999999</c:v>
                </c:pt>
                <c:pt idx="10">
                  <c:v>7.3159999999999989</c:v>
                </c:pt>
                <c:pt idx="11" formatCode="0.0">
                  <c:v>9.7100000000000009</c:v>
                </c:pt>
                <c:pt idx="12" formatCode="0.0">
                  <c:v>9</c:v>
                </c:pt>
              </c:numCache>
            </c:numRef>
          </c:val>
        </c:ser>
        <c:dLbls/>
        <c:gapWidth val="75"/>
        <c:overlap val="100"/>
        <c:axId val="67797376"/>
        <c:axId val="67798912"/>
      </c:barChart>
      <c:lineChart>
        <c:grouping val="standard"/>
        <c:ser>
          <c:idx val="2"/>
          <c:order val="2"/>
          <c:tx>
            <c:strRef>
              <c:f>üretimEAF!$C$37</c:f>
              <c:strCache>
                <c:ptCount val="1"/>
                <c:pt idx="0">
                  <c:v>KKO %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0125313283208165E-3"/>
                  <c:y val="-4.9497281059787485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05012531328321E-2"/>
                  <c:y val="-4.3310120927314039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3391812865497078E-2"/>
                  <c:y val="-5.259086112602418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0075187969924817E-2"/>
                  <c:y val="-3.4029380728603856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6733500417710953E-2"/>
                  <c:y val="-3.7122960794840593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2.005012531328321E-2"/>
                  <c:y val="-3.7122960794840593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5037725547464461E-2"/>
                  <c:y val="-2.7842220596130448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5037593984962405E-2"/>
                  <c:y val="-2.4748640529893739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1.6708437761069343E-2"/>
                  <c:y val="-2.7842220596130476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005012531328321E-2"/>
                  <c:y val="-5.259086112602418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3.0075187969924817E-2"/>
                  <c:y val="-5.5684441192260889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3.1746163308533921E-2"/>
                  <c:y val="-7.1152602444416041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2.3391812865497203E-2"/>
                  <c:y val="-4.0216550657385927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66CC"/>
                    </a:solidFill>
                    <a:latin typeface="Calibri"/>
                    <a:ea typeface="Calibri"/>
                    <a:cs typeface="Calibri"/>
                  </a:defRPr>
                </a:pPr>
                <a:endParaRPr lang="tr-TR"/>
              </a:p>
            </c:txPr>
            <c:showVal val="1"/>
          </c:dLbls>
          <c:cat>
            <c:strRef>
              <c:f>üretimEAF!$D$34:$P$34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2012**</c:v>
                </c:pt>
              </c:strCache>
            </c:strRef>
          </c:cat>
          <c:val>
            <c:numRef>
              <c:f>üretimEAF!$D$37:$P$37</c:f>
              <c:numCache>
                <c:formatCode>0</c:formatCode>
                <c:ptCount val="13"/>
                <c:pt idx="0">
                  <c:v>72.230410447761201</c:v>
                </c:pt>
                <c:pt idx="1">
                  <c:v>71.993705743357822</c:v>
                </c:pt>
                <c:pt idx="2">
                  <c:v>75.093391601648591</c:v>
                </c:pt>
                <c:pt idx="3">
                  <c:v>79.884041632134441</c:v>
                </c:pt>
                <c:pt idx="4">
                  <c:v>86.830662151390982</c:v>
                </c:pt>
                <c:pt idx="5">
                  <c:v>83.378966863868399</c:v>
                </c:pt>
                <c:pt idx="6">
                  <c:v>84.562476547842408</c:v>
                </c:pt>
                <c:pt idx="7">
                  <c:v>80.458533019251078</c:v>
                </c:pt>
                <c:pt idx="8">
                  <c:v>78.541456682762188</c:v>
                </c:pt>
                <c:pt idx="9" formatCode="General">
                  <c:v>68</c:v>
                </c:pt>
                <c:pt idx="10" formatCode="General">
                  <c:v>71</c:v>
                </c:pt>
                <c:pt idx="11" formatCode="General">
                  <c:v>76</c:v>
                </c:pt>
                <c:pt idx="12" formatCode="General">
                  <c:v>77</c:v>
                </c:pt>
              </c:numCache>
            </c:numRef>
          </c:val>
        </c:ser>
        <c:dLbls/>
        <c:marker val="1"/>
        <c:axId val="67800448"/>
        <c:axId val="67822720"/>
      </c:lineChart>
      <c:catAx>
        <c:axId val="677973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7798912"/>
        <c:crosses val="autoZero"/>
        <c:auto val="1"/>
        <c:lblAlgn val="ctr"/>
        <c:lblOffset val="100"/>
      </c:catAx>
      <c:valAx>
        <c:axId val="67798912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7797376"/>
        <c:crosses val="autoZero"/>
        <c:crossBetween val="between"/>
      </c:valAx>
      <c:catAx>
        <c:axId val="67800448"/>
        <c:scaling>
          <c:orientation val="minMax"/>
        </c:scaling>
        <c:delete val="1"/>
        <c:axPos val="b"/>
        <c:tickLblPos val="nextTo"/>
        <c:crossAx val="67822720"/>
        <c:crosses val="autoZero"/>
        <c:auto val="1"/>
        <c:lblAlgn val="ctr"/>
        <c:lblOffset val="100"/>
      </c:catAx>
      <c:valAx>
        <c:axId val="67822720"/>
        <c:scaling>
          <c:orientation val="minMax"/>
        </c:scaling>
        <c:axPos val="r"/>
        <c:numFmt formatCode="0" sourceLinked="1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B05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7800448"/>
        <c:crosses val="max"/>
        <c:crossBetween val="between"/>
      </c:valAx>
    </c:plotArea>
    <c:legend>
      <c:legendPos val="b"/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tr-TR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6.5074569760412607E-2"/>
          <c:y val="5.3855830444624678E-2"/>
          <c:w val="0.89459440018977232"/>
          <c:h val="0.78137027219321042"/>
        </c:manualLayout>
      </c:layout>
      <c:lineChart>
        <c:grouping val="standard"/>
        <c:ser>
          <c:idx val="0"/>
          <c:order val="0"/>
          <c:tx>
            <c:strRef>
              <c:f>'Sayfa2 (3)'!$A$29</c:f>
              <c:strCache>
                <c:ptCount val="1"/>
                <c:pt idx="0">
                  <c:v>Crude Steel</c:v>
                </c:pt>
              </c:strCache>
            </c:strRef>
          </c:tx>
          <c:marker>
            <c:symbol val="none"/>
          </c:marker>
          <c:dLbls>
            <c:dLbl>
              <c:idx val="4"/>
              <c:layout>
                <c:manualLayout>
                  <c:x val="-3.7110669317428784E-2"/>
                  <c:y val="-3.4188034188034268E-2"/>
                </c:manualLayout>
              </c:layout>
              <c:showVal val="1"/>
            </c:dLbl>
            <c:dLbl>
              <c:idx val="11"/>
              <c:layout>
                <c:manualLayout>
                  <c:x val="-3.9761431411530809E-2"/>
                  <c:y val="3.4188034188034191E-2"/>
                </c:manualLayout>
              </c:layout>
              <c:showVal val="1"/>
            </c:dLbl>
            <c:dLbl>
              <c:idx val="25"/>
              <c:layout>
                <c:manualLayout>
                  <c:x val="-3.1809145129224663E-2"/>
                  <c:y val="4.7008547008547015E-2"/>
                </c:manualLayout>
              </c:layout>
              <c:showVal val="1"/>
            </c:dLbl>
            <c:dLbl>
              <c:idx val="48"/>
              <c:layout>
                <c:manualLayout>
                  <c:x val="-5.5666003976143262E-2"/>
                  <c:y val="-4.2735042735042736E-2"/>
                </c:manualLayout>
              </c:layout>
              <c:showVal val="1"/>
            </c:dLbl>
            <c:dLbl>
              <c:idx val="49"/>
              <c:layout>
                <c:manualLayout>
                  <c:x val="-3.9761431411531011E-2"/>
                  <c:y val="5.9829059829059825E-2"/>
                </c:manualLayout>
              </c:layout>
              <c:showVal val="1"/>
            </c:dLbl>
            <c:dLbl>
              <c:idx val="54"/>
              <c:layout>
                <c:manualLayout>
                  <c:x val="-2.650762094102074E-2"/>
                  <c:y val="-4.7008547008547015E-2"/>
                </c:manualLayout>
              </c:layout>
              <c:showVal val="1"/>
            </c:dLbl>
            <c:dLbl>
              <c:idx val="57"/>
              <c:layout>
                <c:manualLayout>
                  <c:x val="-5.3015241882041104E-3"/>
                  <c:y val="3.418803418803415E-2"/>
                </c:manualLayout>
              </c:layout>
              <c:showVal val="1"/>
            </c:dLbl>
            <c:delete val="1"/>
          </c:dLbls>
          <c:cat>
            <c:numRef>
              <c:f>'Sayfa2 (3)'!$B$28:$BG$28</c:f>
              <c:numCache>
                <c:formatCode>mmm\-yy</c:formatCode>
                <c:ptCount val="58"/>
                <c:pt idx="0">
                  <c:v>39448</c:v>
                </c:pt>
                <c:pt idx="1">
                  <c:v>39479</c:v>
                </c:pt>
                <c:pt idx="2">
                  <c:v>39508</c:v>
                </c:pt>
                <c:pt idx="3">
                  <c:v>39539</c:v>
                </c:pt>
                <c:pt idx="4">
                  <c:v>39569</c:v>
                </c:pt>
                <c:pt idx="5">
                  <c:v>39600</c:v>
                </c:pt>
                <c:pt idx="6">
                  <c:v>39630</c:v>
                </c:pt>
                <c:pt idx="7">
                  <c:v>39661</c:v>
                </c:pt>
                <c:pt idx="8">
                  <c:v>39692</c:v>
                </c:pt>
                <c:pt idx="9">
                  <c:v>39722</c:v>
                </c:pt>
                <c:pt idx="10">
                  <c:v>39753</c:v>
                </c:pt>
                <c:pt idx="11">
                  <c:v>39783</c:v>
                </c:pt>
                <c:pt idx="12">
                  <c:v>39814</c:v>
                </c:pt>
                <c:pt idx="13">
                  <c:v>39845</c:v>
                </c:pt>
                <c:pt idx="14">
                  <c:v>39873</c:v>
                </c:pt>
                <c:pt idx="15">
                  <c:v>39904</c:v>
                </c:pt>
                <c:pt idx="16">
                  <c:v>39934</c:v>
                </c:pt>
                <c:pt idx="17">
                  <c:v>39965</c:v>
                </c:pt>
                <c:pt idx="18">
                  <c:v>39995</c:v>
                </c:pt>
                <c:pt idx="19">
                  <c:v>40026</c:v>
                </c:pt>
                <c:pt idx="20">
                  <c:v>40057</c:v>
                </c:pt>
                <c:pt idx="21">
                  <c:v>40087</c:v>
                </c:pt>
                <c:pt idx="22">
                  <c:v>40118</c:v>
                </c:pt>
                <c:pt idx="23">
                  <c:v>40148</c:v>
                </c:pt>
                <c:pt idx="24">
                  <c:v>40179</c:v>
                </c:pt>
                <c:pt idx="25">
                  <c:v>40210</c:v>
                </c:pt>
                <c:pt idx="26">
                  <c:v>40238</c:v>
                </c:pt>
                <c:pt idx="27">
                  <c:v>40269</c:v>
                </c:pt>
                <c:pt idx="28">
                  <c:v>40299</c:v>
                </c:pt>
                <c:pt idx="29">
                  <c:v>40330</c:v>
                </c:pt>
                <c:pt idx="30">
                  <c:v>40360</c:v>
                </c:pt>
                <c:pt idx="31">
                  <c:v>40391</c:v>
                </c:pt>
                <c:pt idx="32">
                  <c:v>40422</c:v>
                </c:pt>
                <c:pt idx="33">
                  <c:v>40452</c:v>
                </c:pt>
                <c:pt idx="34">
                  <c:v>40483</c:v>
                </c:pt>
                <c:pt idx="35">
                  <c:v>40513</c:v>
                </c:pt>
                <c:pt idx="36">
                  <c:v>40544</c:v>
                </c:pt>
                <c:pt idx="37">
                  <c:v>40575</c:v>
                </c:pt>
                <c:pt idx="38">
                  <c:v>40603</c:v>
                </c:pt>
                <c:pt idx="39">
                  <c:v>40634</c:v>
                </c:pt>
                <c:pt idx="40">
                  <c:v>40664</c:v>
                </c:pt>
                <c:pt idx="41">
                  <c:v>40695</c:v>
                </c:pt>
                <c:pt idx="42">
                  <c:v>40725</c:v>
                </c:pt>
                <c:pt idx="43">
                  <c:v>40756</c:v>
                </c:pt>
                <c:pt idx="44">
                  <c:v>40787</c:v>
                </c:pt>
                <c:pt idx="45">
                  <c:v>40817</c:v>
                </c:pt>
                <c:pt idx="46">
                  <c:v>40848</c:v>
                </c:pt>
                <c:pt idx="47">
                  <c:v>40878</c:v>
                </c:pt>
                <c:pt idx="48">
                  <c:v>40909</c:v>
                </c:pt>
                <c:pt idx="49">
                  <c:v>40940</c:v>
                </c:pt>
                <c:pt idx="50">
                  <c:v>40969</c:v>
                </c:pt>
                <c:pt idx="51">
                  <c:v>41000</c:v>
                </c:pt>
                <c:pt idx="52">
                  <c:v>41030</c:v>
                </c:pt>
                <c:pt idx="53">
                  <c:v>41061</c:v>
                </c:pt>
                <c:pt idx="54">
                  <c:v>41091</c:v>
                </c:pt>
                <c:pt idx="55">
                  <c:v>41122</c:v>
                </c:pt>
                <c:pt idx="56">
                  <c:v>41153</c:v>
                </c:pt>
                <c:pt idx="57">
                  <c:v>41183</c:v>
                </c:pt>
              </c:numCache>
            </c:numRef>
          </c:cat>
          <c:val>
            <c:numRef>
              <c:f>'Sayfa2 (3)'!$B$29:$BG$29</c:f>
              <c:numCache>
                <c:formatCode>0.00</c:formatCode>
                <c:ptCount val="58"/>
                <c:pt idx="0">
                  <c:v>2.2447150000000002</c:v>
                </c:pt>
                <c:pt idx="1">
                  <c:v>2.2235290000000005</c:v>
                </c:pt>
                <c:pt idx="2">
                  <c:v>2.4287079999999999</c:v>
                </c:pt>
                <c:pt idx="3">
                  <c:v>2.282664</c:v>
                </c:pt>
                <c:pt idx="4">
                  <c:v>2.5350009999999994</c:v>
                </c:pt>
                <c:pt idx="5">
                  <c:v>2.5104709999999995</c:v>
                </c:pt>
                <c:pt idx="6">
                  <c:v>2.5193319999999999</c:v>
                </c:pt>
                <c:pt idx="7">
                  <c:v>2.5181789999999995</c:v>
                </c:pt>
                <c:pt idx="8">
                  <c:v>2.1654309999999999</c:v>
                </c:pt>
                <c:pt idx="9">
                  <c:v>1.815342</c:v>
                </c:pt>
                <c:pt idx="10">
                  <c:v>1.8106209999999998</c:v>
                </c:pt>
                <c:pt idx="11">
                  <c:v>1.751892</c:v>
                </c:pt>
                <c:pt idx="12">
                  <c:v>2.0192399999999995</c:v>
                </c:pt>
                <c:pt idx="13">
                  <c:v>1.791442</c:v>
                </c:pt>
                <c:pt idx="14">
                  <c:v>1.8335129999999999</c:v>
                </c:pt>
                <c:pt idx="15">
                  <c:v>1.9766560000000004</c:v>
                </c:pt>
                <c:pt idx="16">
                  <c:v>2.1257890000000002</c:v>
                </c:pt>
                <c:pt idx="17">
                  <c:v>2.1911810000000007</c:v>
                </c:pt>
                <c:pt idx="18">
                  <c:v>2.3452310000000001</c:v>
                </c:pt>
                <c:pt idx="19">
                  <c:v>2.2890269999999999</c:v>
                </c:pt>
                <c:pt idx="20">
                  <c:v>2.1266249999999998</c:v>
                </c:pt>
                <c:pt idx="21">
                  <c:v>2.2786340000000007</c:v>
                </c:pt>
                <c:pt idx="22">
                  <c:v>2.1415470000000001</c:v>
                </c:pt>
                <c:pt idx="23">
                  <c:v>2.1845230000000004</c:v>
                </c:pt>
                <c:pt idx="24">
                  <c:v>2.0541130000000001</c:v>
                </c:pt>
                <c:pt idx="25">
                  <c:v>1.815866</c:v>
                </c:pt>
                <c:pt idx="26">
                  <c:v>2.1888230000000002</c:v>
                </c:pt>
                <c:pt idx="27">
                  <c:v>2.4115699999999998</c:v>
                </c:pt>
                <c:pt idx="28">
                  <c:v>2.5359849999999997</c:v>
                </c:pt>
                <c:pt idx="29">
                  <c:v>2.5145679999999997</c:v>
                </c:pt>
                <c:pt idx="30">
                  <c:v>2.3956889999999995</c:v>
                </c:pt>
                <c:pt idx="31">
                  <c:v>2.5974300000000001</c:v>
                </c:pt>
                <c:pt idx="32">
                  <c:v>2.5641669999999999</c:v>
                </c:pt>
                <c:pt idx="33">
                  <c:v>2.7473800000000002</c:v>
                </c:pt>
                <c:pt idx="34">
                  <c:v>2.5252889999999995</c:v>
                </c:pt>
                <c:pt idx="35">
                  <c:v>2.7919859999999992</c:v>
                </c:pt>
                <c:pt idx="36">
                  <c:v>2.7411250000000003</c:v>
                </c:pt>
                <c:pt idx="37">
                  <c:v>2.4603380000000001</c:v>
                </c:pt>
                <c:pt idx="38">
                  <c:v>2.7329370000000002</c:v>
                </c:pt>
                <c:pt idx="39">
                  <c:v>2.7561010000000001</c:v>
                </c:pt>
                <c:pt idx="40">
                  <c:v>2.8895140000000001</c:v>
                </c:pt>
                <c:pt idx="41">
                  <c:v>2.823985</c:v>
                </c:pt>
                <c:pt idx="42">
                  <c:v>2.8583629999999998</c:v>
                </c:pt>
                <c:pt idx="43">
                  <c:v>2.7989341180000005</c:v>
                </c:pt>
                <c:pt idx="44" formatCode="0.0">
                  <c:v>3</c:v>
                </c:pt>
                <c:pt idx="45" formatCode="General">
                  <c:v>3.08</c:v>
                </c:pt>
                <c:pt idx="46">
                  <c:v>2.8532749999999996</c:v>
                </c:pt>
                <c:pt idx="47">
                  <c:v>3.1118049999999995</c:v>
                </c:pt>
                <c:pt idx="48">
                  <c:v>3.1339999999999999</c:v>
                </c:pt>
                <c:pt idx="49">
                  <c:v>2.762</c:v>
                </c:pt>
                <c:pt idx="50">
                  <c:v>3.125</c:v>
                </c:pt>
                <c:pt idx="51">
                  <c:v>2.8849999999999998</c:v>
                </c:pt>
                <c:pt idx="52">
                  <c:v>3.081</c:v>
                </c:pt>
                <c:pt idx="53">
                  <c:v>2.9359999999999995</c:v>
                </c:pt>
                <c:pt idx="54">
                  <c:v>3.1349999999999998</c:v>
                </c:pt>
                <c:pt idx="55">
                  <c:v>3.0449999999999999</c:v>
                </c:pt>
                <c:pt idx="56">
                  <c:v>3.0519999999999996</c:v>
                </c:pt>
                <c:pt idx="57">
                  <c:v>2.8719999999999994</c:v>
                </c:pt>
              </c:numCache>
            </c:numRef>
          </c:val>
        </c:ser>
        <c:dLbls/>
        <c:marker val="1"/>
        <c:axId val="67872256"/>
        <c:axId val="67873792"/>
      </c:lineChart>
      <c:dateAx>
        <c:axId val="67872256"/>
        <c:scaling>
          <c:orientation val="minMax"/>
        </c:scaling>
        <c:axPos val="b"/>
        <c:numFmt formatCode="mmm\-yy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873792"/>
        <c:crosses val="autoZero"/>
        <c:auto val="1"/>
        <c:lblOffset val="100"/>
        <c:baseTimeUnit val="months"/>
      </c:dateAx>
      <c:valAx>
        <c:axId val="67873792"/>
        <c:scaling>
          <c:orientation val="minMax"/>
          <c:min val="1.5"/>
        </c:scaling>
        <c:axPos val="l"/>
        <c:majorGridlines>
          <c:spPr>
            <a:ln>
              <a:prstDash val="sysDash"/>
            </a:ln>
          </c:spPr>
        </c:majorGridlines>
        <c:numFmt formatCode="0.0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872256"/>
        <c:crosses val="autoZero"/>
        <c:crossBetween val="between"/>
      </c:valAx>
    </c:plotArea>
    <c:plotVisOnly val="1"/>
    <c:dispBlanksAs val="gap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6.350093151585072E-2"/>
          <c:y val="2.8184601924759405E-2"/>
          <c:w val="0.88721347953838625"/>
          <c:h val="0.85653105861767287"/>
        </c:manualLayout>
      </c:layout>
      <c:barChart>
        <c:barDir val="col"/>
        <c:grouping val="clustered"/>
        <c:ser>
          <c:idx val="0"/>
          <c:order val="0"/>
          <c:tx>
            <c:strRef>
              <c:f>'Sayfa3 (3)'!$D$11</c:f>
              <c:strCache>
                <c:ptCount val="1"/>
                <c:pt idx="0">
                  <c:v>Kapasite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'Sayfa3 (3)'!$E$10:$K$10</c:f>
              <c:strCach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'Sayfa3 (3)'!$E$11:$K$11</c:f>
              <c:numCache>
                <c:formatCode>#,##0.0</c:formatCode>
                <c:ptCount val="7"/>
                <c:pt idx="0">
                  <c:v>3.2</c:v>
                </c:pt>
                <c:pt idx="1">
                  <c:v>4.7</c:v>
                </c:pt>
                <c:pt idx="2">
                  <c:v>11.3</c:v>
                </c:pt>
                <c:pt idx="3">
                  <c:v>12.2</c:v>
                </c:pt>
                <c:pt idx="4">
                  <c:v>13.350000000000001</c:v>
                </c:pt>
                <c:pt idx="5">
                  <c:v>15.75</c:v>
                </c:pt>
                <c:pt idx="6">
                  <c:v>15.75</c:v>
                </c:pt>
              </c:numCache>
            </c:numRef>
          </c:val>
        </c:ser>
        <c:ser>
          <c:idx val="1"/>
          <c:order val="1"/>
          <c:tx>
            <c:strRef>
              <c:f>'Sayfa3 (3)'!$D$12</c:f>
              <c:strCache>
                <c:ptCount val="1"/>
                <c:pt idx="0">
                  <c:v>Üretim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'Sayfa3 (3)'!$E$10:$K$10</c:f>
              <c:strCach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2012*</c:v>
                </c:pt>
              </c:strCache>
            </c:strRef>
          </c:cat>
          <c:val>
            <c:numRef>
              <c:f>'Sayfa3 (3)'!$E$12:$K$12</c:f>
              <c:numCache>
                <c:formatCode>#,##0.0</c:formatCode>
                <c:ptCount val="7"/>
                <c:pt idx="0">
                  <c:v>3.1349999999999998</c:v>
                </c:pt>
                <c:pt idx="1">
                  <c:v>3.726</c:v>
                </c:pt>
                <c:pt idx="2">
                  <c:v>4.1559999999999988</c:v>
                </c:pt>
                <c:pt idx="3">
                  <c:v>4.7789999999999999</c:v>
                </c:pt>
                <c:pt idx="4">
                  <c:v>7.3159999999999989</c:v>
                </c:pt>
                <c:pt idx="5">
                  <c:v>9.706999999999999</c:v>
                </c:pt>
                <c:pt idx="6">
                  <c:v>9</c:v>
                </c:pt>
              </c:numCache>
            </c:numRef>
          </c:val>
        </c:ser>
        <c:dLbls/>
        <c:axId val="67912832"/>
        <c:axId val="67914368"/>
      </c:barChart>
      <c:catAx>
        <c:axId val="6791283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7914368"/>
        <c:crosses val="autoZero"/>
        <c:auto val="1"/>
        <c:lblAlgn val="ctr"/>
        <c:lblOffset val="100"/>
      </c:catAx>
      <c:valAx>
        <c:axId val="67914368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912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530292746123663"/>
          <c:y val="2.72840894888139E-2"/>
          <c:w val="0.18367058314012316"/>
          <c:h val="0.22252062242219722"/>
        </c:manualLayout>
      </c:layout>
      <c:txPr>
        <a:bodyPr/>
        <a:lstStyle/>
        <a:p>
          <a:pPr>
            <a:defRPr sz="1800" b="1"/>
          </a:pPr>
          <a:endParaRPr lang="tr-TR"/>
        </a:p>
      </c:txPr>
    </c:legend>
    <c:plotVisOnly val="1"/>
    <c:dispBlanksAs val="gap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5.1916729586883828E-2"/>
          <c:y val="5.877951137061891E-2"/>
          <c:w val="0.91404451155934274"/>
          <c:h val="0.86150469221308201"/>
        </c:manualLayout>
      </c:layout>
      <c:barChart>
        <c:barDir val="col"/>
        <c:grouping val="clustered"/>
        <c:ser>
          <c:idx val="0"/>
          <c:order val="0"/>
          <c:tx>
            <c:strRef>
              <c:f>'Sayfa2 (2)'!$L$23</c:f>
              <c:strCache>
                <c:ptCount val="1"/>
                <c:pt idx="0">
                  <c:v>Üretim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30288065843621398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3621399176954733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41152263374485609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0.42139917695473256"/>
                </c:manualLayout>
              </c:layout>
              <c:showVal val="1"/>
            </c:dLbl>
            <c:dLbl>
              <c:idx val="4"/>
              <c:layout>
                <c:manualLayout>
                  <c:x val="-1.3074330845492938E-7"/>
                  <c:y val="0.39506172839506182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0.41481481481481491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0.52345679012345669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0.5860082304526749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'Sayfa2 (2)'!$R$22:$Y$22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2012*</c:v>
                </c:pt>
              </c:strCache>
            </c:strRef>
          </c:cat>
          <c:val>
            <c:numRef>
              <c:f>'Sayfa2 (2)'!$R$23:$Y$23</c:f>
              <c:numCache>
                <c:formatCode>#,##0.0</c:formatCode>
                <c:ptCount val="8"/>
                <c:pt idx="0">
                  <c:v>19.593</c:v>
                </c:pt>
                <c:pt idx="1">
                  <c:v>23.359000000000005</c:v>
                </c:pt>
                <c:pt idx="2">
                  <c:v>26.067</c:v>
                </c:pt>
                <c:pt idx="3">
                  <c:v>26.684000000000001</c:v>
                </c:pt>
                <c:pt idx="4">
                  <c:v>25.132999999999999</c:v>
                </c:pt>
                <c:pt idx="5">
                  <c:v>26.295000000000002</c:v>
                </c:pt>
                <c:pt idx="6" formatCode="0.0">
                  <c:v>31.942999999999998</c:v>
                </c:pt>
                <c:pt idx="7" formatCode="0.0">
                  <c:v>34</c:v>
                </c:pt>
              </c:numCache>
            </c:numRef>
          </c:val>
        </c:ser>
        <c:ser>
          <c:idx val="1"/>
          <c:order val="1"/>
          <c:tx>
            <c:strRef>
              <c:f>'Sayfa2 (2)'!$L$24</c:f>
              <c:strCache>
                <c:ptCount val="1"/>
                <c:pt idx="0">
                  <c:v>Tüketim</c:v>
                </c:pt>
              </c:strCache>
            </c:strRef>
          </c:tx>
          <c:dLbls>
            <c:dLbl>
              <c:idx val="0"/>
              <c:layout>
                <c:manualLayout>
                  <c:x val="3.3208800332088003E-3"/>
                  <c:y val="0.28641949385956395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32263348562911109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36543209876543215"/>
                </c:manualLayout>
              </c:layout>
              <c:showVal val="1"/>
            </c:dLbl>
            <c:dLbl>
              <c:idx val="3"/>
              <c:layout>
                <c:manualLayout>
                  <c:x val="3.3208800332088003E-3"/>
                  <c:y val="0.32263374485596708"/>
                </c:manualLayout>
              </c:layout>
              <c:showVal val="1"/>
            </c:dLbl>
            <c:dLbl>
              <c:idx val="4"/>
              <c:layout>
                <c:manualLayout>
                  <c:x val="1.6604400166044006E-3"/>
                  <c:y val="0.2502057613168725"/>
                </c:manualLayout>
              </c:layout>
              <c:showVal val="1"/>
            </c:dLbl>
            <c:dLbl>
              <c:idx val="5"/>
              <c:layout>
                <c:manualLayout>
                  <c:x val="-1.6604400166044006E-3"/>
                  <c:y val="0.36543209876543215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0.42798353909465037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0.4641972716373417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'Sayfa2 (2)'!$R$22:$Y$22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2012*</c:v>
                </c:pt>
              </c:strCache>
            </c:strRef>
          </c:cat>
          <c:val>
            <c:numRef>
              <c:f>'Sayfa2 (2)'!$R$24:$Y$24</c:f>
              <c:numCache>
                <c:formatCode>#,##0.0</c:formatCode>
                <c:ptCount val="8"/>
                <c:pt idx="0">
                  <c:v>18.439999999999998</c:v>
                </c:pt>
                <c:pt idx="1">
                  <c:v>21.221999999999998</c:v>
                </c:pt>
                <c:pt idx="2">
                  <c:v>23.771000000000001</c:v>
                </c:pt>
                <c:pt idx="3">
                  <c:v>21.454000000000001</c:v>
                </c:pt>
                <c:pt idx="4">
                  <c:v>18.047999999999995</c:v>
                </c:pt>
                <c:pt idx="5">
                  <c:v>23.577999999999999</c:v>
                </c:pt>
                <c:pt idx="6" formatCode="0.0">
                  <c:v>26.931000000000001</c:v>
                </c:pt>
                <c:pt idx="7" formatCode="0.0">
                  <c:v>28.5</c:v>
                </c:pt>
              </c:numCache>
            </c:numRef>
          </c:val>
        </c:ser>
        <c:dLbls/>
        <c:gapWidth val="75"/>
        <c:axId val="68056960"/>
        <c:axId val="68058496"/>
      </c:barChart>
      <c:lineChart>
        <c:grouping val="standard"/>
        <c:ser>
          <c:idx val="2"/>
          <c:order val="2"/>
          <c:tx>
            <c:strRef>
              <c:f>'Sayfa2 (2)'!$L$25</c:f>
              <c:strCache>
                <c:ptCount val="1"/>
                <c:pt idx="0">
                  <c:v>Üre/Tük %</c:v>
                </c:pt>
              </c:strCache>
            </c:strRef>
          </c:tx>
          <c:marker>
            <c:symbol val="none"/>
          </c:marker>
          <c:dLbls>
            <c:dLbl>
              <c:idx val="2"/>
              <c:layout>
                <c:manualLayout>
                  <c:x val="3.3208800332088003E-3"/>
                  <c:y val="-4.6090794206279775E-2"/>
                </c:manualLayout>
              </c:layout>
              <c:showVal val="1"/>
            </c:dLbl>
            <c:dLbl>
              <c:idx val="3"/>
              <c:layout>
                <c:manualLayout>
                  <c:x val="6.6417600664176023E-3"/>
                  <c:y val="-3.2921810699588485E-3"/>
                </c:manualLayout>
              </c:layout>
              <c:showVal val="1"/>
            </c:dLbl>
            <c:dLbl>
              <c:idx val="4"/>
              <c:layout>
                <c:manualLayout>
                  <c:x val="4.9813200498132022E-3"/>
                  <c:y val="-9.8765432098765482E-3"/>
                </c:manualLayout>
              </c:layout>
              <c:showVal val="1"/>
            </c:dLbl>
            <c:dLbl>
              <c:idx val="5"/>
              <c:layout>
                <c:manualLayout>
                  <c:x val="8.3022000830220034E-3"/>
                  <c:y val="-9.8765432098765482E-3"/>
                </c:manualLayout>
              </c:layout>
              <c:showVal val="1"/>
            </c:dLbl>
            <c:dLbl>
              <c:idx val="6"/>
              <c:layout>
                <c:manualLayout>
                  <c:x val="8.3022000830220034E-3"/>
                  <c:y val="-6.5843621399176971E-3"/>
                </c:manualLayout>
              </c:layout>
              <c:showVal val="1"/>
            </c:dLbl>
            <c:dLbl>
              <c:idx val="7"/>
              <c:layout>
                <c:manualLayout>
                  <c:x val="-3.3210107765171953E-3"/>
                  <c:y val="-1.6460905349794185E-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'Sayfa2 (2)'!$R$22:$Y$22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2012*</c:v>
                </c:pt>
              </c:strCache>
            </c:strRef>
          </c:cat>
          <c:val>
            <c:numRef>
              <c:f>'Sayfa2 (2)'!$R$25:$Y$25</c:f>
              <c:numCache>
                <c:formatCode>#,##0</c:formatCode>
                <c:ptCount val="8"/>
                <c:pt idx="0">
                  <c:v>106.25271149674619</c:v>
                </c:pt>
                <c:pt idx="1">
                  <c:v>110.06973895014606</c:v>
                </c:pt>
                <c:pt idx="2">
                  <c:v>109.65882798367758</c:v>
                </c:pt>
                <c:pt idx="3">
                  <c:v>124.37773841707838</c:v>
                </c:pt>
                <c:pt idx="4">
                  <c:v>139.2564273049646</c:v>
                </c:pt>
                <c:pt idx="5">
                  <c:v>111.52345406735094</c:v>
                </c:pt>
                <c:pt idx="6">
                  <c:v>118.61052318889016</c:v>
                </c:pt>
                <c:pt idx="7">
                  <c:v>119.2982456140351</c:v>
                </c:pt>
              </c:numCache>
            </c:numRef>
          </c:val>
        </c:ser>
        <c:dLbls/>
        <c:marker val="1"/>
        <c:axId val="68090496"/>
        <c:axId val="68088960"/>
      </c:lineChart>
      <c:catAx>
        <c:axId val="680569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8058496"/>
        <c:crosses val="autoZero"/>
        <c:auto val="1"/>
        <c:lblAlgn val="ctr"/>
        <c:lblOffset val="100"/>
      </c:catAx>
      <c:valAx>
        <c:axId val="68058496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68056960"/>
        <c:crosses val="autoZero"/>
        <c:crossBetween val="between"/>
      </c:valAx>
      <c:valAx>
        <c:axId val="68088960"/>
        <c:scaling>
          <c:orientation val="minMax"/>
        </c:scaling>
        <c:axPos val="r"/>
        <c:numFmt formatCode="#,##0" sourceLinked="1"/>
        <c:tickLblPos val="nextTo"/>
        <c:txPr>
          <a:bodyPr/>
          <a:lstStyle/>
          <a:p>
            <a:pPr>
              <a:defRPr sz="1400" b="1">
                <a:solidFill>
                  <a:srgbClr val="00B050"/>
                </a:solidFill>
              </a:defRPr>
            </a:pPr>
            <a:endParaRPr lang="tr-TR"/>
          </a:p>
        </c:txPr>
        <c:crossAx val="68090496"/>
        <c:crosses val="max"/>
        <c:crossBetween val="between"/>
      </c:valAx>
      <c:catAx>
        <c:axId val="68090496"/>
        <c:scaling>
          <c:orientation val="minMax"/>
        </c:scaling>
        <c:delete val="1"/>
        <c:axPos val="b"/>
        <c:tickLblPos val="nextTo"/>
        <c:crossAx val="68088960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6.7319759125352763E-2"/>
          <c:y val="7.1257394761571335E-2"/>
          <c:w val="0.53045227378956206"/>
          <c:h val="6.2921875506302447E-2"/>
        </c:manualLayout>
      </c:layout>
      <c:spPr>
        <a:ln>
          <a:solidFill>
            <a:srgbClr val="0070C0"/>
          </a:solidFill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tr-TR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areaChart>
        <c:grouping val="stacked"/>
        <c:ser>
          <c:idx val="1"/>
          <c:order val="1"/>
          <c:tx>
            <c:strRef>
              <c:f>'Üretim (2)'!$A$5</c:f>
              <c:strCache>
                <c:ptCount val="1"/>
                <c:pt idx="0">
                  <c:v>Çin</c:v>
                </c:pt>
              </c:strCache>
            </c:strRef>
          </c:tx>
          <c:dLbls>
            <c:dLbl>
              <c:idx val="0"/>
              <c:layout>
                <c:manualLayout>
                  <c:x val="1.8626309662398168E-2"/>
                  <c:y val="0"/>
                </c:manualLayout>
              </c:layout>
              <c:showVal val="1"/>
            </c:dLbl>
            <c:dLbl>
              <c:idx val="11"/>
              <c:layout>
                <c:manualLayout>
                  <c:x val="-1.1755648705578742E-2"/>
                  <c:y val="-2.9962539747550262E-3"/>
                </c:manualLayout>
              </c:layout>
              <c:showVal val="1"/>
            </c:dLbl>
            <c:dLbl>
              <c:idx val="12"/>
              <c:layout>
                <c:manualLayout>
                  <c:x val="-2.826267294196621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'Üretim (2)'!$B$3:$N$3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'Üretim (2)'!$B$5:$N$5</c:f>
              <c:numCache>
                <c:formatCode>General</c:formatCode>
                <c:ptCount val="13"/>
                <c:pt idx="0">
                  <c:v>129</c:v>
                </c:pt>
                <c:pt idx="1">
                  <c:v>152</c:v>
                </c:pt>
                <c:pt idx="2">
                  <c:v>182</c:v>
                </c:pt>
                <c:pt idx="3">
                  <c:v>222</c:v>
                </c:pt>
                <c:pt idx="4">
                  <c:v>273</c:v>
                </c:pt>
                <c:pt idx="5">
                  <c:v>356</c:v>
                </c:pt>
                <c:pt idx="6">
                  <c:v>421</c:v>
                </c:pt>
                <c:pt idx="7">
                  <c:v>490</c:v>
                </c:pt>
                <c:pt idx="8">
                  <c:v>512</c:v>
                </c:pt>
                <c:pt idx="9">
                  <c:v>577</c:v>
                </c:pt>
                <c:pt idx="10">
                  <c:v>639</c:v>
                </c:pt>
                <c:pt idx="11">
                  <c:v>684</c:v>
                </c:pt>
                <c:pt idx="12">
                  <c:v>713</c:v>
                </c:pt>
              </c:numCache>
            </c:numRef>
          </c:val>
        </c:ser>
        <c:ser>
          <c:idx val="2"/>
          <c:order val="2"/>
          <c:tx>
            <c:strRef>
              <c:f>'Üretim (2)'!$A$6</c:f>
              <c:strCache>
                <c:ptCount val="1"/>
                <c:pt idx="0">
                  <c:v>Çin Hariç Dünya</c:v>
                </c:pt>
              </c:strCache>
            </c:strRef>
          </c:tx>
          <c:dLbls>
            <c:dLbl>
              <c:idx val="0"/>
              <c:layout>
                <c:manualLayout>
                  <c:x val="2.0178502134264635E-2"/>
                  <c:y val="-7.2106672753388456E-17"/>
                </c:manualLayout>
              </c:layout>
              <c:showVal val="1"/>
            </c:dLbl>
            <c:dLbl>
              <c:idx val="11"/>
              <c:layout>
                <c:manualLayout>
                  <c:x val="-1.8626309662398186E-2"/>
                  <c:y val="0"/>
                </c:manualLayout>
              </c:layout>
              <c:showVal val="1"/>
            </c:dLbl>
            <c:dLbl>
              <c:idx val="12"/>
              <c:layout>
                <c:manualLayout>
                  <c:x val="-2.992518311502294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'Üretim (2)'!$B$3:$N$3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'Üretim (2)'!$B$6:$N$6</c:f>
              <c:numCache>
                <c:formatCode>General</c:formatCode>
                <c:ptCount val="13"/>
                <c:pt idx="0">
                  <c:v>720</c:v>
                </c:pt>
                <c:pt idx="1">
                  <c:v>699</c:v>
                </c:pt>
                <c:pt idx="2">
                  <c:v>722</c:v>
                </c:pt>
                <c:pt idx="3">
                  <c:v>748</c:v>
                </c:pt>
                <c:pt idx="4">
                  <c:v>788</c:v>
                </c:pt>
                <c:pt idx="5">
                  <c:v>791</c:v>
                </c:pt>
                <c:pt idx="6">
                  <c:v>828</c:v>
                </c:pt>
                <c:pt idx="7">
                  <c:v>857</c:v>
                </c:pt>
                <c:pt idx="8">
                  <c:v>829</c:v>
                </c:pt>
                <c:pt idx="9">
                  <c:v>659</c:v>
                </c:pt>
                <c:pt idx="10">
                  <c:v>791</c:v>
                </c:pt>
                <c:pt idx="11">
                  <c:v>834</c:v>
                </c:pt>
                <c:pt idx="12">
                  <c:v>813</c:v>
                </c:pt>
              </c:numCache>
            </c:numRef>
          </c:val>
        </c:ser>
        <c:dLbls/>
        <c:axId val="65265024"/>
        <c:axId val="65291392"/>
      </c:areaChart>
      <c:lineChart>
        <c:grouping val="standard"/>
        <c:ser>
          <c:idx val="0"/>
          <c:order val="0"/>
          <c:tx>
            <c:strRef>
              <c:f>'Üretim (2)'!$A$4</c:f>
              <c:strCache>
                <c:ptCount val="1"/>
                <c:pt idx="0">
                  <c:v>Dünya</c:v>
                </c:pt>
              </c:strCache>
            </c:strRef>
          </c:tx>
          <c:marker>
            <c:symbol val="none"/>
          </c:marker>
          <c:dLbls>
            <c:dLbl>
              <c:idx val="10"/>
              <c:layout>
                <c:manualLayout>
                  <c:x val="-2.6600162768909488E-2"/>
                  <c:y val="0"/>
                </c:manualLayout>
              </c:layout>
              <c:showVal val="1"/>
            </c:dLbl>
            <c:dLbl>
              <c:idx val="11"/>
              <c:layout>
                <c:manualLayout>
                  <c:x val="-2.992518311502294E-2"/>
                  <c:y val="0"/>
                </c:manualLayout>
              </c:layout>
              <c:showVal val="1"/>
            </c:dLbl>
            <c:dLbl>
              <c:idx val="12"/>
              <c:layout>
                <c:manualLayout>
                  <c:x val="-3.4912713634193689E-2"/>
                  <c:y val="-2.7465344153255072E-17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'Üretim (2)'!$B$3:$N$3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'Üretim (2)'!$B$4:$N$4</c:f>
              <c:numCache>
                <c:formatCode>General</c:formatCode>
                <c:ptCount val="13"/>
                <c:pt idx="0">
                  <c:v>849</c:v>
                </c:pt>
                <c:pt idx="1">
                  <c:v>851</c:v>
                </c:pt>
                <c:pt idx="2">
                  <c:v>904</c:v>
                </c:pt>
                <c:pt idx="3">
                  <c:v>970</c:v>
                </c:pt>
                <c:pt idx="4">
                  <c:v>1061</c:v>
                </c:pt>
                <c:pt idx="5">
                  <c:v>1147</c:v>
                </c:pt>
                <c:pt idx="6">
                  <c:v>1249</c:v>
                </c:pt>
                <c:pt idx="7">
                  <c:v>1347</c:v>
                </c:pt>
                <c:pt idx="8">
                  <c:v>1341</c:v>
                </c:pt>
                <c:pt idx="9">
                  <c:v>1236</c:v>
                </c:pt>
                <c:pt idx="10">
                  <c:v>1430</c:v>
                </c:pt>
                <c:pt idx="11">
                  <c:v>1518</c:v>
                </c:pt>
                <c:pt idx="12">
                  <c:v>1526</c:v>
                </c:pt>
              </c:numCache>
            </c:numRef>
          </c:val>
        </c:ser>
        <c:dLbls/>
        <c:marker val="1"/>
        <c:axId val="65265024"/>
        <c:axId val="65291392"/>
      </c:lineChart>
      <c:catAx>
        <c:axId val="65265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291392"/>
        <c:crosses val="autoZero"/>
        <c:auto val="1"/>
        <c:lblAlgn val="ctr"/>
        <c:lblOffset val="100"/>
      </c:catAx>
      <c:valAx>
        <c:axId val="652913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526502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 b="1"/>
          </a:pPr>
          <a:endParaRPr lang="tr-TR"/>
        </a:p>
      </c:txPr>
    </c:legend>
    <c:plotVisOnly val="1"/>
    <c:dispBlanksAs val="zero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stacked"/>
        <c:ser>
          <c:idx val="0"/>
          <c:order val="0"/>
          <c:tx>
            <c:strRef>
              <c:f>Sayfa12!$C$5</c:f>
              <c:strCache>
                <c:ptCount val="1"/>
                <c:pt idx="0">
                  <c:v>Net İhracat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Sayfa12!$D$4:$I$4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2011-9ay</c:v>
                </c:pt>
                <c:pt idx="5">
                  <c:v>2012-9ay</c:v>
                </c:pt>
              </c:strCache>
            </c:strRef>
          </c:cat>
          <c:val>
            <c:numRef>
              <c:f>Sayfa12!$D$5:$I$5</c:f>
              <c:numCache>
                <c:formatCode>0.0</c:formatCode>
                <c:ptCount val="6"/>
                <c:pt idx="0">
                  <c:v>4.9986660000000009</c:v>
                </c:pt>
                <c:pt idx="1">
                  <c:v>3.6135329999999999</c:v>
                </c:pt>
                <c:pt idx="2">
                  <c:v>1.9478470000000001</c:v>
                </c:pt>
                <c:pt idx="3">
                  <c:v>1.7395269999999998</c:v>
                </c:pt>
                <c:pt idx="4">
                  <c:v>1.4029329999999998</c:v>
                </c:pt>
                <c:pt idx="5">
                  <c:v>1.526049</c:v>
                </c:pt>
              </c:numCache>
            </c:numRef>
          </c:val>
        </c:ser>
        <c:ser>
          <c:idx val="1"/>
          <c:order val="1"/>
          <c:tx>
            <c:strRef>
              <c:f>Sayfa12!$C$6</c:f>
              <c:strCache>
                <c:ptCount val="1"/>
                <c:pt idx="0">
                  <c:v>İthal İkamesi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</c:dLbls>
          <c:cat>
            <c:strRef>
              <c:f>Sayfa12!$D$4:$I$4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2011-9ay</c:v>
                </c:pt>
                <c:pt idx="5">
                  <c:v>2012-9ay</c:v>
                </c:pt>
              </c:strCache>
            </c:strRef>
          </c:cat>
          <c:val>
            <c:numRef>
              <c:f>Sayfa12!$D$6:$I$6</c:f>
              <c:numCache>
                <c:formatCode>0.0</c:formatCode>
                <c:ptCount val="6"/>
                <c:pt idx="0">
                  <c:v>12.009</c:v>
                </c:pt>
                <c:pt idx="1">
                  <c:v>7.1969999999999992</c:v>
                </c:pt>
                <c:pt idx="2">
                  <c:v>11.287999999999998</c:v>
                </c:pt>
                <c:pt idx="3">
                  <c:v>16.507999999999999</c:v>
                </c:pt>
                <c:pt idx="4">
                  <c:v>11.99</c:v>
                </c:pt>
                <c:pt idx="5">
                  <c:v>12.589</c:v>
                </c:pt>
              </c:numCache>
            </c:numRef>
          </c:val>
        </c:ser>
        <c:ser>
          <c:idx val="2"/>
          <c:order val="2"/>
          <c:tx>
            <c:strRef>
              <c:f>Sayfa12!$C$7</c:f>
              <c:strCache>
                <c:ptCount val="1"/>
                <c:pt idx="0">
                  <c:v>Dolaylı İhracat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</c:dLbls>
          <c:cat>
            <c:strRef>
              <c:f>Sayfa12!$D$4:$I$4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2011-9ay</c:v>
                </c:pt>
                <c:pt idx="5">
                  <c:v>2012-9ay</c:v>
                </c:pt>
              </c:strCache>
            </c:strRef>
          </c:cat>
          <c:val>
            <c:numRef>
              <c:f>Sayfa12!$D$7:$I$7</c:f>
              <c:numCache>
                <c:formatCode>0.0</c:formatCode>
                <c:ptCount val="6"/>
                <c:pt idx="0">
                  <c:v>6.6909999999999989</c:v>
                </c:pt>
                <c:pt idx="1">
                  <c:v>2.7890000000000001</c:v>
                </c:pt>
                <c:pt idx="2">
                  <c:v>4.3069999999999995</c:v>
                </c:pt>
                <c:pt idx="3">
                  <c:v>5.077</c:v>
                </c:pt>
                <c:pt idx="4">
                  <c:v>4.0119999999999996</c:v>
                </c:pt>
                <c:pt idx="5">
                  <c:v>4.0619999999999994</c:v>
                </c:pt>
              </c:numCache>
            </c:numRef>
          </c:val>
        </c:ser>
        <c:dLbls/>
        <c:overlap val="100"/>
        <c:axId val="68324736"/>
        <c:axId val="68342912"/>
      </c:barChart>
      <c:lineChart>
        <c:grouping val="standard"/>
        <c:ser>
          <c:idx val="3"/>
          <c:order val="3"/>
          <c:tx>
            <c:strRef>
              <c:f>Sayfa12!$C$8</c:f>
              <c:strCache>
                <c:ptCount val="1"/>
                <c:pt idx="0">
                  <c:v>NET KATKI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5276458151228611E-2"/>
                  <c:y val="-4.5714285714285714E-2"/>
                </c:manualLayout>
              </c:layout>
              <c:showVal val="1"/>
            </c:dLbl>
            <c:dLbl>
              <c:idx val="1"/>
              <c:layout>
                <c:manualLayout>
                  <c:x val="-1.8957343613421478E-2"/>
                  <c:y val="-7.2380952380952379E-2"/>
                </c:manualLayout>
              </c:layout>
              <c:showVal val="1"/>
            </c:dLbl>
            <c:dLbl>
              <c:idx val="2"/>
              <c:layout>
                <c:manualLayout>
                  <c:x val="-3.3175351323487541E-2"/>
                  <c:y val="-5.7142857142857141E-2"/>
                </c:manualLayout>
              </c:layout>
              <c:showVal val="1"/>
            </c:dLbl>
            <c:dLbl>
              <c:idx val="3"/>
              <c:layout>
                <c:manualLayout>
                  <c:x val="-3.0015794054584027E-2"/>
                  <c:y val="-3.4285714285714301E-2"/>
                </c:manualLayout>
              </c:layout>
              <c:showVal val="1"/>
            </c:dLbl>
            <c:dLbl>
              <c:idx val="4"/>
              <c:layout>
                <c:manualLayout>
                  <c:x val="-1.4218007710066202E-2"/>
                  <c:y val="-4.5714285714285693E-2"/>
                </c:manualLayout>
              </c:layout>
              <c:showVal val="1"/>
            </c:dLbl>
            <c:dLbl>
              <c:idx val="5"/>
              <c:layout>
                <c:manualLayout>
                  <c:x val="-2.3696679516776814E-2"/>
                  <c:y val="-4.1904761904761903E-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4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Sayfa12!$D$4:$I$4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2011-9ay</c:v>
                </c:pt>
                <c:pt idx="5">
                  <c:v>2012-9ay</c:v>
                </c:pt>
              </c:strCache>
            </c:strRef>
          </c:cat>
          <c:val>
            <c:numRef>
              <c:f>Sayfa12!$D$8:$I$8</c:f>
              <c:numCache>
                <c:formatCode>0.0</c:formatCode>
                <c:ptCount val="6"/>
                <c:pt idx="0">
                  <c:v>23.698665999999999</c:v>
                </c:pt>
                <c:pt idx="1">
                  <c:v>13.599533000000003</c:v>
                </c:pt>
                <c:pt idx="2">
                  <c:v>17.542847000000002</c:v>
                </c:pt>
                <c:pt idx="3">
                  <c:v>23.324526999999993</c:v>
                </c:pt>
                <c:pt idx="4">
                  <c:v>17.404933</c:v>
                </c:pt>
                <c:pt idx="5">
                  <c:v>18.177049</c:v>
                </c:pt>
              </c:numCache>
            </c:numRef>
          </c:val>
        </c:ser>
        <c:dLbls/>
        <c:marker val="1"/>
        <c:axId val="68346240"/>
        <c:axId val="68344448"/>
      </c:lineChart>
      <c:catAx>
        <c:axId val="6832473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8342912"/>
        <c:crosses val="autoZero"/>
        <c:auto val="1"/>
        <c:lblAlgn val="ctr"/>
        <c:lblOffset val="100"/>
      </c:catAx>
      <c:valAx>
        <c:axId val="6834291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8324736"/>
        <c:crosses val="autoZero"/>
        <c:crossBetween val="between"/>
      </c:valAx>
      <c:valAx>
        <c:axId val="68344448"/>
        <c:scaling>
          <c:orientation val="minMax"/>
        </c:scaling>
        <c:axPos val="r"/>
        <c:numFmt formatCode="0.0" sourceLinked="1"/>
        <c:tickLblPos val="nextTo"/>
        <c:txPr>
          <a:bodyPr/>
          <a:lstStyle/>
          <a:p>
            <a:pPr>
              <a:defRPr sz="1100" b="1">
                <a:solidFill>
                  <a:srgbClr val="7030A0"/>
                </a:solidFill>
              </a:defRPr>
            </a:pPr>
            <a:endParaRPr lang="tr-TR"/>
          </a:p>
        </c:txPr>
        <c:crossAx val="68346240"/>
        <c:crosses val="max"/>
        <c:crossBetween val="between"/>
      </c:valAx>
      <c:catAx>
        <c:axId val="68346240"/>
        <c:scaling>
          <c:orientation val="minMax"/>
        </c:scaling>
        <c:delete val="1"/>
        <c:axPos val="b"/>
        <c:tickLblPos val="nextTo"/>
        <c:crossAx val="68344448"/>
        <c:crosses val="autoZero"/>
        <c:auto val="1"/>
        <c:lblAlgn val="ctr"/>
        <c:lblOffset val="100"/>
      </c:catAx>
    </c:plotArea>
    <c:legend>
      <c:legendPos val="b"/>
      <c:txPr>
        <a:bodyPr/>
        <a:lstStyle/>
        <a:p>
          <a:pPr>
            <a:defRPr sz="1600" b="1"/>
          </a:pPr>
          <a:endParaRPr lang="tr-TR"/>
        </a:p>
      </c:txPr>
    </c:legend>
    <c:plotVisOnly val="1"/>
    <c:dispBlanksAs val="gap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5.8991713488285455E-2"/>
          <c:y val="3.8809513415417704E-2"/>
          <c:w val="0.8591266395883026"/>
          <c:h val="0.8696483824392357"/>
        </c:manualLayout>
      </c:layout>
      <c:barChart>
        <c:barDir val="col"/>
        <c:grouping val="clustered"/>
        <c:ser>
          <c:idx val="0"/>
          <c:order val="0"/>
          <c:tx>
            <c:strRef>
              <c:f>Sayfa25!$A$7</c:f>
              <c:strCache>
                <c:ptCount val="1"/>
                <c:pt idx="0">
                  <c:v>Kapasite</c:v>
                </c:pt>
              </c:strCache>
            </c:strRef>
          </c:tx>
          <c:dLbls>
            <c:dLbl>
              <c:idx val="0"/>
              <c:layout>
                <c:manualLayout>
                  <c:x val="-1.471670345842538E-3"/>
                  <c:y val="7.6588337684943428E-2"/>
                </c:manualLayout>
              </c:layout>
              <c:showVal val="1"/>
            </c:dLbl>
            <c:dLbl>
              <c:idx val="1"/>
              <c:layout>
                <c:manualLayout>
                  <c:x val="-1.3490155664127162E-17"/>
                  <c:y val="9.3994778067885157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0443864229765012"/>
                </c:manualLayout>
              </c:layout>
              <c:showVal val="1"/>
            </c:dLbl>
            <c:dLbl>
              <c:idx val="3"/>
              <c:layout>
                <c:manualLayout>
                  <c:x val="-4.4150110375275929E-3"/>
                  <c:y val="0.10095735422106177"/>
                </c:manualLayout>
              </c:layout>
              <c:showVal val="1"/>
            </c:dLbl>
            <c:dLbl>
              <c:idx val="4"/>
              <c:layout>
                <c:manualLayout>
                  <c:x val="-5.3960622656508634E-17"/>
                  <c:y val="8.7032201914708424E-2"/>
                </c:manualLayout>
              </c:layout>
              <c:showVal val="1"/>
            </c:dLbl>
            <c:dLbl>
              <c:idx val="5"/>
              <c:layout>
                <c:manualLayout>
                  <c:x val="-1.4716703458425313E-3"/>
                  <c:y val="0.11140121845082668"/>
                </c:manualLayout>
              </c:layout>
              <c:showVal val="1"/>
            </c:dLbl>
            <c:dLbl>
              <c:idx val="6"/>
              <c:layout>
                <c:manualLayout>
                  <c:x val="-5.3960622656508634E-17"/>
                  <c:y val="0.10095735422106177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9.3994778067885157E-2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0.10791993037423847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0.13228894691035678"/>
                </c:manualLayout>
              </c:layout>
              <c:showVal val="1"/>
            </c:dLbl>
            <c:dLbl>
              <c:idx val="10"/>
              <c:layout>
                <c:manualLayout>
                  <c:x val="0"/>
                  <c:y val="0.13577023498694521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0.10443864229765018"/>
                </c:manualLayout>
              </c:layout>
              <c:showVal val="1"/>
            </c:dLbl>
            <c:dLbl>
              <c:idx val="12"/>
              <c:layout>
                <c:manualLayout>
                  <c:x val="-1.0792124531301727E-16"/>
                  <c:y val="0.1114012184508268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Sayfa25!$B$6:$N$6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Sayfa25!$B$7:$N$7</c:f>
              <c:numCache>
                <c:formatCode>#,##0.0</c:formatCode>
                <c:ptCount val="13"/>
                <c:pt idx="0">
                  <c:v>4.0169999999999995</c:v>
                </c:pt>
                <c:pt idx="1">
                  <c:v>4.21</c:v>
                </c:pt>
                <c:pt idx="2">
                  <c:v>4.21</c:v>
                </c:pt>
                <c:pt idx="3">
                  <c:v>4.21</c:v>
                </c:pt>
                <c:pt idx="4">
                  <c:v>4.2</c:v>
                </c:pt>
                <c:pt idx="5">
                  <c:v>4.9000000000000004</c:v>
                </c:pt>
                <c:pt idx="6">
                  <c:v>4.9000000000000004</c:v>
                </c:pt>
                <c:pt idx="7">
                  <c:v>4.8499999999999996</c:v>
                </c:pt>
                <c:pt idx="8">
                  <c:v>6.5</c:v>
                </c:pt>
                <c:pt idx="9">
                  <c:v>8.6</c:v>
                </c:pt>
                <c:pt idx="10">
                  <c:v>11.46</c:v>
                </c:pt>
                <c:pt idx="11">
                  <c:v>15.66</c:v>
                </c:pt>
                <c:pt idx="12">
                  <c:v>16.399999999999999</c:v>
                </c:pt>
              </c:numCache>
            </c:numRef>
          </c:val>
        </c:ser>
        <c:ser>
          <c:idx val="1"/>
          <c:order val="1"/>
          <c:tx>
            <c:strRef>
              <c:f>Sayfa25!$A$8</c:f>
              <c:strCache>
                <c:ptCount val="1"/>
                <c:pt idx="0">
                  <c:v>Üretim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9.0513489991296797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8.3550913838120119E-2"/>
                </c:manualLayout>
              </c:layout>
              <c:showVal val="1"/>
            </c:dLbl>
            <c:dLbl>
              <c:idx val="2"/>
              <c:layout>
                <c:manualLayout>
                  <c:x val="2.6980311328254317E-17"/>
                  <c:y val="8.3550913838120119E-2"/>
                </c:manualLayout>
              </c:layout>
              <c:showVal val="1"/>
            </c:dLbl>
            <c:dLbl>
              <c:idx val="3"/>
              <c:layout>
                <c:manualLayout>
                  <c:x val="-5.3960622656508634E-17"/>
                  <c:y val="8.7032201914708299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8.7032201914708424E-2"/>
                </c:manualLayout>
              </c:layout>
              <c:showVal val="1"/>
            </c:dLbl>
            <c:dLbl>
              <c:idx val="5"/>
              <c:layout>
                <c:manualLayout>
                  <c:x val="2.943340691685063E-3"/>
                  <c:y val="9.3994778067885157E-2"/>
                </c:manualLayout>
              </c:layout>
              <c:showVal val="1"/>
            </c:dLbl>
            <c:dLbl>
              <c:idx val="6"/>
              <c:layout>
                <c:manualLayout>
                  <c:x val="-1.4716703458425853E-3"/>
                  <c:y val="8.7032201914708299E-2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9.3994778067885157E-2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9.3994778067885157E-2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9.0513489991296686E-2"/>
                </c:manualLayout>
              </c:layout>
              <c:showVal val="1"/>
            </c:dLbl>
            <c:dLbl>
              <c:idx val="10"/>
              <c:layout>
                <c:manualLayout>
                  <c:x val="-1.0792124531301727E-16"/>
                  <c:y val="9.3994778067885157E-2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0.13577023498694513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0.14621409921671014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Sayfa25!$B$6:$N$6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Sayfa25!$B$8:$N$8</c:f>
              <c:numCache>
                <c:formatCode>#,##0.0</c:formatCode>
                <c:ptCount val="13"/>
                <c:pt idx="0">
                  <c:v>3.1930000000000001</c:v>
                </c:pt>
                <c:pt idx="1">
                  <c:v>2.4129999999999994</c:v>
                </c:pt>
                <c:pt idx="2">
                  <c:v>2.504</c:v>
                </c:pt>
                <c:pt idx="3">
                  <c:v>2.7319999999999998</c:v>
                </c:pt>
                <c:pt idx="4">
                  <c:v>3.2869999999999999</c:v>
                </c:pt>
                <c:pt idx="5">
                  <c:v>3.73</c:v>
                </c:pt>
                <c:pt idx="6">
                  <c:v>4.375</c:v>
                </c:pt>
                <c:pt idx="7">
                  <c:v>4.7439999999999998</c:v>
                </c:pt>
                <c:pt idx="8">
                  <c:v>5.4320000000000004</c:v>
                </c:pt>
                <c:pt idx="9">
                  <c:v>5.8419999999999996</c:v>
                </c:pt>
                <c:pt idx="10">
                  <c:v>8.2879999999999985</c:v>
                </c:pt>
                <c:pt idx="11">
                  <c:v>10.696</c:v>
                </c:pt>
                <c:pt idx="12">
                  <c:v>11</c:v>
                </c:pt>
              </c:numCache>
            </c:numRef>
          </c:val>
        </c:ser>
        <c:dLbls/>
        <c:axId val="68407680"/>
        <c:axId val="68409216"/>
      </c:barChart>
      <c:lineChart>
        <c:grouping val="standard"/>
        <c:ser>
          <c:idx val="2"/>
          <c:order val="2"/>
          <c:tx>
            <c:strRef>
              <c:f>Sayfa25!$A$9</c:f>
              <c:strCache>
                <c:ptCount val="1"/>
                <c:pt idx="0">
                  <c:v>KKO, %</c:v>
                </c:pt>
              </c:strCache>
            </c:strRef>
          </c:tx>
          <c:marker>
            <c:symbol val="none"/>
          </c:marker>
          <c:dLbls>
            <c:dLbl>
              <c:idx val="12"/>
              <c:layout>
                <c:manualLayout>
                  <c:x val="-1.1562784268376883E-2"/>
                  <c:y val="-3.5785073800173588E-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Sayfa25!$B$6:$N$6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Sayfa25!$B$9:$N$9</c:f>
              <c:numCache>
                <c:formatCode>0.0</c:formatCode>
                <c:ptCount val="13"/>
                <c:pt idx="0">
                  <c:v>79.487179487179517</c:v>
                </c:pt>
                <c:pt idx="1">
                  <c:v>57.315914489311147</c:v>
                </c:pt>
                <c:pt idx="2">
                  <c:v>59.477434679334912</c:v>
                </c:pt>
                <c:pt idx="3">
                  <c:v>64.893111638954849</c:v>
                </c:pt>
                <c:pt idx="4">
                  <c:v>78.261904761904788</c:v>
                </c:pt>
                <c:pt idx="5">
                  <c:v>76.12244897959178</c:v>
                </c:pt>
                <c:pt idx="6">
                  <c:v>89.285714285714292</c:v>
                </c:pt>
                <c:pt idx="7">
                  <c:v>97.814432989690729</c:v>
                </c:pt>
                <c:pt idx="8">
                  <c:v>83.569230769230785</c:v>
                </c:pt>
                <c:pt idx="9">
                  <c:v>67.930232558139522</c:v>
                </c:pt>
                <c:pt idx="10">
                  <c:v>72.32111692844677</c:v>
                </c:pt>
                <c:pt idx="11">
                  <c:v>68.301404853128972</c:v>
                </c:pt>
                <c:pt idx="12">
                  <c:v>67.073170731707307</c:v>
                </c:pt>
              </c:numCache>
            </c:numRef>
          </c:val>
        </c:ser>
        <c:dLbls/>
        <c:marker val="1"/>
        <c:axId val="68424832"/>
        <c:axId val="68410752"/>
      </c:lineChart>
      <c:catAx>
        <c:axId val="6840768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8409216"/>
        <c:crosses val="autoZero"/>
        <c:auto val="1"/>
        <c:lblAlgn val="ctr"/>
        <c:lblOffset val="100"/>
      </c:catAx>
      <c:valAx>
        <c:axId val="68409216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8407680"/>
        <c:crosses val="autoZero"/>
        <c:crossBetween val="between"/>
      </c:valAx>
      <c:valAx>
        <c:axId val="68410752"/>
        <c:scaling>
          <c:orientation val="minMax"/>
        </c:scaling>
        <c:axPos val="r"/>
        <c:numFmt formatCode="0.0" sourceLinked="1"/>
        <c:tickLblPos val="nextTo"/>
        <c:txPr>
          <a:bodyPr/>
          <a:lstStyle/>
          <a:p>
            <a:pPr>
              <a:defRPr sz="1200" b="1">
                <a:solidFill>
                  <a:srgbClr val="00B050"/>
                </a:solidFill>
              </a:defRPr>
            </a:pPr>
            <a:endParaRPr lang="tr-TR"/>
          </a:p>
        </c:txPr>
        <c:crossAx val="68424832"/>
        <c:crosses val="max"/>
        <c:crossBetween val="between"/>
      </c:valAx>
      <c:catAx>
        <c:axId val="68424832"/>
        <c:scaling>
          <c:orientation val="minMax"/>
        </c:scaling>
        <c:delete val="1"/>
        <c:axPos val="b"/>
        <c:tickLblPos val="nextTo"/>
        <c:crossAx val="6841075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7.790999634979405E-2"/>
          <c:y val="4.3518293894725314E-2"/>
          <c:w val="0.13327469827860919"/>
          <c:h val="0.2201870849694702"/>
        </c:manualLayout>
      </c:layout>
      <c:spPr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c:spPr>
      <c:txPr>
        <a:bodyPr/>
        <a:lstStyle/>
        <a:p>
          <a:pPr>
            <a:defRPr sz="1600" b="1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gap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0.11064814814814815"/>
          <c:y val="2.0833333333333336E-2"/>
          <c:w val="0.79722222222222228"/>
          <c:h val="0.96877637130801697"/>
        </c:manualLayout>
      </c:layout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  <c:showCatName val="1"/>
            <c:showPercent val="1"/>
            <c:showLeaderLines val="1"/>
          </c:dLbls>
          <c:cat>
            <c:strRef>
              <c:f>Sayfa17!$D$7:$D$10</c:f>
              <c:strCache>
                <c:ptCount val="4"/>
                <c:pt idx="0">
                  <c:v>Karadeniz</c:v>
                </c:pt>
                <c:pt idx="1">
                  <c:v>Marmara</c:v>
                </c:pt>
                <c:pt idx="2">
                  <c:v>İzmir</c:v>
                </c:pt>
                <c:pt idx="3">
                  <c:v>D. Akdeniz</c:v>
                </c:pt>
              </c:strCache>
            </c:strRef>
          </c:cat>
          <c:val>
            <c:numRef>
              <c:f>Sayfa17!$E$7:$E$10</c:f>
              <c:numCache>
                <c:formatCode>#,##0.0</c:formatCode>
                <c:ptCount val="4"/>
                <c:pt idx="0">
                  <c:v>3.6919999999999997</c:v>
                </c:pt>
                <c:pt idx="1">
                  <c:v>6.1249999999999991</c:v>
                </c:pt>
                <c:pt idx="2">
                  <c:v>4.145999999999999</c:v>
                </c:pt>
                <c:pt idx="3">
                  <c:v>2.504</c:v>
                </c:pt>
              </c:numCache>
            </c:numRef>
          </c:val>
        </c:ser>
        <c:ser>
          <c:idx val="1"/>
          <c:order val="1"/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  <c:showPercent val="1"/>
            <c:showLeaderLines val="1"/>
          </c:dLbls>
          <c:cat>
            <c:strRef>
              <c:f>Sayfa17!$D$7:$D$10</c:f>
              <c:strCache>
                <c:ptCount val="4"/>
                <c:pt idx="0">
                  <c:v>Karadeniz</c:v>
                </c:pt>
                <c:pt idx="1">
                  <c:v>Marmara</c:v>
                </c:pt>
                <c:pt idx="2">
                  <c:v>İzmir</c:v>
                </c:pt>
                <c:pt idx="3">
                  <c:v>D. Akdeniz</c:v>
                </c:pt>
              </c:strCache>
            </c:strRef>
          </c:cat>
          <c:val>
            <c:numRef>
              <c:f>Sayfa17!$F$7:$F$10</c:f>
              <c:numCache>
                <c:formatCode>#,##0.0</c:formatCode>
                <c:ptCount val="4"/>
                <c:pt idx="0">
                  <c:v>5.7910000000000004</c:v>
                </c:pt>
                <c:pt idx="1">
                  <c:v>11.01</c:v>
                </c:pt>
                <c:pt idx="2">
                  <c:v>6.6099999999999994</c:v>
                </c:pt>
                <c:pt idx="3">
                  <c:v>10.696</c:v>
                </c:pt>
              </c:numCache>
            </c:numRef>
          </c:val>
        </c:ser>
        <c:dLbls/>
        <c:firstSliceAng val="0"/>
        <c:holeSize val="50"/>
      </c:doughnutChart>
    </c:plotArea>
    <c:plotVisOnly val="1"/>
    <c:dispBlanksAs val="zero"/>
  </c:chart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0.12505082916594348"/>
          <c:y val="0"/>
          <c:w val="0.70991181808923165"/>
          <c:h val="1"/>
        </c:manualLayout>
      </c:layout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  <c:showCatName val="1"/>
            <c:showPercent val="1"/>
            <c:showLeaderLines val="1"/>
          </c:dLbls>
          <c:cat>
            <c:strRef>
              <c:f>Sayfa17!$D$17:$D$20</c:f>
              <c:strCache>
                <c:ptCount val="4"/>
                <c:pt idx="0">
                  <c:v>Karadeniz</c:v>
                </c:pt>
                <c:pt idx="1">
                  <c:v>Marmara</c:v>
                </c:pt>
                <c:pt idx="2">
                  <c:v>İzmir</c:v>
                </c:pt>
                <c:pt idx="3">
                  <c:v>D. Akdeniz</c:v>
                </c:pt>
              </c:strCache>
            </c:strRef>
          </c:cat>
          <c:val>
            <c:numRef>
              <c:f>Sayfa17!$E$17:$E$20</c:f>
              <c:numCache>
                <c:formatCode>#,##0.0</c:formatCode>
                <c:ptCount val="4"/>
                <c:pt idx="0">
                  <c:v>4.45</c:v>
                </c:pt>
                <c:pt idx="1">
                  <c:v>7.294999999999999</c:v>
                </c:pt>
                <c:pt idx="2">
                  <c:v>5.9740000000000002</c:v>
                </c:pt>
                <c:pt idx="3">
                  <c:v>4.21</c:v>
                </c:pt>
              </c:numCache>
            </c:numRef>
          </c:val>
        </c:ser>
        <c:ser>
          <c:idx val="1"/>
          <c:order val="1"/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  <c:showPercent val="1"/>
            <c:showLeaderLines val="1"/>
          </c:dLbls>
          <c:cat>
            <c:strRef>
              <c:f>Sayfa17!$D$17:$D$20</c:f>
              <c:strCache>
                <c:ptCount val="4"/>
                <c:pt idx="0">
                  <c:v>Karadeniz</c:v>
                </c:pt>
                <c:pt idx="1">
                  <c:v>Marmara</c:v>
                </c:pt>
                <c:pt idx="2">
                  <c:v>İzmir</c:v>
                </c:pt>
                <c:pt idx="3">
                  <c:v>D. Akdeniz</c:v>
                </c:pt>
              </c:strCache>
            </c:strRef>
          </c:cat>
          <c:val>
            <c:numRef>
              <c:f>Sayfa17!$F$17:$F$20</c:f>
              <c:numCache>
                <c:formatCode>#,##0.0</c:formatCode>
                <c:ptCount val="4"/>
                <c:pt idx="0">
                  <c:v>7.9</c:v>
                </c:pt>
                <c:pt idx="1">
                  <c:v>14.5</c:v>
                </c:pt>
                <c:pt idx="2">
                  <c:v>11.3</c:v>
                </c:pt>
                <c:pt idx="3">
                  <c:v>16.399999999999999</c:v>
                </c:pt>
              </c:numCache>
            </c:numRef>
          </c:val>
        </c:ser>
        <c:dLbls/>
        <c:firstSliceAng val="0"/>
        <c:holeSize val="50"/>
      </c:doughnutChart>
    </c:plotArea>
    <c:plotVisOnly val="1"/>
    <c:dispBlanksAs val="zero"/>
  </c:chart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İzmiricin!$C$94:$C$98</c:f>
              <c:strCache>
                <c:ptCount val="5"/>
                <c:pt idx="0">
                  <c:v>D. Akdeniz</c:v>
                </c:pt>
                <c:pt idx="1">
                  <c:v>Marmara</c:v>
                </c:pt>
                <c:pt idx="2">
                  <c:v>İzmir</c:v>
                </c:pt>
                <c:pt idx="3">
                  <c:v>Karadeniz</c:v>
                </c:pt>
                <c:pt idx="4">
                  <c:v>Türkiye</c:v>
                </c:pt>
              </c:strCache>
            </c:strRef>
          </c:cat>
          <c:val>
            <c:numRef>
              <c:f>İzmiricin!$D$94:$D$98</c:f>
              <c:numCache>
                <c:formatCode>0.0</c:formatCode>
                <c:ptCount val="5"/>
                <c:pt idx="0">
                  <c:v>308.26487428429175</c:v>
                </c:pt>
                <c:pt idx="1">
                  <c:v>151.73611111111109</c:v>
                </c:pt>
                <c:pt idx="2">
                  <c:v>98.419666374012309</c:v>
                </c:pt>
                <c:pt idx="3">
                  <c:v>81.192660550458669</c:v>
                </c:pt>
                <c:pt idx="4">
                  <c:v>149.13594470046078</c:v>
                </c:pt>
              </c:numCache>
            </c:numRef>
          </c:val>
        </c:ser>
        <c:dLbls/>
        <c:axId val="68813568"/>
        <c:axId val="68815104"/>
      </c:barChart>
      <c:catAx>
        <c:axId val="6881356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8815104"/>
        <c:crosses val="autoZero"/>
        <c:auto val="1"/>
        <c:lblAlgn val="ctr"/>
        <c:lblOffset val="100"/>
      </c:catAx>
      <c:valAx>
        <c:axId val="68815104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8813568"/>
        <c:crosses val="autoZero"/>
        <c:crossBetween val="between"/>
      </c:valAx>
    </c:plotArea>
    <c:plotVisOnly val="1"/>
    <c:dispBlanksAs val="gap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İzmiricin!$G$93:$G$97</c:f>
              <c:strCache>
                <c:ptCount val="5"/>
                <c:pt idx="0">
                  <c:v>D. Akdeniz</c:v>
                </c:pt>
                <c:pt idx="1">
                  <c:v>Marmara</c:v>
                </c:pt>
                <c:pt idx="2">
                  <c:v>İzmir</c:v>
                </c:pt>
                <c:pt idx="3">
                  <c:v>Karadeniz</c:v>
                </c:pt>
                <c:pt idx="4">
                  <c:v>Türkiye</c:v>
                </c:pt>
              </c:strCache>
            </c:strRef>
          </c:cat>
          <c:val>
            <c:numRef>
              <c:f>İzmiricin!$H$93:$H$97</c:f>
              <c:numCache>
                <c:formatCode>0.0</c:formatCode>
                <c:ptCount val="5"/>
                <c:pt idx="0">
                  <c:v>234.98277481991857</c:v>
                </c:pt>
                <c:pt idx="1">
                  <c:v>163.52321685016759</c:v>
                </c:pt>
                <c:pt idx="2">
                  <c:v>89.833429063756455</c:v>
                </c:pt>
                <c:pt idx="3">
                  <c:v>66.791474654377907</c:v>
                </c:pt>
                <c:pt idx="4">
                  <c:v>138.09424083769642</c:v>
                </c:pt>
              </c:numCache>
            </c:numRef>
          </c:val>
        </c:ser>
        <c:dLbls/>
        <c:axId val="68806144"/>
        <c:axId val="68807680"/>
      </c:barChart>
      <c:catAx>
        <c:axId val="6880614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8807680"/>
        <c:crosses val="autoZero"/>
        <c:auto val="1"/>
        <c:lblAlgn val="ctr"/>
        <c:lblOffset val="100"/>
      </c:catAx>
      <c:valAx>
        <c:axId val="68807680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8806144"/>
        <c:crosses val="autoZero"/>
        <c:crossBetween val="between"/>
      </c:valAx>
    </c:plotArea>
    <c:plotVisOnly val="1"/>
    <c:dispBlanksAs val="gap"/>
  </c:chart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</c:dLbls>
          <c:cat>
            <c:strRef>
              <c:f>İzmiricin!$R$5:$R$8</c:f>
              <c:strCache>
                <c:ptCount val="4"/>
                <c:pt idx="0">
                  <c:v>D. Akdeniz</c:v>
                </c:pt>
                <c:pt idx="1">
                  <c:v>Marmara</c:v>
                </c:pt>
                <c:pt idx="2">
                  <c:v>İzmir</c:v>
                </c:pt>
                <c:pt idx="3">
                  <c:v>Karadeniz</c:v>
                </c:pt>
              </c:strCache>
            </c:strRef>
          </c:cat>
          <c:val>
            <c:numRef>
              <c:f>İzmiricin!$S$5:$S$8</c:f>
              <c:numCache>
                <c:formatCode>0.0</c:formatCode>
                <c:ptCount val="4"/>
                <c:pt idx="0">
                  <c:v>12.383000000000003</c:v>
                </c:pt>
                <c:pt idx="1">
                  <c:v>8.7399999999999984</c:v>
                </c:pt>
                <c:pt idx="2">
                  <c:v>5.6049999999999995</c:v>
                </c:pt>
                <c:pt idx="3">
                  <c:v>3.54</c:v>
                </c:pt>
              </c:numCache>
            </c:numRef>
          </c:val>
        </c:ser>
        <c:dLbls/>
        <c:axId val="68832256"/>
        <c:axId val="68797184"/>
      </c:barChart>
      <c:catAx>
        <c:axId val="68832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8797184"/>
        <c:crosses val="autoZero"/>
        <c:auto val="1"/>
        <c:lblAlgn val="ctr"/>
        <c:lblOffset val="100"/>
      </c:catAx>
      <c:valAx>
        <c:axId val="68797184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8832256"/>
        <c:crosses val="autoZero"/>
        <c:crossBetween val="between"/>
      </c:valAx>
    </c:plotArea>
    <c:plotVisOnly val="1"/>
    <c:dispBlanksAs val="gap"/>
  </c:chart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 b="1"/>
                </a:pPr>
                <a:endParaRPr lang="tr-TR"/>
              </a:p>
            </c:txPr>
            <c:showVal val="1"/>
          </c:dLbls>
          <c:cat>
            <c:strRef>
              <c:f>İzmiricin!$R$14:$R$17</c:f>
              <c:strCache>
                <c:ptCount val="4"/>
                <c:pt idx="0">
                  <c:v>D. Akdeniz</c:v>
                </c:pt>
                <c:pt idx="1">
                  <c:v>Marmara</c:v>
                </c:pt>
                <c:pt idx="2">
                  <c:v>İzmir</c:v>
                </c:pt>
                <c:pt idx="3">
                  <c:v>Karadeniz</c:v>
                </c:pt>
              </c:strCache>
            </c:strRef>
          </c:cat>
          <c:val>
            <c:numRef>
              <c:f>İzmiricin!$S$14:$S$17</c:f>
              <c:numCache>
                <c:formatCode>0.0</c:formatCode>
                <c:ptCount val="4"/>
                <c:pt idx="0">
                  <c:v>7.5030000000000001</c:v>
                </c:pt>
                <c:pt idx="1">
                  <c:v>6.8319999999999999</c:v>
                </c:pt>
                <c:pt idx="2">
                  <c:v>3.1280000000000001</c:v>
                </c:pt>
                <c:pt idx="3">
                  <c:v>2.3189999999999995</c:v>
                </c:pt>
              </c:numCache>
            </c:numRef>
          </c:val>
        </c:ser>
        <c:dLbls/>
        <c:axId val="68920832"/>
        <c:axId val="68922368"/>
      </c:barChart>
      <c:catAx>
        <c:axId val="6892083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68922368"/>
        <c:crosses val="autoZero"/>
        <c:auto val="1"/>
        <c:lblAlgn val="ctr"/>
        <c:lblOffset val="100"/>
      </c:catAx>
      <c:valAx>
        <c:axId val="68922368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8920832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lineChart>
        <c:grouping val="standard"/>
        <c:ser>
          <c:idx val="0"/>
          <c:order val="0"/>
          <c:tx>
            <c:strRef>
              <c:f>'Tüketim (2)'!$A$6</c:f>
              <c:strCache>
                <c:ptCount val="1"/>
                <c:pt idx="0">
                  <c:v>Dünya Çelik Tüketimi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2910052910052924E-3"/>
                  <c:y val="0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'Tüketim (2)'!$B$5:$O$5</c:f>
              <c:strCache>
                <c:ptCount val="14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  <c:pt idx="13">
                  <c:v>2013*</c:v>
                </c:pt>
              </c:strCache>
            </c:strRef>
          </c:cat>
          <c:val>
            <c:numRef>
              <c:f>'Tüketim (2)'!$B$6:$O$6</c:f>
              <c:numCache>
                <c:formatCode>General</c:formatCode>
                <c:ptCount val="14"/>
                <c:pt idx="0">
                  <c:v>761</c:v>
                </c:pt>
                <c:pt idx="1">
                  <c:v>775</c:v>
                </c:pt>
                <c:pt idx="2">
                  <c:v>828</c:v>
                </c:pt>
                <c:pt idx="3">
                  <c:v>893</c:v>
                </c:pt>
                <c:pt idx="4">
                  <c:v>980</c:v>
                </c:pt>
                <c:pt idx="5">
                  <c:v>1049</c:v>
                </c:pt>
                <c:pt idx="6">
                  <c:v>1145</c:v>
                </c:pt>
                <c:pt idx="7">
                  <c:v>1218</c:v>
                </c:pt>
                <c:pt idx="8">
                  <c:v>1218</c:v>
                </c:pt>
                <c:pt idx="9">
                  <c:v>1139</c:v>
                </c:pt>
                <c:pt idx="10">
                  <c:v>1300</c:v>
                </c:pt>
                <c:pt idx="11">
                  <c:v>1381</c:v>
                </c:pt>
                <c:pt idx="12">
                  <c:v>1410</c:v>
                </c:pt>
                <c:pt idx="13" formatCode="0">
                  <c:v>1454</c:v>
                </c:pt>
              </c:numCache>
            </c:numRef>
          </c:val>
        </c:ser>
        <c:dLbls/>
        <c:marker val="1"/>
        <c:axId val="66287104"/>
        <c:axId val="66288640"/>
      </c:lineChart>
      <c:catAx>
        <c:axId val="662871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6288640"/>
        <c:crosses val="autoZero"/>
        <c:auto val="1"/>
        <c:lblAlgn val="ctr"/>
        <c:lblOffset val="100"/>
      </c:catAx>
      <c:valAx>
        <c:axId val="66288640"/>
        <c:scaling>
          <c:orientation val="minMax"/>
          <c:min val="7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6287104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6.5465418517600571E-2"/>
          <c:y val="4.072267190377428E-2"/>
          <c:w val="0.86490451405438906"/>
          <c:h val="0.78158471449810041"/>
        </c:manualLayout>
      </c:layout>
      <c:barChart>
        <c:barDir val="col"/>
        <c:grouping val="clustered"/>
        <c:ser>
          <c:idx val="0"/>
          <c:order val="0"/>
          <c:tx>
            <c:strRef>
              <c:f>Sayfa1!$A$43</c:f>
              <c:strCache>
                <c:ptCount val="1"/>
                <c:pt idx="0">
                  <c:v>Kapasite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4897579143389225"/>
                </c:manualLayout>
              </c:layout>
              <c:showVal val="1"/>
            </c:dLbl>
            <c:dLbl>
              <c:idx val="1"/>
              <c:layout>
                <c:manualLayout>
                  <c:x val="-1.7730496453900709E-3"/>
                  <c:y val="0.12662942271880812"/>
                </c:manualLayout>
              </c:layout>
              <c:showVal val="1"/>
            </c:dLbl>
            <c:dLbl>
              <c:idx val="2"/>
              <c:layout>
                <c:manualLayout>
                  <c:x val="-3.5460992907801452E-3"/>
                  <c:y val="0.12290502793296104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0.11545623836126639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0.12290502793296104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0.12290502793296104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0.12290502793296104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0.13035381750465511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0.12290502793296104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0.15642458100558659"/>
                </c:manualLayout>
              </c:layout>
              <c:showVal val="1"/>
            </c:dLbl>
            <c:dLbl>
              <c:idx val="10"/>
              <c:layout>
                <c:manualLayout>
                  <c:x val="0"/>
                  <c:y val="0.18994413407821301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0.17132216014897581"/>
                </c:manualLayout>
              </c:layout>
              <c:showVal val="1"/>
            </c:dLbl>
            <c:dLbl>
              <c:idx val="12"/>
              <c:layout>
                <c:manualLayout>
                  <c:x val="-1.1837366616657827E-16"/>
                  <c:y val="0.18958818958818957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Sayfa1!$B$42:$N$42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Sayfa1!$B$43:$N$43</c:f>
              <c:numCache>
                <c:formatCode>General</c:formatCode>
                <c:ptCount val="13"/>
                <c:pt idx="0">
                  <c:v>1062</c:v>
                </c:pt>
                <c:pt idx="1">
                  <c:v>1065</c:v>
                </c:pt>
                <c:pt idx="2">
                  <c:v>1094</c:v>
                </c:pt>
                <c:pt idx="3">
                  <c:v>1170</c:v>
                </c:pt>
                <c:pt idx="4">
                  <c:v>1245</c:v>
                </c:pt>
                <c:pt idx="5">
                  <c:v>1356</c:v>
                </c:pt>
                <c:pt idx="6">
                  <c:v>1452</c:v>
                </c:pt>
                <c:pt idx="7">
                  <c:v>1584</c:v>
                </c:pt>
                <c:pt idx="8">
                  <c:v>1704</c:v>
                </c:pt>
                <c:pt idx="9">
                  <c:v>1798</c:v>
                </c:pt>
                <c:pt idx="10">
                  <c:v>1900</c:v>
                </c:pt>
                <c:pt idx="11">
                  <c:v>1968</c:v>
                </c:pt>
                <c:pt idx="12">
                  <c:v>2049</c:v>
                </c:pt>
              </c:numCache>
            </c:numRef>
          </c:val>
        </c:ser>
        <c:ser>
          <c:idx val="1"/>
          <c:order val="1"/>
          <c:tx>
            <c:strRef>
              <c:f>Sayfa1!$A$44</c:f>
              <c:strCache>
                <c:ptCount val="1"/>
                <c:pt idx="0">
                  <c:v>Üretim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0055865921787698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10055865921787698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0800744878957169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9.6834264432030012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0.12662942271880817"/>
                </c:manualLayout>
              </c:layout>
              <c:showVal val="1"/>
            </c:dLbl>
            <c:dLbl>
              <c:idx val="5"/>
              <c:layout>
                <c:manualLayout>
                  <c:x val="-6.5011069317549578E-17"/>
                  <c:y val="0.13035381750465511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0.11545623836126639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0.13407821229050268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0.11545623836126639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0.11173184357541927"/>
                </c:manualLayout>
              </c:layout>
              <c:showVal val="1"/>
            </c:dLbl>
            <c:dLbl>
              <c:idx val="10"/>
              <c:layout>
                <c:manualLayout>
                  <c:x val="-1.7730496453900709E-3"/>
                  <c:y val="0.12290502793296104"/>
                </c:manualLayout>
              </c:layout>
              <c:showVal val="1"/>
            </c:dLbl>
            <c:dLbl>
              <c:idx val="11"/>
              <c:layout>
                <c:manualLayout>
                  <c:x val="-1.7730496453900709E-3"/>
                  <c:y val="0.122905027932961"/>
                </c:manualLayout>
              </c:layout>
              <c:showVal val="1"/>
            </c:dLbl>
            <c:dLbl>
              <c:idx val="12"/>
              <c:layout>
                <c:manualLayout>
                  <c:x val="-1.6142050040356313E-3"/>
                  <c:y val="0.10567210567210569"/>
                </c:manualLayout>
              </c:layout>
              <c:showVal val="1"/>
            </c:dLbl>
            <c:txPr>
              <a:bodyPr rot="-5400000" vert="horz"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Sayfa1!$B$42:$N$42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Sayfa1!$B$44:$N$44</c:f>
              <c:numCache>
                <c:formatCode>General</c:formatCode>
                <c:ptCount val="13"/>
                <c:pt idx="0">
                  <c:v>848</c:v>
                </c:pt>
                <c:pt idx="1">
                  <c:v>851</c:v>
                </c:pt>
                <c:pt idx="2">
                  <c:v>904</c:v>
                </c:pt>
                <c:pt idx="3">
                  <c:v>970</c:v>
                </c:pt>
                <c:pt idx="4">
                  <c:v>1071</c:v>
                </c:pt>
                <c:pt idx="5">
                  <c:v>1144</c:v>
                </c:pt>
                <c:pt idx="6">
                  <c:v>1247</c:v>
                </c:pt>
                <c:pt idx="7">
                  <c:v>1347</c:v>
                </c:pt>
                <c:pt idx="8">
                  <c:v>1329</c:v>
                </c:pt>
                <c:pt idx="9">
                  <c:v>1232</c:v>
                </c:pt>
                <c:pt idx="10">
                  <c:v>1417</c:v>
                </c:pt>
                <c:pt idx="11">
                  <c:v>1518</c:v>
                </c:pt>
                <c:pt idx="12">
                  <c:v>1526</c:v>
                </c:pt>
              </c:numCache>
            </c:numRef>
          </c:val>
        </c:ser>
        <c:dLbls/>
        <c:axId val="65669376"/>
        <c:axId val="65699840"/>
      </c:barChart>
      <c:lineChart>
        <c:grouping val="standard"/>
        <c:ser>
          <c:idx val="2"/>
          <c:order val="2"/>
          <c:tx>
            <c:strRef>
              <c:f>Sayfa1!$A$45</c:f>
              <c:strCache>
                <c:ptCount val="1"/>
                <c:pt idx="0">
                  <c:v>KKO %</c:v>
                </c:pt>
              </c:strCache>
            </c:strRef>
          </c:tx>
          <c:marker>
            <c:symbol val="none"/>
          </c:marker>
          <c:dLbls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strRef>
              <c:f>Sayfa1!$B$42:$N$42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Sayfa1!$B$45:$N$45</c:f>
              <c:numCache>
                <c:formatCode>0.0</c:formatCode>
                <c:ptCount val="13"/>
                <c:pt idx="0">
                  <c:v>80.900000000000006</c:v>
                </c:pt>
                <c:pt idx="1">
                  <c:v>80.7</c:v>
                </c:pt>
                <c:pt idx="2">
                  <c:v>84.4</c:v>
                </c:pt>
                <c:pt idx="3">
                  <c:v>86.4</c:v>
                </c:pt>
                <c:pt idx="4">
                  <c:v>89.4</c:v>
                </c:pt>
                <c:pt idx="5">
                  <c:v>88.7</c:v>
                </c:pt>
                <c:pt idx="6">
                  <c:v>89.7</c:v>
                </c:pt>
                <c:pt idx="7">
                  <c:v>89.4</c:v>
                </c:pt>
                <c:pt idx="8">
                  <c:v>81.400000000000006</c:v>
                </c:pt>
                <c:pt idx="9">
                  <c:v>70.7</c:v>
                </c:pt>
                <c:pt idx="10">
                  <c:v>77.3</c:v>
                </c:pt>
                <c:pt idx="11">
                  <c:v>78.8</c:v>
                </c:pt>
                <c:pt idx="12">
                  <c:v>74.475353831137141</c:v>
                </c:pt>
              </c:numCache>
            </c:numRef>
          </c:val>
        </c:ser>
        <c:dLbls/>
        <c:marker val="1"/>
        <c:axId val="65702912"/>
        <c:axId val="65701376"/>
      </c:lineChart>
      <c:catAx>
        <c:axId val="656693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699840"/>
        <c:crosses val="autoZero"/>
        <c:auto val="1"/>
        <c:lblAlgn val="ctr"/>
        <c:lblOffset val="100"/>
      </c:catAx>
      <c:valAx>
        <c:axId val="656998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669376"/>
        <c:crosses val="autoZero"/>
        <c:crossBetween val="between"/>
      </c:valAx>
      <c:valAx>
        <c:axId val="65701376"/>
        <c:scaling>
          <c:orientation val="minMax"/>
        </c:scaling>
        <c:axPos val="r"/>
        <c:numFmt formatCode="0.0" sourceLinked="1"/>
        <c:tickLblPos val="nextTo"/>
        <c:txPr>
          <a:bodyPr/>
          <a:lstStyle/>
          <a:p>
            <a:pPr>
              <a:defRPr sz="1400" b="1">
                <a:solidFill>
                  <a:srgbClr val="00B050"/>
                </a:solidFill>
              </a:defRPr>
            </a:pPr>
            <a:endParaRPr lang="tr-TR"/>
          </a:p>
        </c:txPr>
        <c:crossAx val="65702912"/>
        <c:crosses val="max"/>
        <c:crossBetween val="between"/>
      </c:valAx>
      <c:catAx>
        <c:axId val="65702912"/>
        <c:scaling>
          <c:orientation val="minMax"/>
        </c:scaling>
        <c:delete val="1"/>
        <c:axPos val="b"/>
        <c:numFmt formatCode="General" sourceLinked="1"/>
        <c:tickLblPos val="none"/>
        <c:crossAx val="65701376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 sz="1600" b="1"/>
          </a:pPr>
          <a:endParaRPr lang="tr-TR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Sayfa1!$A$46</c:f>
              <c:strCache>
                <c:ptCount val="1"/>
                <c:pt idx="0">
                  <c:v>Atıl Kapasite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Sayfa1!$B$42:$N$42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2012*</c:v>
                </c:pt>
              </c:strCache>
            </c:strRef>
          </c:cat>
          <c:val>
            <c:numRef>
              <c:f>Sayfa1!$B$46:$N$46</c:f>
              <c:numCache>
                <c:formatCode>General</c:formatCode>
                <c:ptCount val="13"/>
                <c:pt idx="0">
                  <c:v>214</c:v>
                </c:pt>
                <c:pt idx="1">
                  <c:v>214</c:v>
                </c:pt>
                <c:pt idx="2">
                  <c:v>190</c:v>
                </c:pt>
                <c:pt idx="3">
                  <c:v>200</c:v>
                </c:pt>
                <c:pt idx="4">
                  <c:v>174</c:v>
                </c:pt>
                <c:pt idx="5">
                  <c:v>212</c:v>
                </c:pt>
                <c:pt idx="6">
                  <c:v>205</c:v>
                </c:pt>
                <c:pt idx="7">
                  <c:v>237</c:v>
                </c:pt>
                <c:pt idx="8">
                  <c:v>375</c:v>
                </c:pt>
                <c:pt idx="9">
                  <c:v>566</c:v>
                </c:pt>
                <c:pt idx="10">
                  <c:v>483</c:v>
                </c:pt>
                <c:pt idx="11">
                  <c:v>450</c:v>
                </c:pt>
                <c:pt idx="12">
                  <c:v>523</c:v>
                </c:pt>
              </c:numCache>
            </c:numRef>
          </c:val>
        </c:ser>
        <c:dLbls/>
        <c:axId val="65728512"/>
        <c:axId val="65730048"/>
      </c:barChart>
      <c:catAx>
        <c:axId val="65728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730048"/>
        <c:crosses val="autoZero"/>
        <c:auto val="1"/>
        <c:lblAlgn val="ctr"/>
        <c:lblOffset val="100"/>
      </c:catAx>
      <c:valAx>
        <c:axId val="657300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5728512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Ticaret!$B$5</c:f>
              <c:strCache>
                <c:ptCount val="1"/>
                <c:pt idx="0">
                  <c:v>İhracat</c:v>
                </c:pt>
              </c:strCache>
            </c:strRef>
          </c:tx>
          <c:dLbls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numRef>
              <c:f>Ticaret!$C$4:$N$4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Ticaret!$C$5:$N$5</c:f>
              <c:numCache>
                <c:formatCode>General</c:formatCode>
                <c:ptCount val="12"/>
                <c:pt idx="0">
                  <c:v>307</c:v>
                </c:pt>
                <c:pt idx="1">
                  <c:v>300</c:v>
                </c:pt>
                <c:pt idx="2">
                  <c:v>319</c:v>
                </c:pt>
                <c:pt idx="3">
                  <c:v>333</c:v>
                </c:pt>
                <c:pt idx="4">
                  <c:v>366</c:v>
                </c:pt>
                <c:pt idx="5">
                  <c:v>371</c:v>
                </c:pt>
                <c:pt idx="6">
                  <c:v>418</c:v>
                </c:pt>
                <c:pt idx="7">
                  <c:v>444</c:v>
                </c:pt>
                <c:pt idx="8">
                  <c:v>436</c:v>
                </c:pt>
                <c:pt idx="9">
                  <c:v>326</c:v>
                </c:pt>
                <c:pt idx="10">
                  <c:v>387</c:v>
                </c:pt>
                <c:pt idx="11">
                  <c:v>413</c:v>
                </c:pt>
              </c:numCache>
            </c:numRef>
          </c:val>
        </c:ser>
        <c:dLbls/>
        <c:axId val="66797568"/>
        <c:axId val="66799104"/>
      </c:barChart>
      <c:lineChart>
        <c:grouping val="standard"/>
        <c:ser>
          <c:idx val="1"/>
          <c:order val="1"/>
          <c:tx>
            <c:strRef>
              <c:f>Ticaret!$B$6</c:f>
              <c:strCache>
                <c:ptCount val="1"/>
                <c:pt idx="0">
                  <c:v>İhracatın Üretime Oranı, %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2988505747126436E-2"/>
                  <c:y val="-7.4074074074074094E-3"/>
                </c:manualLayout>
              </c:layout>
              <c:showVal val="1"/>
            </c:dLbl>
            <c:dLbl>
              <c:idx val="1"/>
              <c:layout>
                <c:manualLayout>
                  <c:x val="-2.2988505747126436E-2"/>
                  <c:y val="-1.1111111111111141E-2"/>
                </c:manualLayout>
              </c:layout>
              <c:showVal val="1"/>
            </c:dLbl>
            <c:dLbl>
              <c:idx val="2"/>
              <c:layout>
                <c:manualLayout>
                  <c:x val="-2.2988505747126436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3.2567049808429213E-2"/>
                  <c:y val="-3.333333333333334E-2"/>
                </c:manualLayout>
              </c:layout>
              <c:showVal val="1"/>
            </c:dLbl>
            <c:dLbl>
              <c:idx val="4"/>
              <c:layout>
                <c:manualLayout>
                  <c:x val="-3.4482758620689655E-2"/>
                  <c:y val="6.2962962962962971E-2"/>
                </c:manualLayout>
              </c:layout>
              <c:showVal val="1"/>
            </c:dLbl>
            <c:dLbl>
              <c:idx val="5"/>
              <c:layout>
                <c:manualLayout>
                  <c:x val="-3.448269859124746E-2"/>
                  <c:y val="-2.5583860840924313E-2"/>
                </c:manualLayout>
              </c:layout>
              <c:showVal val="1"/>
            </c:dLbl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Val val="1"/>
          </c:dLbls>
          <c:cat>
            <c:numRef>
              <c:f>Ticaret!$C$4:$N$4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Ticaret!$C$6:$N$6</c:f>
              <c:numCache>
                <c:formatCode>0.0</c:formatCode>
                <c:ptCount val="12"/>
                <c:pt idx="0">
                  <c:v>39.208173690932313</c:v>
                </c:pt>
                <c:pt idx="1">
                  <c:v>38.216560509554142</c:v>
                </c:pt>
                <c:pt idx="2">
                  <c:v>38.157894736842096</c:v>
                </c:pt>
                <c:pt idx="3">
                  <c:v>37.082405345211576</c:v>
                </c:pt>
                <c:pt idx="4">
                  <c:v>37.195121951219505</c:v>
                </c:pt>
                <c:pt idx="5">
                  <c:v>34.868421052631568</c:v>
                </c:pt>
                <c:pt idx="6">
                  <c:v>36.034482758620683</c:v>
                </c:pt>
                <c:pt idx="7">
                  <c:v>35.463258785942486</c:v>
                </c:pt>
                <c:pt idx="8">
                  <c:v>35.048231511254009</c:v>
                </c:pt>
                <c:pt idx="9">
                  <c:v>28.323197219808861</c:v>
                </c:pt>
                <c:pt idx="10">
                  <c:v>31.109324758842448</c:v>
                </c:pt>
                <c:pt idx="11">
                  <c:v>31.052631578947363</c:v>
                </c:pt>
              </c:numCache>
            </c:numRef>
          </c:val>
        </c:ser>
        <c:dLbls/>
        <c:marker val="1"/>
        <c:axId val="66835200"/>
        <c:axId val="66800640"/>
      </c:lineChart>
      <c:catAx>
        <c:axId val="667975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6799104"/>
        <c:crosses val="autoZero"/>
        <c:auto val="1"/>
        <c:lblAlgn val="ctr"/>
        <c:lblOffset val="100"/>
      </c:catAx>
      <c:valAx>
        <c:axId val="667991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</a:defRPr>
            </a:pPr>
            <a:endParaRPr lang="tr-TR"/>
          </a:p>
        </c:txPr>
        <c:crossAx val="66797568"/>
        <c:crosses val="autoZero"/>
        <c:crossBetween val="between"/>
      </c:valAx>
      <c:valAx>
        <c:axId val="66800640"/>
        <c:scaling>
          <c:orientation val="minMax"/>
          <c:min val="25"/>
        </c:scaling>
        <c:axPos val="r"/>
        <c:numFmt formatCode="0.0" sourceLinked="1"/>
        <c:tickLblPos val="nextTo"/>
        <c:txPr>
          <a:bodyPr/>
          <a:lstStyle/>
          <a:p>
            <a:pPr>
              <a:defRPr sz="1200" b="1">
                <a:solidFill>
                  <a:srgbClr val="C00000"/>
                </a:solidFill>
              </a:defRPr>
            </a:pPr>
            <a:endParaRPr lang="tr-TR"/>
          </a:p>
        </c:txPr>
        <c:crossAx val="66835200"/>
        <c:crosses val="max"/>
        <c:crossBetween val="between"/>
      </c:valAx>
      <c:catAx>
        <c:axId val="66835200"/>
        <c:scaling>
          <c:orientation val="minMax"/>
        </c:scaling>
        <c:delete val="1"/>
        <c:axPos val="b"/>
        <c:numFmt formatCode="General" sourceLinked="1"/>
        <c:tickLblPos val="none"/>
        <c:crossAx val="66800640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 sz="1600" b="1"/>
          </a:pPr>
          <a:endParaRPr lang="tr-TR"/>
        </a:p>
      </c:txPr>
    </c:legend>
    <c:plotVisOnly val="1"/>
    <c:dispBlanksAs val="gap"/>
  </c:chart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5.3454414006632422E-2"/>
          <c:y val="3.8752250209561502E-2"/>
          <c:w val="0.92258544328665471"/>
          <c:h val="0.92249549958087729"/>
        </c:manualLayout>
      </c:layout>
      <c:lineChart>
        <c:grouping val="standard"/>
        <c:ser>
          <c:idx val="0"/>
          <c:order val="0"/>
          <c:tx>
            <c:strRef>
              <c:f>'Sayfa3 (2)'!$C$9</c:f>
              <c:strCache>
                <c:ptCount val="1"/>
                <c:pt idx="0">
                  <c:v>GSYH</c:v>
                </c:pt>
              </c:strCache>
            </c:strRef>
          </c:tx>
          <c:marker>
            <c:symbol val="none"/>
          </c:marker>
          <c:cat>
            <c:strRef>
              <c:f>'Sayfa3 (2)'!$D$8:$K$8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2012-H1</c:v>
                </c:pt>
              </c:strCache>
            </c:strRef>
          </c:cat>
          <c:val>
            <c:numRef>
              <c:f>'Sayfa3 (2)'!$D$9:$K$9</c:f>
              <c:numCache>
                <c:formatCode>General</c:formatCode>
                <c:ptCount val="8"/>
                <c:pt idx="0">
                  <c:v>8.4</c:v>
                </c:pt>
                <c:pt idx="1">
                  <c:v>6.9</c:v>
                </c:pt>
                <c:pt idx="2">
                  <c:v>4.7</c:v>
                </c:pt>
                <c:pt idx="3">
                  <c:v>0.70000000000000007</c:v>
                </c:pt>
                <c:pt idx="4">
                  <c:v>-4.7</c:v>
                </c:pt>
                <c:pt idx="5" formatCode="0.0">
                  <c:v>9</c:v>
                </c:pt>
                <c:pt idx="6">
                  <c:v>8.5</c:v>
                </c:pt>
                <c:pt idx="7">
                  <c:v>3.1</c:v>
                </c:pt>
              </c:numCache>
            </c:numRef>
          </c:val>
        </c:ser>
        <c:ser>
          <c:idx val="1"/>
          <c:order val="1"/>
          <c:tx>
            <c:strRef>
              <c:f>'Sayfa3 (2)'!$C$10</c:f>
              <c:strCache>
                <c:ptCount val="1"/>
                <c:pt idx="0">
                  <c:v>İnşaat Sektörü</c:v>
                </c:pt>
              </c:strCache>
            </c:strRef>
          </c:tx>
          <c:marker>
            <c:symbol val="none"/>
          </c:marker>
          <c:cat>
            <c:strRef>
              <c:f>'Sayfa3 (2)'!$D$8:$K$8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2012-H1</c:v>
                </c:pt>
              </c:strCache>
            </c:strRef>
          </c:cat>
          <c:val>
            <c:numRef>
              <c:f>'Sayfa3 (2)'!$D$10:$K$10</c:f>
              <c:numCache>
                <c:formatCode>General</c:formatCode>
                <c:ptCount val="8"/>
                <c:pt idx="0">
                  <c:v>21.5</c:v>
                </c:pt>
                <c:pt idx="1">
                  <c:v>19.399999999999999</c:v>
                </c:pt>
                <c:pt idx="2">
                  <c:v>5.7</c:v>
                </c:pt>
                <c:pt idx="3">
                  <c:v>-8.1</c:v>
                </c:pt>
                <c:pt idx="4">
                  <c:v>-16.3</c:v>
                </c:pt>
                <c:pt idx="5">
                  <c:v>17.100000000000001</c:v>
                </c:pt>
                <c:pt idx="6">
                  <c:v>11.3</c:v>
                </c:pt>
                <c:pt idx="7">
                  <c:v>1.5</c:v>
                </c:pt>
              </c:numCache>
            </c:numRef>
          </c:val>
        </c:ser>
        <c:ser>
          <c:idx val="2"/>
          <c:order val="2"/>
          <c:tx>
            <c:strRef>
              <c:f>'Sayfa3 (2)'!$C$11</c:f>
              <c:strCache>
                <c:ptCount val="1"/>
                <c:pt idx="0">
                  <c:v>İmalat Sanayi</c:v>
                </c:pt>
              </c:strCache>
            </c:strRef>
          </c:tx>
          <c:marker>
            <c:symbol val="none"/>
          </c:marker>
          <c:cat>
            <c:strRef>
              <c:f>'Sayfa3 (2)'!$D$8:$K$8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2012-H1</c:v>
                </c:pt>
              </c:strCache>
            </c:strRef>
          </c:cat>
          <c:val>
            <c:numRef>
              <c:f>'Sayfa3 (2)'!$D$11:$K$11</c:f>
              <c:numCache>
                <c:formatCode>General</c:formatCode>
                <c:ptCount val="8"/>
                <c:pt idx="0">
                  <c:v>8.2000000000000011</c:v>
                </c:pt>
                <c:pt idx="1">
                  <c:v>8.4</c:v>
                </c:pt>
                <c:pt idx="2">
                  <c:v>5.6</c:v>
                </c:pt>
                <c:pt idx="3">
                  <c:v>-0.1</c:v>
                </c:pt>
                <c:pt idx="4">
                  <c:v>-7</c:v>
                </c:pt>
                <c:pt idx="5">
                  <c:v>13.3</c:v>
                </c:pt>
                <c:pt idx="6">
                  <c:v>9.6</c:v>
                </c:pt>
                <c:pt idx="7">
                  <c:v>3.1</c:v>
                </c:pt>
              </c:numCache>
            </c:numRef>
          </c:val>
        </c:ser>
        <c:ser>
          <c:idx val="3"/>
          <c:order val="3"/>
          <c:tx>
            <c:strRef>
              <c:f>'Sayfa3 (2)'!$C$12</c:f>
              <c:strCache>
                <c:ptCount val="1"/>
                <c:pt idx="0">
                  <c:v>Çelik Sektörü</c:v>
                </c:pt>
              </c:strCache>
            </c:strRef>
          </c:tx>
          <c:marker>
            <c:symbol val="none"/>
          </c:marker>
          <c:cat>
            <c:strRef>
              <c:f>'Sayfa3 (2)'!$D$8:$K$8</c:f>
              <c:strCach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2012-H1</c:v>
                </c:pt>
              </c:strCache>
            </c:strRef>
          </c:cat>
          <c:val>
            <c:numRef>
              <c:f>'Sayfa3 (2)'!$D$12:$K$12</c:f>
              <c:numCache>
                <c:formatCode>General</c:formatCode>
                <c:ptCount val="8"/>
                <c:pt idx="0">
                  <c:v>2.4</c:v>
                </c:pt>
                <c:pt idx="1">
                  <c:v>11.8</c:v>
                </c:pt>
                <c:pt idx="2">
                  <c:v>9.9</c:v>
                </c:pt>
                <c:pt idx="3">
                  <c:v>4.0999999999999996</c:v>
                </c:pt>
                <c:pt idx="4">
                  <c:v>-5.6</c:v>
                </c:pt>
                <c:pt idx="5">
                  <c:v>15.2</c:v>
                </c:pt>
                <c:pt idx="6" formatCode="0.0">
                  <c:v>17</c:v>
                </c:pt>
                <c:pt idx="7">
                  <c:v>8.4</c:v>
                </c:pt>
              </c:numCache>
            </c:numRef>
          </c:val>
        </c:ser>
        <c:dLbls/>
        <c:marker val="1"/>
        <c:axId val="67011712"/>
        <c:axId val="67013248"/>
      </c:lineChart>
      <c:catAx>
        <c:axId val="670117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013248"/>
        <c:crosses val="autoZero"/>
        <c:auto val="1"/>
        <c:lblAlgn val="ctr"/>
        <c:lblOffset val="100"/>
      </c:catAx>
      <c:valAx>
        <c:axId val="670132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011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5.2852330840879674E-2"/>
          <c:y val="0.73262239024723752"/>
          <c:w val="0.17774596402229306"/>
          <c:h val="0.22328524537269723"/>
        </c:manualLayout>
      </c:layout>
      <c:spPr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c:spPr>
      <c:txPr>
        <a:bodyPr/>
        <a:lstStyle/>
        <a:p>
          <a:pPr>
            <a:defRPr sz="1400" b="1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Pt>
            <c:idx val="7"/>
          </c:dPt>
          <c:dPt>
            <c:idx val="8"/>
          </c:dPt>
          <c:dPt>
            <c:idx val="9"/>
          </c:dPt>
          <c:dPt>
            <c:idx val="10"/>
            <c:spPr>
              <a:solidFill>
                <a:srgbClr val="FF0000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1"/>
            <c:spPr>
              <a:solidFill>
                <a:srgbClr val="FF0000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2"/>
            <c:spPr>
              <a:solidFill>
                <a:srgbClr val="FF0000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3"/>
            <c:spPr>
              <a:solidFill>
                <a:srgbClr val="FF0000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10"/>
              <c:layout>
                <c:manualLayout>
                  <c:x val="0"/>
                  <c:y val="0.11849814397752335"/>
                </c:manualLayout>
              </c:layout>
              <c:showVal val="1"/>
            </c:dLbl>
            <c:dLbl>
              <c:idx val="11"/>
              <c:layout>
                <c:manualLayout>
                  <c:x val="-1.0685972486731543E-16"/>
                  <c:y val="0.15983470583014778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0.23699628795504671"/>
                </c:manualLayout>
              </c:layout>
              <c:showVal val="1"/>
            </c:dLbl>
            <c:dLbl>
              <c:idx val="13"/>
              <c:layout>
                <c:manualLayout>
                  <c:x val="-1.0685972486731543E-16"/>
                  <c:y val="0.3306924948209955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'Sayfa4 (2)'!$K$5:$K$18</c:f>
              <c:strCache>
                <c:ptCount val="14"/>
                <c:pt idx="0">
                  <c:v>BRIC</c:v>
                </c:pt>
                <c:pt idx="1">
                  <c:v>Gelişmekte O. Eko</c:v>
                </c:pt>
                <c:pt idx="2">
                  <c:v>Asya</c:v>
                </c:pt>
                <c:pt idx="3">
                  <c:v>Afrika</c:v>
                </c:pt>
                <c:pt idx="4">
                  <c:v>Dünya</c:v>
                </c:pt>
                <c:pt idx="5">
                  <c:v>O &amp; G Amerika</c:v>
                </c:pt>
                <c:pt idx="6">
                  <c:v>Orta Doğu</c:v>
                </c:pt>
                <c:pt idx="7">
                  <c:v>MENA</c:v>
                </c:pt>
                <c:pt idx="8">
                  <c:v>Diğer Avrupa</c:v>
                </c:pt>
                <c:pt idx="9">
                  <c:v>BDT</c:v>
                </c:pt>
                <c:pt idx="10">
                  <c:v>Dünya (Çin hariç)</c:v>
                </c:pt>
                <c:pt idx="11">
                  <c:v>NAFTA</c:v>
                </c:pt>
                <c:pt idx="12">
                  <c:v>Gelişmiş Ekon.</c:v>
                </c:pt>
                <c:pt idx="13">
                  <c:v>AB-27</c:v>
                </c:pt>
              </c:strCache>
            </c:strRef>
          </c:cat>
          <c:val>
            <c:numRef>
              <c:f>'Sayfa4 (2)'!$L$5:$L$18</c:f>
              <c:numCache>
                <c:formatCode>0</c:formatCode>
                <c:ptCount val="14"/>
                <c:pt idx="0">
                  <c:v>46.992481203007507</c:v>
                </c:pt>
                <c:pt idx="1">
                  <c:v>36.793023287063761</c:v>
                </c:pt>
                <c:pt idx="2">
                  <c:v>36.538461538461547</c:v>
                </c:pt>
                <c:pt idx="3">
                  <c:v>25.793499043977029</c:v>
                </c:pt>
                <c:pt idx="4">
                  <c:v>16.009852216748786</c:v>
                </c:pt>
                <c:pt idx="5">
                  <c:v>15.384241126815381</c:v>
                </c:pt>
                <c:pt idx="6">
                  <c:v>12.233700642791545</c:v>
                </c:pt>
                <c:pt idx="7">
                  <c:v>11.964285714285722</c:v>
                </c:pt>
                <c:pt idx="8">
                  <c:v>8.8322690775747503</c:v>
                </c:pt>
                <c:pt idx="9">
                  <c:v>8.0573598835764813</c:v>
                </c:pt>
                <c:pt idx="10">
                  <c:v>-3.75</c:v>
                </c:pt>
                <c:pt idx="11">
                  <c:v>-8.2640020887581187</c:v>
                </c:pt>
                <c:pt idx="12">
                  <c:v>-16.666666666666657</c:v>
                </c:pt>
                <c:pt idx="13">
                  <c:v>-26.767676767676761</c:v>
                </c:pt>
              </c:numCache>
            </c:numRef>
          </c:val>
        </c:ser>
        <c:dLbls/>
        <c:axId val="67080960"/>
        <c:axId val="67082496"/>
      </c:barChart>
      <c:catAx>
        <c:axId val="67080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7082496"/>
        <c:crosses val="autoZero"/>
        <c:auto val="1"/>
        <c:lblAlgn val="ctr"/>
        <c:lblOffset val="100"/>
      </c:catAx>
      <c:valAx>
        <c:axId val="67082496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7080960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dPt>
            <c:idx val="2"/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 w="28575">
                <a:solidFill>
                  <a:schemeClr val="accent1"/>
                </a:solidFill>
              </a:ln>
            </c:spPr>
          </c:dPt>
          <c:dPt>
            <c:idx val="6"/>
            <c:spPr>
              <a:solidFill>
                <a:srgbClr val="FF0000"/>
              </a:solidFill>
            </c:spPr>
          </c:dPt>
          <c:dPt>
            <c:idx val="7"/>
            <c:spPr>
              <a:solidFill>
                <a:srgbClr val="FF0000"/>
              </a:solidFill>
            </c:spPr>
          </c:dPt>
          <c:dPt>
            <c:idx val="8"/>
            <c:spPr>
              <a:solidFill>
                <a:srgbClr val="FF0000"/>
              </a:solidFill>
            </c:spPr>
          </c:dPt>
          <c:dPt>
            <c:idx val="9"/>
            <c:spPr>
              <a:solidFill>
                <a:srgbClr val="FF0000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Pt>
            <c:idx val="11"/>
            <c:spPr>
              <a:solidFill>
                <a:srgbClr val="FF0000"/>
              </a:solidFill>
            </c:spPr>
          </c:dPt>
          <c:dPt>
            <c:idx val="12"/>
            <c:spPr>
              <a:solidFill>
                <a:srgbClr val="FF0000"/>
              </a:solidFill>
            </c:spPr>
          </c:dPt>
          <c:dPt>
            <c:idx val="13"/>
            <c:spPr>
              <a:solidFill>
                <a:srgbClr val="FF0000"/>
              </a:solidFill>
            </c:spPr>
          </c:dPt>
          <c:dPt>
            <c:idx val="14"/>
            <c:spPr>
              <a:solidFill>
                <a:srgbClr val="FF0000"/>
              </a:solidFill>
            </c:spPr>
          </c:dPt>
          <c:dLbls>
            <c:dLbl>
              <c:idx val="6"/>
              <c:layout>
                <c:manualLayout>
                  <c:x val="-1.8569794086179484E-3"/>
                  <c:y val="7.9804980209495807E-2"/>
                </c:manualLayout>
              </c:layout>
              <c:showVal val="1"/>
            </c:dLbl>
            <c:dLbl>
              <c:idx val="7"/>
              <c:layout>
                <c:manualLayout>
                  <c:x val="-1.9188091203116871E-3"/>
                  <c:y val="8.0743101512767229E-2"/>
                </c:manualLayout>
              </c:layout>
              <c:showVal val="1"/>
            </c:dLbl>
            <c:dLbl>
              <c:idx val="8"/>
              <c:layout>
                <c:manualLayout>
                  <c:x val="-4.4197223555936952E-3"/>
                  <c:y val="0.14741313983355081"/>
                </c:manualLayout>
              </c:layout>
              <c:showVal val="1"/>
            </c:dLbl>
            <c:dLbl>
              <c:idx val="9"/>
              <c:layout>
                <c:manualLayout>
                  <c:x val="-2.9464815703957956E-3"/>
                  <c:y val="0.1579426498216617"/>
                </c:manualLayout>
              </c:layout>
              <c:showVal val="1"/>
            </c:dLbl>
            <c:dLbl>
              <c:idx val="10"/>
              <c:layout>
                <c:manualLayout>
                  <c:x val="0"/>
                  <c:y val="0.22375208724735393"/>
                </c:manualLayout>
              </c:layout>
              <c:showVal val="1"/>
            </c:dLbl>
            <c:dLbl>
              <c:idx val="11"/>
              <c:layout>
                <c:manualLayout>
                  <c:x val="-1.4732407851980056E-3"/>
                  <c:y val="0.25270823971465861"/>
                </c:manualLayout>
              </c:layout>
              <c:showVal val="1"/>
            </c:dLbl>
            <c:dLbl>
              <c:idx val="12"/>
              <c:layout>
                <c:manualLayout>
                  <c:x val="1.4732407851977896E-3"/>
                  <c:y val="0.25270823971465872"/>
                </c:manualLayout>
              </c:layout>
              <c:showVal val="1"/>
            </c:dLbl>
            <c:dLbl>
              <c:idx val="13"/>
              <c:layout>
                <c:manualLayout>
                  <c:x val="1.4732407851977896E-3"/>
                  <c:y val="0.35273858460171104"/>
                </c:manualLayout>
              </c:layout>
              <c:showVal val="1"/>
            </c:dLbl>
            <c:dLbl>
              <c:idx val="14"/>
              <c:layout>
                <c:manualLayout>
                  <c:x val="-2.9464815703957956E-3"/>
                  <c:y val="0.48435745945309566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strRef>
              <c:f>'Sayfa4 (2)'!$K$23:$K$37</c:f>
              <c:strCache>
                <c:ptCount val="15"/>
                <c:pt idx="0">
                  <c:v>Çin</c:v>
                </c:pt>
                <c:pt idx="1">
                  <c:v>Hindistan</c:v>
                </c:pt>
                <c:pt idx="2">
                  <c:v>Türkiye</c:v>
                </c:pt>
                <c:pt idx="3">
                  <c:v>Brezilya</c:v>
                </c:pt>
                <c:pt idx="4">
                  <c:v>Rusya</c:v>
                </c:pt>
                <c:pt idx="5">
                  <c:v>Meksika</c:v>
                </c:pt>
                <c:pt idx="6">
                  <c:v>Tayvan</c:v>
                </c:pt>
                <c:pt idx="7">
                  <c:v>G. Kore</c:v>
                </c:pt>
                <c:pt idx="8">
                  <c:v>Almanya</c:v>
                </c:pt>
                <c:pt idx="9">
                  <c:v>ABD</c:v>
                </c:pt>
                <c:pt idx="10">
                  <c:v>Japonya</c:v>
                </c:pt>
                <c:pt idx="11">
                  <c:v>Ukrayna</c:v>
                </c:pt>
                <c:pt idx="12">
                  <c:v>Fransa</c:v>
                </c:pt>
                <c:pt idx="13">
                  <c:v>İtalya</c:v>
                </c:pt>
                <c:pt idx="14">
                  <c:v>İspanya</c:v>
                </c:pt>
              </c:strCache>
            </c:strRef>
          </c:cat>
          <c:val>
            <c:numRef>
              <c:f>'Sayfa4 (2)'!$L$23:$L$37</c:f>
              <c:numCache>
                <c:formatCode>0</c:formatCode>
                <c:ptCount val="15"/>
                <c:pt idx="0">
                  <c:v>53.67113898275921</c:v>
                </c:pt>
                <c:pt idx="1">
                  <c:v>38.04824987374225</c:v>
                </c:pt>
                <c:pt idx="2">
                  <c:v>20.025241901556583</c:v>
                </c:pt>
                <c:pt idx="3">
                  <c:v>17.225747960108798</c:v>
                </c:pt>
                <c:pt idx="4">
                  <c:v>12.880457663637033</c:v>
                </c:pt>
                <c:pt idx="5">
                  <c:v>7.7142059726486281</c:v>
                </c:pt>
                <c:pt idx="6">
                  <c:v>-0.8960176991150347</c:v>
                </c:pt>
                <c:pt idx="7">
                  <c:v>-0.96552723583863553</c:v>
                </c:pt>
                <c:pt idx="8">
                  <c:v>-9.4101123595505509</c:v>
                </c:pt>
                <c:pt idx="9">
                  <c:v>-10.883317172276861</c:v>
                </c:pt>
                <c:pt idx="10">
                  <c:v>-19.315102241931509</c:v>
                </c:pt>
                <c:pt idx="11">
                  <c:v>-23.037754595131641</c:v>
                </c:pt>
                <c:pt idx="12">
                  <c:v>-23.03989409711777</c:v>
                </c:pt>
                <c:pt idx="13">
                  <c:v>-35.903145004174796</c:v>
                </c:pt>
                <c:pt idx="14">
                  <c:v>-52.824489795918353</c:v>
                </c:pt>
              </c:numCache>
            </c:numRef>
          </c:val>
        </c:ser>
        <c:dLbls/>
        <c:axId val="66726144"/>
        <c:axId val="66736128"/>
      </c:barChart>
      <c:catAx>
        <c:axId val="667261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66736128"/>
        <c:crosses val="autoZero"/>
        <c:auto val="1"/>
        <c:lblAlgn val="ctr"/>
        <c:lblOffset val="100"/>
      </c:catAx>
      <c:valAx>
        <c:axId val="66736128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66726144"/>
        <c:crosses val="autoZero"/>
        <c:crossBetween val="between"/>
      </c:valAx>
    </c:plotArea>
    <c:plotVisOnly val="1"/>
    <c:dispBlanksAs val="gap"/>
  </c:chart>
  <c:externalData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0.79828</cdr:x>
      <cdr:y>0.76471</cdr:y>
    </cdr:from>
    <cdr:to>
      <cdr:x>0.9795</cdr:x>
      <cdr:y>0.88236</cdr:y>
    </cdr:to>
    <cdr:sp macro="" textlink="">
      <cdr:nvSpPr>
        <cdr:cNvPr id="2" name="2 Metin kutusu"/>
        <cdr:cNvSpPr txBox="1"/>
      </cdr:nvSpPr>
      <cdr:spPr>
        <a:xfrm xmlns:a="http://schemas.openxmlformats.org/drawingml/2006/main">
          <a:off x="6897940" y="3744416"/>
          <a:ext cx="1565915" cy="57607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tr-TR" sz="1100" i="1" dirty="0"/>
            <a:t>* tahmini</a:t>
          </a:r>
        </a:p>
        <a:p xmlns:a="http://schemas.openxmlformats.org/drawingml/2006/main">
          <a:r>
            <a:rPr lang="tr-TR" sz="1100" i="1" dirty="0"/>
            <a:t>Kaynak: </a:t>
          </a:r>
          <a:r>
            <a:rPr lang="tr-TR" sz="1100" i="1" dirty="0" err="1"/>
            <a:t>worldsteel</a:t>
          </a:r>
          <a:endParaRPr lang="tr-TR" sz="11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0.075</cdr:x>
      <cdr:y>0.18182</cdr:y>
    </cdr:from>
    <cdr:to>
      <cdr:x>0.2585</cdr:x>
      <cdr:y>0.31016</cdr:y>
    </cdr:to>
    <cdr:sp macro="" textlink="">
      <cdr:nvSpPr>
        <cdr:cNvPr id="3" name="2 Metin kutusu"/>
        <cdr:cNvSpPr txBox="1"/>
      </cdr:nvSpPr>
      <cdr:spPr>
        <a:xfrm xmlns:a="http://schemas.openxmlformats.org/drawingml/2006/main">
          <a:off x="648072" y="864096"/>
          <a:ext cx="1585604" cy="609965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050" i="1" dirty="0"/>
            <a:t>* </a:t>
          </a:r>
          <a:r>
            <a:rPr lang="tr-TR" sz="1050" i="1" dirty="0" smtClean="0"/>
            <a:t>DÇÜD tahmini</a:t>
          </a:r>
          <a:endParaRPr lang="tr-TR" sz="1050" i="1" dirty="0"/>
        </a:p>
        <a:p xmlns:a="http://schemas.openxmlformats.org/drawingml/2006/main">
          <a:r>
            <a:rPr lang="tr-TR" sz="1050" i="1" dirty="0" smtClean="0"/>
            <a:t>Kaynak: </a:t>
          </a:r>
          <a:r>
            <a:rPr lang="tr-TR" sz="1050" i="1" dirty="0" err="1"/>
            <a:t>worldsteel</a:t>
          </a:r>
          <a:endParaRPr lang="tr-TR" sz="1050" i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0.00638</cdr:x>
      <cdr:y>0.90909</cdr:y>
    </cdr:from>
    <cdr:to>
      <cdr:x>0.18367</cdr:x>
      <cdr:y>0.98039</cdr:y>
    </cdr:to>
    <cdr:sp macro="" textlink="">
      <cdr:nvSpPr>
        <cdr:cNvPr id="2" name="2 Metin kutusu"/>
        <cdr:cNvSpPr txBox="1"/>
      </cdr:nvSpPr>
      <cdr:spPr>
        <a:xfrm xmlns:a="http://schemas.openxmlformats.org/drawingml/2006/main">
          <a:off x="54670" y="4320480"/>
          <a:ext cx="1519189" cy="33885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tr-TR" sz="1050" i="1" dirty="0"/>
            <a:t>Kaynak: </a:t>
          </a:r>
          <a:r>
            <a:rPr lang="tr-TR" sz="1050" i="1" dirty="0" err="1"/>
            <a:t>Worldsteel</a:t>
          </a:r>
          <a:endParaRPr lang="tr-TR" sz="1050" i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0.12174</cdr:x>
      <cdr:y>0.78481</cdr:y>
    </cdr:from>
    <cdr:to>
      <cdr:x>0.22466</cdr:x>
      <cdr:y>0.88132</cdr:y>
    </cdr:to>
    <cdr:sp macro="" textlink="">
      <cdr:nvSpPr>
        <cdr:cNvPr id="2" name="Metin kutusu 3"/>
        <cdr:cNvSpPr txBox="1"/>
      </cdr:nvSpPr>
      <cdr:spPr>
        <a:xfrm xmlns:a="http://schemas.openxmlformats.org/drawingml/2006/main">
          <a:off x="1008112" y="4464496"/>
          <a:ext cx="852279" cy="549009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solidFill>
            <a:schemeClr val="lt1">
              <a:shade val="50000"/>
            </a:schemeClr>
          </a:solidFill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>
              <a:solidFill>
                <a:srgbClr val="0070C0"/>
              </a:solidFill>
            </a:rPr>
            <a:t>2011</a:t>
          </a:r>
        </a:p>
      </cdr:txBody>
    </cdr:sp>
  </cdr:relSizeAnchor>
  <cdr:relSizeAnchor xmlns:cdr="http://schemas.openxmlformats.org/drawingml/2006/chartDrawing">
    <cdr:from>
      <cdr:x>0.46158</cdr:x>
      <cdr:y>0.44304</cdr:y>
    </cdr:from>
    <cdr:to>
      <cdr:x>0.5645</cdr:x>
      <cdr:y>0.53955</cdr:y>
    </cdr:to>
    <cdr:sp macro="" textlink="">
      <cdr:nvSpPr>
        <cdr:cNvPr id="3" name="Metin kutusu 3"/>
        <cdr:cNvSpPr txBox="1"/>
      </cdr:nvSpPr>
      <cdr:spPr>
        <a:xfrm xmlns:a="http://schemas.openxmlformats.org/drawingml/2006/main">
          <a:off x="3822332" y="2520280"/>
          <a:ext cx="852279" cy="549009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solidFill>
            <a:schemeClr val="lt1">
              <a:shade val="50000"/>
            </a:schemeClr>
          </a:solidFill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dirty="0" smtClean="0">
              <a:solidFill>
                <a:srgbClr val="0070C0"/>
              </a:solidFill>
            </a:rPr>
            <a:t>2002</a:t>
          </a:r>
          <a:endParaRPr lang="tr-TR" sz="1800" b="1" dirty="0">
            <a:solidFill>
              <a:srgbClr val="0070C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0.11655</cdr:x>
      <cdr:y>0.8</cdr:y>
    </cdr:from>
    <cdr:to>
      <cdr:x>0.2062</cdr:x>
      <cdr:y>0.88658</cdr:y>
    </cdr:to>
    <cdr:sp macro="" textlink="">
      <cdr:nvSpPr>
        <cdr:cNvPr id="2" name="Metin kutusu 3"/>
        <cdr:cNvSpPr txBox="1"/>
      </cdr:nvSpPr>
      <cdr:spPr>
        <a:xfrm xmlns:a="http://schemas.openxmlformats.org/drawingml/2006/main">
          <a:off x="936103" y="4320480"/>
          <a:ext cx="720079" cy="467584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solidFill>
            <a:schemeClr val="lt1">
              <a:shade val="50000"/>
            </a:schemeClr>
          </a:solidFill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dirty="0" smtClean="0">
              <a:solidFill>
                <a:srgbClr val="0070C0"/>
              </a:solidFill>
            </a:rPr>
            <a:t>2012</a:t>
          </a:r>
          <a:endParaRPr lang="tr-TR" sz="1800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0.45492</cdr:x>
      <cdr:y>0.45333</cdr:y>
    </cdr:from>
    <cdr:to>
      <cdr:x>0.54458</cdr:x>
      <cdr:y>0.53991</cdr:y>
    </cdr:to>
    <cdr:sp macro="" textlink="">
      <cdr:nvSpPr>
        <cdr:cNvPr id="3" name="Metin kutusu 3"/>
        <cdr:cNvSpPr txBox="1"/>
      </cdr:nvSpPr>
      <cdr:spPr>
        <a:xfrm xmlns:a="http://schemas.openxmlformats.org/drawingml/2006/main">
          <a:off x="3653858" y="2448272"/>
          <a:ext cx="720079" cy="467584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solidFill>
            <a:schemeClr val="lt1">
              <a:shade val="50000"/>
            </a:schemeClr>
          </a:solidFill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dirty="0" smtClean="0">
              <a:solidFill>
                <a:srgbClr val="0070C0"/>
              </a:solidFill>
            </a:rPr>
            <a:t>2002</a:t>
          </a:r>
          <a:endParaRPr lang="tr-TR" sz="1800" b="1" dirty="0">
            <a:solidFill>
              <a:srgbClr val="0070C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214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6596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033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036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268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924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969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456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2435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694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37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8620D-0056-4F41-896A-99B0996AA908}" type="datetimeFigureOut">
              <a:rPr lang="tr-TR" smtClean="0"/>
              <a:pPr/>
              <a:t>11/27/2012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2DC24-6E04-4B97-8351-3E5B72868B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609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2051" name="4 Metin kutusu"/>
          <p:cNvSpPr txBox="1">
            <a:spLocks noChangeArrowheads="1"/>
          </p:cNvSpPr>
          <p:nvPr/>
        </p:nvSpPr>
        <p:spPr bwMode="auto">
          <a:xfrm>
            <a:off x="964404" y="1120730"/>
            <a:ext cx="73580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tr-TR" sz="2000" b="1" dirty="0" smtClean="0"/>
              <a:t>Türkiye ve Doğu Akdeniz Bölgesinde Demir Çelik Sektörünün Durumu ve Gelişimi</a:t>
            </a:r>
          </a:p>
          <a:p>
            <a:pPr algn="ctr" eaLnBrk="1" hangingPunct="1"/>
            <a:endParaRPr lang="tr-TR" sz="2000" b="1" dirty="0"/>
          </a:p>
        </p:txBody>
      </p:sp>
      <p:pic>
        <p:nvPicPr>
          <p:cNvPr id="2052" name="Picture 2" descr="D:\Belgelerim\dernek\logo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688" y="214313"/>
            <a:ext cx="928687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7 Metin kutusu"/>
          <p:cNvSpPr txBox="1">
            <a:spLocks noChangeArrowheads="1"/>
          </p:cNvSpPr>
          <p:nvPr/>
        </p:nvSpPr>
        <p:spPr bwMode="auto">
          <a:xfrm>
            <a:off x="2043978" y="4437112"/>
            <a:ext cx="53578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tr-TR" b="1" dirty="0" smtClean="0"/>
              <a:t>Dr. Veysel Yayan</a:t>
            </a:r>
          </a:p>
          <a:p>
            <a:pPr algn="ctr" eaLnBrk="1" hangingPunct="1"/>
            <a:r>
              <a:rPr lang="tr-TR" b="1" dirty="0" smtClean="0"/>
              <a:t>Genel Sekreter</a:t>
            </a:r>
            <a:endParaRPr lang="tr-TR" b="1" dirty="0"/>
          </a:p>
          <a:p>
            <a:pPr algn="ctr" eaLnBrk="1" hangingPunct="1"/>
            <a:r>
              <a:rPr lang="tr-TR" b="1" dirty="0" smtClean="0"/>
              <a:t>Türkiye Demir Çelik Üreticileri Derneği</a:t>
            </a:r>
            <a:endParaRPr lang="tr-TR" b="1" dirty="0"/>
          </a:p>
        </p:txBody>
      </p:sp>
      <p:sp>
        <p:nvSpPr>
          <p:cNvPr id="2054" name="8 Metin kutusu"/>
          <p:cNvSpPr txBox="1">
            <a:spLocks noChangeArrowheads="1"/>
          </p:cNvSpPr>
          <p:nvPr/>
        </p:nvSpPr>
        <p:spPr bwMode="auto">
          <a:xfrm>
            <a:off x="1565619" y="2838127"/>
            <a:ext cx="6143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tr-TR" sz="2800" b="1" dirty="0" smtClean="0"/>
              <a:t>Osmaniye Demir Çelik Paneli</a:t>
            </a:r>
            <a:endParaRPr lang="en-US" sz="2800" b="1" dirty="0"/>
          </a:p>
        </p:txBody>
      </p:sp>
      <p:sp>
        <p:nvSpPr>
          <p:cNvPr id="2055" name="9 Metin kutusu"/>
          <p:cNvSpPr txBox="1">
            <a:spLocks noChangeArrowheads="1"/>
          </p:cNvSpPr>
          <p:nvPr/>
        </p:nvSpPr>
        <p:spPr bwMode="auto">
          <a:xfrm>
            <a:off x="2607468" y="6000750"/>
            <a:ext cx="414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tr-TR" sz="1600" b="1" dirty="0" smtClean="0"/>
              <a:t>28 Kasım 2012</a:t>
            </a:r>
            <a:endParaRPr lang="tr-TR" sz="1600" b="1" dirty="0"/>
          </a:p>
          <a:p>
            <a:pPr algn="ctr" eaLnBrk="1" hangingPunct="1"/>
            <a:r>
              <a:rPr lang="tr-TR" sz="1600" b="1" dirty="0" smtClean="0"/>
              <a:t>Osmaniye</a:t>
            </a:r>
            <a:endParaRPr lang="tr-TR" sz="1600" b="1" dirty="0"/>
          </a:p>
        </p:txBody>
      </p:sp>
    </p:spTree>
    <p:extLst>
      <p:ext uri="{BB962C8B-B14F-4D97-AF65-F5344CB8AC3E}">
        <p14:creationId xmlns:p14="http://schemas.microsoft.com/office/powerpoint/2010/main" xmlns="" val="338491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Görünür Çelik Tüketim Artışı %(2007-2012)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sp>
        <p:nvSpPr>
          <p:cNvPr id="17414" name="6 Metin kutusu"/>
          <p:cNvSpPr txBox="1">
            <a:spLocks noChangeArrowheads="1"/>
          </p:cNvSpPr>
          <p:nvPr/>
        </p:nvSpPr>
        <p:spPr bwMode="auto">
          <a:xfrm>
            <a:off x="380674" y="6210300"/>
            <a:ext cx="1671046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i="1" dirty="0" smtClean="0"/>
              <a:t>Kaynak: </a:t>
            </a:r>
            <a:r>
              <a:rPr lang="tr-TR" sz="1200" i="1" dirty="0" err="1" smtClean="0"/>
              <a:t>worldsteel</a:t>
            </a:r>
            <a:endParaRPr lang="tr-TR" sz="1200" i="1" dirty="0"/>
          </a:p>
        </p:txBody>
      </p:sp>
      <p:graphicFrame>
        <p:nvGraphicFramePr>
          <p:cNvPr id="10" name="Grafi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33811012"/>
              </p:ext>
            </p:extLst>
          </p:nvPr>
        </p:nvGraphicFramePr>
        <p:xfrm>
          <a:off x="285750" y="980728"/>
          <a:ext cx="8715375" cy="4608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5136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En Büyük 15 Çelik Üreticisinin Çelik Tüketim Artışı % (2007-2012)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sp>
        <p:nvSpPr>
          <p:cNvPr id="17414" name="6 Metin kutusu"/>
          <p:cNvSpPr txBox="1">
            <a:spLocks noChangeArrowheads="1"/>
          </p:cNvSpPr>
          <p:nvPr/>
        </p:nvSpPr>
        <p:spPr bwMode="auto">
          <a:xfrm>
            <a:off x="380674" y="6210300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 smtClean="0"/>
              <a:t>Kaynak: </a:t>
            </a:r>
            <a:r>
              <a:rPr lang="tr-TR" sz="1200" i="1" dirty="0" err="1" smtClean="0"/>
              <a:t>worldsteel</a:t>
            </a:r>
            <a:endParaRPr lang="tr-TR" sz="1200" i="1" dirty="0"/>
          </a:p>
        </p:txBody>
      </p:sp>
      <p:graphicFrame>
        <p:nvGraphicFramePr>
          <p:cNvPr id="9" name="Grafik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2662881"/>
              </p:ext>
            </p:extLst>
          </p:nvPr>
        </p:nvGraphicFramePr>
        <p:xfrm>
          <a:off x="380674" y="908720"/>
          <a:ext cx="8620451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753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Türkiye’nin Görünür Çelik Tüketimi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sp>
        <p:nvSpPr>
          <p:cNvPr id="17414" name="6 Metin kutusu"/>
          <p:cNvSpPr txBox="1">
            <a:spLocks noChangeArrowheads="1"/>
          </p:cNvSpPr>
          <p:nvPr/>
        </p:nvSpPr>
        <p:spPr bwMode="auto">
          <a:xfrm>
            <a:off x="304148" y="6348412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 smtClean="0"/>
              <a:t>Kaynak: </a:t>
            </a:r>
            <a:r>
              <a:rPr lang="tr-TR" sz="1200" i="1" dirty="0" err="1" smtClean="0"/>
              <a:t>worldsteel</a:t>
            </a:r>
            <a:endParaRPr lang="tr-TR" sz="1200" i="1" dirty="0"/>
          </a:p>
        </p:txBody>
      </p:sp>
      <p:graphicFrame>
        <p:nvGraphicFramePr>
          <p:cNvPr id="10" name="Grafi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97647317"/>
              </p:ext>
            </p:extLst>
          </p:nvPr>
        </p:nvGraphicFramePr>
        <p:xfrm>
          <a:off x="285750" y="908720"/>
          <a:ext cx="860673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 3"/>
          <p:cNvGrpSpPr/>
          <p:nvPr/>
        </p:nvGrpSpPr>
        <p:grpSpPr>
          <a:xfrm>
            <a:off x="285750" y="4933350"/>
            <a:ext cx="1340717" cy="1231954"/>
            <a:chOff x="285750" y="4933350"/>
            <a:chExt cx="1815062" cy="1341140"/>
          </a:xfrm>
        </p:grpSpPr>
        <p:sp>
          <p:nvSpPr>
            <p:cNvPr id="2" name="Yukarı Ok 1"/>
            <p:cNvSpPr/>
            <p:nvPr/>
          </p:nvSpPr>
          <p:spPr>
            <a:xfrm>
              <a:off x="285750" y="4933350"/>
              <a:ext cx="1815062" cy="134114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" name="Metin kutusu 2"/>
            <p:cNvSpPr txBox="1"/>
            <p:nvPr/>
          </p:nvSpPr>
          <p:spPr>
            <a:xfrm>
              <a:off x="755577" y="5282271"/>
              <a:ext cx="1090138" cy="77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>
                  <a:solidFill>
                    <a:schemeClr val="bg1"/>
                  </a:solidFill>
                </a:rPr>
                <a:t>Çin</a:t>
              </a:r>
            </a:p>
            <a:p>
              <a:r>
                <a:rPr lang="tr-TR" sz="2000" b="1" dirty="0" smtClean="0">
                  <a:solidFill>
                    <a:schemeClr val="bg1"/>
                  </a:solidFill>
                </a:rPr>
                <a:t>236%</a:t>
              </a:r>
              <a:endParaRPr lang="tr-T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up 11"/>
          <p:cNvGrpSpPr/>
          <p:nvPr/>
        </p:nvGrpSpPr>
        <p:grpSpPr>
          <a:xfrm>
            <a:off x="1626467" y="4850146"/>
            <a:ext cx="1577381" cy="1398362"/>
            <a:chOff x="285750" y="4933350"/>
            <a:chExt cx="1815062" cy="1341140"/>
          </a:xfrm>
        </p:grpSpPr>
        <p:sp>
          <p:nvSpPr>
            <p:cNvPr id="13" name="Yukarı Ok 12"/>
            <p:cNvSpPr/>
            <p:nvPr/>
          </p:nvSpPr>
          <p:spPr>
            <a:xfrm>
              <a:off x="285750" y="4933350"/>
              <a:ext cx="1815062" cy="134114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Metin kutusu 13"/>
            <p:cNvSpPr txBox="1"/>
            <p:nvPr/>
          </p:nvSpPr>
          <p:spPr>
            <a:xfrm>
              <a:off x="755576" y="5282271"/>
              <a:ext cx="1214475" cy="678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>
                  <a:solidFill>
                    <a:schemeClr val="bg1"/>
                  </a:solidFill>
                </a:rPr>
                <a:t>Türkiye</a:t>
              </a:r>
            </a:p>
            <a:p>
              <a:r>
                <a:rPr lang="tr-TR" sz="2000" b="1" dirty="0" smtClean="0">
                  <a:solidFill>
                    <a:schemeClr val="bg1"/>
                  </a:solidFill>
                </a:rPr>
                <a:t>141%</a:t>
              </a:r>
              <a:endParaRPr lang="tr-T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up 14"/>
          <p:cNvGrpSpPr/>
          <p:nvPr/>
        </p:nvGrpSpPr>
        <p:grpSpPr>
          <a:xfrm>
            <a:off x="3203848" y="4830229"/>
            <a:ext cx="1559963" cy="1438195"/>
            <a:chOff x="285750" y="4933350"/>
            <a:chExt cx="1815062" cy="1341140"/>
          </a:xfrm>
        </p:grpSpPr>
        <p:sp>
          <p:nvSpPr>
            <p:cNvPr id="16" name="Yukarı Ok 15"/>
            <p:cNvSpPr/>
            <p:nvPr/>
          </p:nvSpPr>
          <p:spPr>
            <a:xfrm>
              <a:off x="285750" y="4933350"/>
              <a:ext cx="1815062" cy="134114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Metin kutusu 16"/>
            <p:cNvSpPr txBox="1"/>
            <p:nvPr/>
          </p:nvSpPr>
          <p:spPr>
            <a:xfrm>
              <a:off x="755576" y="5282271"/>
              <a:ext cx="1090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>
                  <a:solidFill>
                    <a:schemeClr val="bg1"/>
                  </a:solidFill>
                </a:rPr>
                <a:t>MENA</a:t>
              </a:r>
            </a:p>
            <a:p>
              <a:r>
                <a:rPr lang="tr-TR" sz="2000" b="1" dirty="0" smtClean="0">
                  <a:solidFill>
                    <a:schemeClr val="bg1"/>
                  </a:solidFill>
                </a:rPr>
                <a:t>93 %</a:t>
              </a:r>
              <a:endParaRPr lang="tr-T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up 17"/>
          <p:cNvGrpSpPr/>
          <p:nvPr/>
        </p:nvGrpSpPr>
        <p:grpSpPr>
          <a:xfrm>
            <a:off x="4749422" y="4879839"/>
            <a:ext cx="1559963" cy="1341140"/>
            <a:chOff x="285750" y="4933350"/>
            <a:chExt cx="1815062" cy="1341140"/>
          </a:xfrm>
        </p:grpSpPr>
        <p:sp>
          <p:nvSpPr>
            <p:cNvPr id="19" name="Yukarı Ok 18"/>
            <p:cNvSpPr/>
            <p:nvPr/>
          </p:nvSpPr>
          <p:spPr>
            <a:xfrm>
              <a:off x="285750" y="4933350"/>
              <a:ext cx="1815062" cy="134114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Metin kutusu 19"/>
            <p:cNvSpPr txBox="1"/>
            <p:nvPr/>
          </p:nvSpPr>
          <p:spPr>
            <a:xfrm>
              <a:off x="755576" y="5282271"/>
              <a:ext cx="1090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>
                  <a:solidFill>
                    <a:schemeClr val="bg1"/>
                  </a:solidFill>
                </a:rPr>
                <a:t>Dünya</a:t>
              </a:r>
            </a:p>
            <a:p>
              <a:r>
                <a:rPr lang="tr-TR" sz="2000" b="1" dirty="0" smtClean="0">
                  <a:solidFill>
                    <a:schemeClr val="bg1"/>
                  </a:solidFill>
                </a:rPr>
                <a:t>71 %</a:t>
              </a:r>
              <a:endParaRPr lang="tr-T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up 20"/>
          <p:cNvGrpSpPr/>
          <p:nvPr/>
        </p:nvGrpSpPr>
        <p:grpSpPr>
          <a:xfrm>
            <a:off x="6309385" y="4895350"/>
            <a:ext cx="1559963" cy="1377215"/>
            <a:chOff x="285750" y="4933350"/>
            <a:chExt cx="1815062" cy="1377215"/>
          </a:xfrm>
        </p:grpSpPr>
        <p:sp>
          <p:nvSpPr>
            <p:cNvPr id="22" name="Yukarı Ok 21"/>
            <p:cNvSpPr/>
            <p:nvPr/>
          </p:nvSpPr>
          <p:spPr>
            <a:xfrm>
              <a:off x="285750" y="4933350"/>
              <a:ext cx="1815062" cy="134114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Metin kutusu 22"/>
            <p:cNvSpPr txBox="1"/>
            <p:nvPr/>
          </p:nvSpPr>
          <p:spPr>
            <a:xfrm>
              <a:off x="769386" y="5110236"/>
              <a:ext cx="12659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chemeClr val="bg1"/>
                  </a:solidFill>
                </a:rPr>
                <a:t>Çin </a:t>
              </a:r>
            </a:p>
            <a:p>
              <a:r>
                <a:rPr lang="tr-TR" b="1" dirty="0" smtClean="0">
                  <a:solidFill>
                    <a:schemeClr val="bg1"/>
                  </a:solidFill>
                </a:rPr>
                <a:t>Hariç Dünya</a:t>
              </a:r>
            </a:p>
            <a:p>
              <a:r>
                <a:rPr lang="tr-TR" b="1" dirty="0" smtClean="0">
                  <a:solidFill>
                    <a:schemeClr val="bg1"/>
                  </a:solidFill>
                </a:rPr>
                <a:t>21%</a:t>
              </a:r>
              <a:endParaRPr lang="tr-TR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Metin kutusu 4"/>
          <p:cNvSpPr txBox="1"/>
          <p:nvPr/>
        </p:nvSpPr>
        <p:spPr>
          <a:xfrm>
            <a:off x="179512" y="4468479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2002 </a:t>
            </a:r>
            <a:r>
              <a:rPr lang="tr-TR" sz="2000" b="1" dirty="0" err="1" smtClean="0">
                <a:solidFill>
                  <a:srgbClr val="FF0000"/>
                </a:solidFill>
              </a:rPr>
              <a:t>vs</a:t>
            </a:r>
            <a:r>
              <a:rPr lang="tr-TR" sz="2000" b="1" dirty="0" smtClean="0">
                <a:solidFill>
                  <a:srgbClr val="FF0000"/>
                </a:solidFill>
              </a:rPr>
              <a:t> 2012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Aşağı Ok 6"/>
          <p:cNvSpPr/>
          <p:nvPr/>
        </p:nvSpPr>
        <p:spPr>
          <a:xfrm>
            <a:off x="7836765" y="4933350"/>
            <a:ext cx="1274652" cy="131515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8064201" y="5195383"/>
            <a:ext cx="9369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AB</a:t>
            </a:r>
          </a:p>
          <a:p>
            <a:r>
              <a:rPr lang="tr-TR" sz="2000" b="1" dirty="0" smtClean="0">
                <a:solidFill>
                  <a:schemeClr val="bg1"/>
                </a:solidFill>
              </a:rPr>
              <a:t>-11%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6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En Büyük 15 Çelik Üreticisinin Ham Çelik Üretimindeki Artış, % (2007-2011)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sp>
        <p:nvSpPr>
          <p:cNvPr id="17414" name="6 Metin kutusu"/>
          <p:cNvSpPr txBox="1">
            <a:spLocks noChangeArrowheads="1"/>
          </p:cNvSpPr>
          <p:nvPr/>
        </p:nvSpPr>
        <p:spPr bwMode="auto">
          <a:xfrm>
            <a:off x="170175" y="6581775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 smtClean="0"/>
              <a:t>Kaynak: </a:t>
            </a:r>
            <a:r>
              <a:rPr lang="tr-TR" sz="1200" i="1" dirty="0" err="1" smtClean="0"/>
              <a:t>worldsteel</a:t>
            </a:r>
            <a:endParaRPr lang="tr-TR" sz="1200" i="1" dirty="0"/>
          </a:p>
        </p:txBody>
      </p:sp>
      <p:graphicFrame>
        <p:nvGraphicFramePr>
          <p:cNvPr id="9" name="Grafik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38168978"/>
              </p:ext>
            </p:extLst>
          </p:nvPr>
        </p:nvGraphicFramePr>
        <p:xfrm>
          <a:off x="285750" y="836712"/>
          <a:ext cx="8606729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0356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 Demir Çelik Sektörünün Dünyadaki Konumu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71531" y="714356"/>
            <a:ext cx="872959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36 milyon tonluk üretimi ile dünyanın en büyük 8. çelik üreticisidir.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Dünya ham çelik üretiminin % 2.35 oranındaki kısmını gerçekleştirmektedir.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Son 5 yılda, Çin ve Hindistan’ın ardından üretimini en hızlı arttıran sektör konumundadır.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2011 yılında, 17 milyon ton ile dünyanın en büyük 8. çelik ihracatçısıdır.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2011 yılında dünya çelik ihracatının % 4.1’ini gerçekleştirmiştir. 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2011 yılında, 10.3 milyon ton ile dünyanın en büyük 9. çelik ithalatçısıdır.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2011 yılında, dünyanın en büyük 6. net çelik ihracatçısıdır.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İnşaat demirinde, dünyanın en büyük ihracatçısı konumundadır.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Uzun ürünlerde, 10.5 milyon ton ile, Çin’in ardından ikinci en büyük ihracatçıdır.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smtClean="0"/>
              <a:t>Orta Doğu, Körfez ülkeleri ve Kuzey Afrika’nın en büyük inşaat demiri tedarikçisidir. </a:t>
            </a:r>
          </a:p>
        </p:txBody>
      </p:sp>
    </p:spTree>
    <p:extLst>
      <p:ext uri="{BB962C8B-B14F-4D97-AF65-F5344CB8AC3E}">
        <p14:creationId xmlns:p14="http://schemas.microsoft.com/office/powerpoint/2010/main" xmlns="" val="363480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 Demir Çelik Sektörünün Dünyadaki Konumu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65890" y="712768"/>
            <a:ext cx="8821612" cy="574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/>
              <a:t>Her yıl 160’dan fazla ülkeye çelik ihraç etmektedir. </a:t>
            </a:r>
            <a:endParaRPr lang="tr-TR" sz="19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Otomotiv sektörünün ardından, Türkiye’nin ikinci en büyük çelik ihracatçı sektörüdür.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2023 yılı itibariyle, 55 milyar dolar ihracat hedeflemektedir.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Yassı ürünlerde, dünyanın en büyük 7. ithalatçısıdır.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2011 yılında gerçekleştirdiği 28.7 milyon tonluk ham çelik tüketimi ile, dünyanın en büyük 9. çelik tüketicisidir.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2011 yılında, kişi başına 364 kg seviyesindeki ham çelik tüketimi ile, AB, Kuzey Amerika ve dünya ortalamasının üzerinde bir tüketim değerine sahiptir.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Elektrik ark ocaklı üretim yapısı nedeniyle, dünyanın en büyük hurda ithalatçısı konumundadır.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Bu durum, Türk çelik sektörünü dünyanın en çevreci çelik sektörlerinden birisi yapmaktadır.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1900" dirty="0" smtClean="0"/>
              <a:t>Ham çelik üreten kuruluşlar, 35.000 doğrudan istihdam yaratmaktadır.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157755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84" y="1577262"/>
            <a:ext cx="8997889" cy="505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E3808A-B43A-4168-8552-CFF2B409FFB0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81484" y="3724722"/>
            <a:ext cx="1857375" cy="1785938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199" name="18 Grup"/>
          <p:cNvGrpSpPr>
            <a:grpSpLocks/>
          </p:cNvGrpSpPr>
          <p:nvPr/>
        </p:nvGrpSpPr>
        <p:grpSpPr bwMode="auto">
          <a:xfrm>
            <a:off x="1545953" y="3393281"/>
            <a:ext cx="2000250" cy="1785937"/>
            <a:chOff x="1285852" y="3286124"/>
            <a:chExt cx="2000264" cy="1785950"/>
          </a:xfrm>
        </p:grpSpPr>
        <p:sp>
          <p:nvSpPr>
            <p:cNvPr id="9" name="8 7-Noktalı Yıldız"/>
            <p:cNvSpPr/>
            <p:nvPr/>
          </p:nvSpPr>
          <p:spPr>
            <a:xfrm>
              <a:off x="1285852" y="3286124"/>
              <a:ext cx="2000264" cy="1785950"/>
            </a:xfrm>
            <a:prstGeom prst="star7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4" name="11 Metin kutusu"/>
            <p:cNvSpPr txBox="1">
              <a:spLocks noChangeArrowheads="1"/>
            </p:cNvSpPr>
            <p:nvPr/>
          </p:nvSpPr>
          <p:spPr bwMode="auto">
            <a:xfrm>
              <a:off x="1450385" y="3929066"/>
              <a:ext cx="164307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>
                  <a:solidFill>
                    <a:srgbClr val="0070C0"/>
                  </a:solidFill>
                </a:rPr>
                <a:t>İzmir </a:t>
              </a:r>
              <a:r>
                <a:rPr lang="tr-TR" b="1" dirty="0" smtClean="0">
                  <a:solidFill>
                    <a:srgbClr val="0070C0"/>
                  </a:solidFill>
                </a:rPr>
                <a:t>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11.3 </a:t>
              </a:r>
              <a:r>
                <a:rPr lang="tr-TR" b="1" dirty="0" err="1">
                  <a:solidFill>
                    <a:srgbClr val="0070C0"/>
                  </a:solidFill>
                </a:rPr>
                <a:t>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4" name="13 Oval"/>
          <p:cNvSpPr/>
          <p:nvPr/>
        </p:nvSpPr>
        <p:spPr>
          <a:xfrm>
            <a:off x="4297418" y="3745407"/>
            <a:ext cx="1935087" cy="2697768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1" name="19 Grup"/>
          <p:cNvGrpSpPr>
            <a:grpSpLocks/>
          </p:cNvGrpSpPr>
          <p:nvPr/>
        </p:nvGrpSpPr>
        <p:grpSpPr bwMode="auto">
          <a:xfrm>
            <a:off x="6078493" y="2896607"/>
            <a:ext cx="2000250" cy="1785937"/>
            <a:chOff x="2643160" y="5072050"/>
            <a:chExt cx="2000264" cy="1785950"/>
          </a:xfrm>
        </p:grpSpPr>
        <p:sp>
          <p:nvSpPr>
            <p:cNvPr id="13" name="12 7-Noktalı Yıldız"/>
            <p:cNvSpPr/>
            <p:nvPr/>
          </p:nvSpPr>
          <p:spPr>
            <a:xfrm>
              <a:off x="2643160" y="5072050"/>
              <a:ext cx="2000264" cy="1785950"/>
            </a:xfrm>
            <a:prstGeom prst="star7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2" name="14 Metin kutusu"/>
            <p:cNvSpPr txBox="1">
              <a:spLocks noChangeArrowheads="1"/>
            </p:cNvSpPr>
            <p:nvPr/>
          </p:nvSpPr>
          <p:spPr bwMode="auto">
            <a:xfrm>
              <a:off x="2786037" y="5572131"/>
              <a:ext cx="1643075" cy="92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 smtClean="0">
                  <a:solidFill>
                    <a:srgbClr val="FF0000"/>
                  </a:solidFill>
                </a:rPr>
                <a:t>D. </a:t>
              </a:r>
              <a:r>
                <a:rPr lang="tr-TR" b="1" dirty="0">
                  <a:solidFill>
                    <a:srgbClr val="FF0000"/>
                  </a:solidFill>
                </a:rPr>
                <a:t>A</a:t>
              </a:r>
              <a:r>
                <a:rPr lang="tr-TR" b="1" dirty="0" smtClean="0">
                  <a:solidFill>
                    <a:srgbClr val="FF0000"/>
                  </a:solidFill>
                </a:rPr>
                <a:t>kdeniz Bölgesi</a:t>
              </a:r>
              <a:endParaRPr lang="tr-TR" b="1" dirty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FF0000"/>
                  </a:solidFill>
                </a:rPr>
                <a:t>16.4 </a:t>
              </a:r>
              <a:r>
                <a:rPr lang="tr-TR" b="1" dirty="0" err="1">
                  <a:solidFill>
                    <a:srgbClr val="FF0000"/>
                  </a:solidFill>
                </a:rPr>
                <a:t>mt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15 Oval"/>
          <p:cNvSpPr/>
          <p:nvPr/>
        </p:nvSpPr>
        <p:spPr>
          <a:xfrm>
            <a:off x="81484" y="1412776"/>
            <a:ext cx="2928938" cy="1980505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3" name="20 Grup"/>
          <p:cNvGrpSpPr>
            <a:grpSpLocks/>
          </p:cNvGrpSpPr>
          <p:nvPr/>
        </p:nvGrpSpPr>
        <p:grpSpPr bwMode="auto">
          <a:xfrm>
            <a:off x="-4046" y="365230"/>
            <a:ext cx="1785938" cy="1643063"/>
            <a:chOff x="142844" y="642918"/>
            <a:chExt cx="1785918" cy="1643074"/>
          </a:xfrm>
        </p:grpSpPr>
        <p:sp>
          <p:nvSpPr>
            <p:cNvPr id="17" name="16 7-Noktalı Yıldız"/>
            <p:cNvSpPr/>
            <p:nvPr/>
          </p:nvSpPr>
          <p:spPr>
            <a:xfrm>
              <a:off x="142844" y="642918"/>
              <a:ext cx="1785918" cy="1643074"/>
            </a:xfrm>
            <a:prstGeom prst="star7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0" name="17 Metin kutusu"/>
            <p:cNvSpPr txBox="1">
              <a:spLocks noChangeArrowheads="1"/>
            </p:cNvSpPr>
            <p:nvPr/>
          </p:nvSpPr>
          <p:spPr bwMode="auto">
            <a:xfrm>
              <a:off x="214282" y="1142984"/>
              <a:ext cx="1643074" cy="92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>
                  <a:solidFill>
                    <a:srgbClr val="0070C0"/>
                  </a:solidFill>
                </a:rPr>
                <a:t>Marmara </a:t>
              </a:r>
              <a:r>
                <a:rPr lang="tr-TR" b="1" dirty="0" smtClean="0">
                  <a:solidFill>
                    <a:srgbClr val="0070C0"/>
                  </a:solidFill>
                </a:rPr>
                <a:t>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14.5 </a:t>
              </a:r>
              <a:r>
                <a:rPr lang="tr-TR" b="1" dirty="0" err="1" smtClean="0">
                  <a:solidFill>
                    <a:srgbClr val="0070C0"/>
                  </a:solidFill>
                </a:rPr>
                <a:t>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2" name="21 Oval"/>
          <p:cNvSpPr/>
          <p:nvPr/>
        </p:nvSpPr>
        <p:spPr>
          <a:xfrm>
            <a:off x="2817899" y="1601638"/>
            <a:ext cx="3059647" cy="1602779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5" name="22 Grup"/>
          <p:cNvGrpSpPr>
            <a:grpSpLocks/>
          </p:cNvGrpSpPr>
          <p:nvPr/>
        </p:nvGrpSpPr>
        <p:grpSpPr bwMode="auto">
          <a:xfrm>
            <a:off x="5364088" y="1077626"/>
            <a:ext cx="1785937" cy="1643063"/>
            <a:chOff x="500034" y="785794"/>
            <a:chExt cx="1785918" cy="1643074"/>
          </a:xfrm>
        </p:grpSpPr>
        <p:sp>
          <p:nvSpPr>
            <p:cNvPr id="24" name="23 7-Noktalı Yıldız"/>
            <p:cNvSpPr/>
            <p:nvPr/>
          </p:nvSpPr>
          <p:spPr>
            <a:xfrm>
              <a:off x="500034" y="785794"/>
              <a:ext cx="1785918" cy="1643074"/>
            </a:xfrm>
            <a:prstGeom prst="star7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08" name="24 Metin kutusu"/>
            <p:cNvSpPr txBox="1">
              <a:spLocks noChangeArrowheads="1"/>
            </p:cNvSpPr>
            <p:nvPr/>
          </p:nvSpPr>
          <p:spPr bwMode="auto">
            <a:xfrm>
              <a:off x="571472" y="1214422"/>
              <a:ext cx="1643074" cy="92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Karadeniz 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7.9 </a:t>
              </a:r>
              <a:r>
                <a:rPr lang="tr-TR" b="1" dirty="0" err="1">
                  <a:solidFill>
                    <a:srgbClr val="0070C0"/>
                  </a:solidFill>
                </a:rPr>
                <a:t>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8206" name="25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Üretim Kapasitesi (milyon ton)</a:t>
            </a:r>
            <a:endParaRPr lang="tr-TR" sz="1500" b="1" dirty="0"/>
          </a:p>
        </p:txBody>
      </p:sp>
      <p:pic>
        <p:nvPicPr>
          <p:cNvPr id="23" name="Picture 2" descr="D:\Belgelerim\dernek\logo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6861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4 Metin kutusu"/>
          <p:cNvSpPr txBox="1">
            <a:spLocks noChangeArrowheads="1"/>
          </p:cNvSpPr>
          <p:nvPr/>
        </p:nvSpPr>
        <p:spPr bwMode="auto">
          <a:xfrm>
            <a:off x="285750" y="214313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Türkiye’nin Çelik Üretim Kapasitesi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035D-E9E5-4EC6-899D-86C574705F8E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sp>
        <p:nvSpPr>
          <p:cNvPr id="17414" name="6 Metin kutusu"/>
          <p:cNvSpPr txBox="1">
            <a:spLocks noChangeArrowheads="1"/>
          </p:cNvSpPr>
          <p:nvPr/>
        </p:nvSpPr>
        <p:spPr bwMode="auto">
          <a:xfrm>
            <a:off x="380674" y="6072188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/>
              <a:t>* </a:t>
            </a:r>
            <a:r>
              <a:rPr lang="tr-TR" sz="1200" i="1" dirty="0" smtClean="0"/>
              <a:t>tahmini</a:t>
            </a:r>
            <a:endParaRPr lang="tr-TR" sz="1200" i="1" dirty="0"/>
          </a:p>
        </p:txBody>
      </p:sp>
      <p:graphicFrame>
        <p:nvGraphicFramePr>
          <p:cNvPr id="10" name="4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92180"/>
              </p:ext>
            </p:extLst>
          </p:nvPr>
        </p:nvGraphicFramePr>
        <p:xfrm>
          <a:off x="138112" y="980729"/>
          <a:ext cx="8867775" cy="4529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6693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5455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08631"/>
          </a:xfrm>
        </p:spPr>
        <p:txBody>
          <a:bodyPr/>
          <a:lstStyle/>
          <a:p>
            <a:pPr>
              <a:defRPr/>
            </a:pPr>
            <a:fld id="{F3D43B0A-3393-41DF-A5B4-231ED7E97992}" type="slidenum">
              <a:rPr lang="tr-TR" smtClean="0"/>
              <a:pPr>
                <a:defRPr/>
              </a:pPr>
              <a:t>18</a:t>
            </a:fld>
            <a:endParaRPr lang="tr-TR" dirty="0"/>
          </a:p>
        </p:txBody>
      </p:sp>
      <p:sp>
        <p:nvSpPr>
          <p:cNvPr id="3079" name="7 Metin kutusu"/>
          <p:cNvSpPr txBox="1">
            <a:spLocks noChangeArrowheads="1"/>
          </p:cNvSpPr>
          <p:nvPr/>
        </p:nvSpPr>
        <p:spPr bwMode="auto">
          <a:xfrm>
            <a:off x="285750" y="142875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tr-TR" sz="1600" b="1" dirty="0" smtClean="0">
                <a:solidFill>
                  <a:prstClr val="black"/>
                </a:solidFill>
              </a:rPr>
              <a:t>Kütük ve </a:t>
            </a:r>
            <a:r>
              <a:rPr lang="tr-TR" sz="1600" b="1" dirty="0" err="1" smtClean="0">
                <a:solidFill>
                  <a:prstClr val="black"/>
                </a:solidFill>
              </a:rPr>
              <a:t>Slab</a:t>
            </a:r>
            <a:r>
              <a:rPr lang="tr-TR" sz="1600" b="1" dirty="0" smtClean="0">
                <a:solidFill>
                  <a:prstClr val="black"/>
                </a:solidFill>
              </a:rPr>
              <a:t> Kapasite Artışları </a:t>
            </a:r>
            <a:r>
              <a:rPr lang="tr-TR" sz="1600" b="1" dirty="0" smtClean="0">
                <a:solidFill>
                  <a:prstClr val="black"/>
                </a:solidFill>
                <a:latin typeface="+mn-lt"/>
              </a:rPr>
              <a:t>(</a:t>
            </a:r>
            <a:r>
              <a:rPr lang="tr-TR" sz="1600" b="1" dirty="0" err="1" smtClean="0">
                <a:solidFill>
                  <a:prstClr val="black"/>
                </a:solidFill>
                <a:latin typeface="+mn-lt"/>
              </a:rPr>
              <a:t>mmt</a:t>
            </a:r>
            <a:r>
              <a:rPr lang="tr-TR" sz="1600" b="1" dirty="0" smtClean="0">
                <a:solidFill>
                  <a:prstClr val="black"/>
                </a:solidFill>
                <a:latin typeface="+mn-lt"/>
              </a:rPr>
              <a:t>)</a:t>
            </a:r>
            <a:endParaRPr lang="tr-TR" sz="16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65650" y="6480315"/>
            <a:ext cx="2702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*</a:t>
            </a:r>
            <a:r>
              <a:rPr lang="tr-TR" dirty="0" smtClean="0"/>
              <a:t> </a:t>
            </a:r>
            <a:r>
              <a:rPr lang="tr-TR" sz="1200" i="1" dirty="0" smtClean="0"/>
              <a:t>tahmini</a:t>
            </a:r>
            <a:endParaRPr lang="tr-TR" i="1" dirty="0"/>
          </a:p>
        </p:txBody>
      </p:sp>
      <p:graphicFrame>
        <p:nvGraphicFramePr>
          <p:cNvPr id="8" name="Grafik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3399737"/>
              </p:ext>
            </p:extLst>
          </p:nvPr>
        </p:nvGraphicFramePr>
        <p:xfrm>
          <a:off x="24261" y="714356"/>
          <a:ext cx="8893621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4139952" y="4509120"/>
            <a:ext cx="48611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2006-2012 döneminde Türkiye’nin ham çelik üretim kapasitesi 28.4 milyon ton artış göstermiştir. </a:t>
            </a:r>
            <a:r>
              <a:rPr lang="tr-TR" dirty="0" err="1" smtClean="0"/>
              <a:t>Sözkonusu</a:t>
            </a:r>
            <a:r>
              <a:rPr lang="tr-TR" dirty="0" smtClean="0"/>
              <a:t> kapasite artışının, 11.5 milyon tonu D. Akdeniz bölgesinde meydana gelmiştir. </a:t>
            </a:r>
          </a:p>
          <a:p>
            <a:r>
              <a:rPr lang="tr-TR" dirty="0" smtClean="0"/>
              <a:t>28.4 milyon tonluk toplam kapasite artışının %45’ini </a:t>
            </a:r>
            <a:r>
              <a:rPr lang="tr-TR" dirty="0" err="1" smtClean="0"/>
              <a:t>slab</a:t>
            </a:r>
            <a:r>
              <a:rPr lang="tr-TR" dirty="0" smtClean="0"/>
              <a:t> kapasitesi oluşturmuştur. </a:t>
            </a:r>
            <a:endParaRPr lang="tr-TR" dirty="0"/>
          </a:p>
        </p:txBody>
      </p:sp>
      <p:graphicFrame>
        <p:nvGraphicFramePr>
          <p:cNvPr id="10" name="Grafi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14336921"/>
              </p:ext>
            </p:extLst>
          </p:nvPr>
        </p:nvGraphicFramePr>
        <p:xfrm>
          <a:off x="265650" y="4218183"/>
          <a:ext cx="3801957" cy="227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838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84" y="1577262"/>
            <a:ext cx="8997889" cy="505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E3808A-B43A-4168-8552-CFF2B409FFB0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81484" y="3724722"/>
            <a:ext cx="1857375" cy="1785938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199" name="18 Grup"/>
          <p:cNvGrpSpPr>
            <a:grpSpLocks/>
          </p:cNvGrpSpPr>
          <p:nvPr/>
        </p:nvGrpSpPr>
        <p:grpSpPr bwMode="auto">
          <a:xfrm>
            <a:off x="1545953" y="3393281"/>
            <a:ext cx="2000250" cy="1785937"/>
            <a:chOff x="1285852" y="3286124"/>
            <a:chExt cx="2000264" cy="1785950"/>
          </a:xfrm>
        </p:grpSpPr>
        <p:sp>
          <p:nvSpPr>
            <p:cNvPr id="9" name="8 7-Noktalı Yıldız"/>
            <p:cNvSpPr/>
            <p:nvPr/>
          </p:nvSpPr>
          <p:spPr>
            <a:xfrm>
              <a:off x="1285852" y="3286124"/>
              <a:ext cx="2000264" cy="1785950"/>
            </a:xfrm>
            <a:prstGeom prst="star7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4" name="11 Metin kutusu"/>
            <p:cNvSpPr txBox="1">
              <a:spLocks noChangeArrowheads="1"/>
            </p:cNvSpPr>
            <p:nvPr/>
          </p:nvSpPr>
          <p:spPr bwMode="auto">
            <a:xfrm>
              <a:off x="1450385" y="3929066"/>
              <a:ext cx="164307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>
                  <a:solidFill>
                    <a:srgbClr val="0070C0"/>
                  </a:solidFill>
                </a:rPr>
                <a:t>İzmir </a:t>
              </a:r>
              <a:r>
                <a:rPr lang="tr-TR" b="1" dirty="0" smtClean="0">
                  <a:solidFill>
                    <a:srgbClr val="0070C0"/>
                  </a:solidFill>
                </a:rPr>
                <a:t>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+5.3mt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4" name="13 Oval"/>
          <p:cNvSpPr/>
          <p:nvPr/>
        </p:nvSpPr>
        <p:spPr>
          <a:xfrm>
            <a:off x="4297418" y="3745407"/>
            <a:ext cx="1935087" cy="2697768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1" name="19 Grup"/>
          <p:cNvGrpSpPr>
            <a:grpSpLocks/>
          </p:cNvGrpSpPr>
          <p:nvPr/>
        </p:nvGrpSpPr>
        <p:grpSpPr bwMode="auto">
          <a:xfrm>
            <a:off x="6078493" y="2896607"/>
            <a:ext cx="2000250" cy="1785937"/>
            <a:chOff x="2643160" y="5072050"/>
            <a:chExt cx="2000264" cy="1785950"/>
          </a:xfrm>
        </p:grpSpPr>
        <p:sp>
          <p:nvSpPr>
            <p:cNvPr id="13" name="12 7-Noktalı Yıldız"/>
            <p:cNvSpPr/>
            <p:nvPr/>
          </p:nvSpPr>
          <p:spPr>
            <a:xfrm>
              <a:off x="2643160" y="5072050"/>
              <a:ext cx="2000264" cy="1785950"/>
            </a:xfrm>
            <a:prstGeom prst="star7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2" name="14 Metin kutusu"/>
            <p:cNvSpPr txBox="1">
              <a:spLocks noChangeArrowheads="1"/>
            </p:cNvSpPr>
            <p:nvPr/>
          </p:nvSpPr>
          <p:spPr bwMode="auto">
            <a:xfrm>
              <a:off x="2786037" y="5572131"/>
              <a:ext cx="1643075" cy="92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 smtClean="0">
                  <a:solidFill>
                    <a:srgbClr val="FF0000"/>
                  </a:solidFill>
                </a:rPr>
                <a:t>D. Akdeniz Bölgesi</a:t>
              </a:r>
              <a:endParaRPr lang="tr-TR" b="1" dirty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FF0000"/>
                  </a:solidFill>
                </a:rPr>
                <a:t>+12.2 </a:t>
              </a:r>
              <a:r>
                <a:rPr lang="tr-TR" b="1" dirty="0" err="1">
                  <a:solidFill>
                    <a:srgbClr val="FF0000"/>
                  </a:solidFill>
                </a:rPr>
                <a:t>mt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15 Oval"/>
          <p:cNvSpPr/>
          <p:nvPr/>
        </p:nvSpPr>
        <p:spPr>
          <a:xfrm>
            <a:off x="81484" y="1412776"/>
            <a:ext cx="2928938" cy="1980505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3" name="20 Grup"/>
          <p:cNvGrpSpPr>
            <a:grpSpLocks/>
          </p:cNvGrpSpPr>
          <p:nvPr/>
        </p:nvGrpSpPr>
        <p:grpSpPr bwMode="auto">
          <a:xfrm>
            <a:off x="-4046" y="365230"/>
            <a:ext cx="1785938" cy="1643063"/>
            <a:chOff x="142844" y="642918"/>
            <a:chExt cx="1785918" cy="1643074"/>
          </a:xfrm>
        </p:grpSpPr>
        <p:sp>
          <p:nvSpPr>
            <p:cNvPr id="17" name="16 7-Noktalı Yıldız"/>
            <p:cNvSpPr/>
            <p:nvPr/>
          </p:nvSpPr>
          <p:spPr>
            <a:xfrm>
              <a:off x="142844" y="642918"/>
              <a:ext cx="1785918" cy="1643074"/>
            </a:xfrm>
            <a:prstGeom prst="star7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10" name="17 Metin kutusu"/>
            <p:cNvSpPr txBox="1">
              <a:spLocks noChangeArrowheads="1"/>
            </p:cNvSpPr>
            <p:nvPr/>
          </p:nvSpPr>
          <p:spPr bwMode="auto">
            <a:xfrm>
              <a:off x="214282" y="1142984"/>
              <a:ext cx="1643074" cy="92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>
                  <a:solidFill>
                    <a:srgbClr val="0070C0"/>
                  </a:solidFill>
                </a:rPr>
                <a:t>Marmara </a:t>
              </a:r>
              <a:r>
                <a:rPr lang="tr-TR" b="1" dirty="0" smtClean="0">
                  <a:solidFill>
                    <a:srgbClr val="0070C0"/>
                  </a:solidFill>
                </a:rPr>
                <a:t>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+7.2 </a:t>
              </a:r>
              <a:r>
                <a:rPr lang="tr-TR" b="1" dirty="0" err="1" smtClean="0">
                  <a:solidFill>
                    <a:srgbClr val="0070C0"/>
                  </a:solidFill>
                </a:rPr>
                <a:t>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2" name="21 Oval"/>
          <p:cNvSpPr/>
          <p:nvPr/>
        </p:nvSpPr>
        <p:spPr>
          <a:xfrm>
            <a:off x="2817899" y="1601638"/>
            <a:ext cx="3059647" cy="1602779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grpSp>
        <p:nvGrpSpPr>
          <p:cNvPr id="8205" name="22 Grup"/>
          <p:cNvGrpSpPr>
            <a:grpSpLocks/>
          </p:cNvGrpSpPr>
          <p:nvPr/>
        </p:nvGrpSpPr>
        <p:grpSpPr bwMode="auto">
          <a:xfrm>
            <a:off x="5364088" y="1077626"/>
            <a:ext cx="1785937" cy="1643063"/>
            <a:chOff x="500034" y="785794"/>
            <a:chExt cx="1785918" cy="1643074"/>
          </a:xfrm>
        </p:grpSpPr>
        <p:sp>
          <p:nvSpPr>
            <p:cNvPr id="24" name="23 7-Noktalı Yıldız"/>
            <p:cNvSpPr/>
            <p:nvPr/>
          </p:nvSpPr>
          <p:spPr>
            <a:xfrm>
              <a:off x="500034" y="785794"/>
              <a:ext cx="1785918" cy="1643074"/>
            </a:xfrm>
            <a:prstGeom prst="star7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8208" name="24 Metin kutusu"/>
            <p:cNvSpPr txBox="1">
              <a:spLocks noChangeArrowheads="1"/>
            </p:cNvSpPr>
            <p:nvPr/>
          </p:nvSpPr>
          <p:spPr bwMode="auto">
            <a:xfrm>
              <a:off x="571472" y="1214422"/>
              <a:ext cx="1643074" cy="92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Karadeniz Bölgesi</a:t>
              </a:r>
              <a:endParaRPr lang="tr-TR" b="1" dirty="0">
                <a:solidFill>
                  <a:srgbClr val="0070C0"/>
                </a:solidFill>
              </a:endParaRPr>
            </a:p>
            <a:p>
              <a:pPr algn="ctr" eaLnBrk="1" hangingPunct="1"/>
              <a:r>
                <a:rPr lang="tr-TR" b="1" dirty="0" smtClean="0">
                  <a:solidFill>
                    <a:srgbClr val="0070C0"/>
                  </a:solidFill>
                </a:rPr>
                <a:t>+3.5 </a:t>
              </a:r>
              <a:r>
                <a:rPr lang="tr-TR" b="1" dirty="0" err="1">
                  <a:solidFill>
                    <a:srgbClr val="0070C0"/>
                  </a:solidFill>
                </a:rPr>
                <a:t>mt</a:t>
              </a:r>
              <a:endParaRPr lang="tr-TR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8206" name="25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Kapasite Artışı 2002-2012 (milyon ton)</a:t>
            </a:r>
            <a:endParaRPr lang="tr-TR" sz="1500" b="1" dirty="0"/>
          </a:p>
        </p:txBody>
      </p:sp>
      <p:pic>
        <p:nvPicPr>
          <p:cNvPr id="23" name="Picture 2" descr="D:\Belgelerim\dernek\logo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538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2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Ham Çelik Kapasitesi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pSp>
        <p:nvGrpSpPr>
          <p:cNvPr id="9" name="4 Grup"/>
          <p:cNvGrpSpPr/>
          <p:nvPr/>
        </p:nvGrpSpPr>
        <p:grpSpPr>
          <a:xfrm>
            <a:off x="251520" y="836712"/>
            <a:ext cx="8446486" cy="5256584"/>
            <a:chOff x="-195784" y="-307057"/>
            <a:chExt cx="7200900" cy="3562350"/>
          </a:xfrm>
        </p:grpSpPr>
        <p:graphicFrame>
          <p:nvGraphicFramePr>
            <p:cNvPr id="11" name="1 Grafik"/>
            <p:cNvGraphicFramePr/>
            <p:nvPr>
              <p:extLst>
                <p:ext uri="{D42A27DB-BD31-4B8C-83A1-F6EECF244321}">
                  <p14:modId xmlns:p14="http://schemas.microsoft.com/office/powerpoint/2010/main" xmlns="" val="1808431847"/>
                </p:ext>
              </p:extLst>
            </p:nvPr>
          </p:nvGraphicFramePr>
          <p:xfrm>
            <a:off x="-195784" y="-307057"/>
            <a:ext cx="7200900" cy="35623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2 Metin kutusu"/>
            <p:cNvSpPr txBox="1"/>
            <p:nvPr/>
          </p:nvSpPr>
          <p:spPr>
            <a:xfrm>
              <a:off x="5206460" y="2376905"/>
              <a:ext cx="1704975" cy="419100"/>
            </a:xfrm>
            <a:prstGeom prst="rect">
              <a:avLst/>
            </a:prstGeom>
            <a:solidFill>
              <a:schemeClr val="lt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tr-TR" sz="1200" i="1" dirty="0"/>
                <a:t>* </a:t>
              </a:r>
              <a:r>
                <a:rPr lang="tr-TR" sz="1200" i="1" dirty="0" smtClean="0"/>
                <a:t>tahmini</a:t>
              </a:r>
              <a:endParaRPr lang="tr-TR" sz="1200" i="1" dirty="0"/>
            </a:p>
            <a:p>
              <a:r>
                <a:rPr lang="tr-TR" sz="1200" i="1" dirty="0" smtClean="0"/>
                <a:t>Kaynak: </a:t>
              </a:r>
              <a:r>
                <a:rPr lang="tr-TR" sz="1200" i="1" dirty="0" err="1"/>
                <a:t>worldsteel</a:t>
              </a:r>
              <a:endParaRPr lang="tr-TR" sz="1200" i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5181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958216-609B-4A96-B1F3-1F3A842FDF2B}" type="slidenum">
              <a:rPr lang="tr-TR"/>
              <a:pPr>
                <a:defRPr/>
              </a:pPr>
              <a:t>20</a:t>
            </a:fld>
            <a:endParaRPr lang="tr-TR"/>
          </a:p>
        </p:txBody>
      </p:sp>
      <p:graphicFrame>
        <p:nvGraphicFramePr>
          <p:cNvPr id="8" name="1 Grafik"/>
          <p:cNvGraphicFramePr>
            <a:graphicFrameLocks/>
          </p:cNvGraphicFramePr>
          <p:nvPr/>
        </p:nvGraphicFramePr>
        <p:xfrm>
          <a:off x="2147401725" y="2147401725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251519" y="188640"/>
            <a:ext cx="8178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Türkiye’nin Ham Çelik Üretimi (</a:t>
            </a:r>
            <a:r>
              <a:rPr lang="tr-TR" b="1" dirty="0" err="1" smtClean="0"/>
              <a:t>mmt</a:t>
            </a:r>
            <a:r>
              <a:rPr lang="tr-TR" b="1" dirty="0" smtClean="0"/>
              <a:t>) ve Kapasite Kullanım Oranı (%)</a:t>
            </a:r>
            <a:endParaRPr lang="tr-TR" b="1" dirty="0"/>
          </a:p>
          <a:p>
            <a:endParaRPr lang="tr-TR" dirty="0"/>
          </a:p>
        </p:txBody>
      </p:sp>
      <p:cxnSp>
        <p:nvCxnSpPr>
          <p:cNvPr id="10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D:\Belgelerim\dernek\logo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6 Metin kutusu"/>
          <p:cNvSpPr txBox="1">
            <a:spLocks noChangeArrowheads="1"/>
          </p:cNvSpPr>
          <p:nvPr/>
        </p:nvSpPr>
        <p:spPr bwMode="auto">
          <a:xfrm>
            <a:off x="380674" y="6310746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/>
              <a:t>* </a:t>
            </a:r>
            <a:r>
              <a:rPr lang="tr-TR" sz="1200" i="1" dirty="0" smtClean="0"/>
              <a:t>tahmini</a:t>
            </a:r>
            <a:endParaRPr lang="tr-TR" sz="1200" i="1" dirty="0"/>
          </a:p>
        </p:txBody>
      </p:sp>
      <p:graphicFrame>
        <p:nvGraphicFramePr>
          <p:cNvPr id="13" name="3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67945742"/>
              </p:ext>
            </p:extLst>
          </p:nvPr>
        </p:nvGraphicFramePr>
        <p:xfrm>
          <a:off x="251518" y="834972"/>
          <a:ext cx="8640961" cy="504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83717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C10426-D2A7-40D7-90FC-653BC88DC33D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sp>
        <p:nvSpPr>
          <p:cNvPr id="17413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Türkiye’nin Ham Çelik Üretimi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8926539"/>
              </p:ext>
            </p:extLst>
          </p:nvPr>
        </p:nvGraphicFramePr>
        <p:xfrm>
          <a:off x="395536" y="980728"/>
          <a:ext cx="8496943" cy="266429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229194"/>
                <a:gridCol w="763770"/>
                <a:gridCol w="763770"/>
                <a:gridCol w="763770"/>
                <a:gridCol w="763770"/>
                <a:gridCol w="763770"/>
                <a:gridCol w="763770"/>
                <a:gridCol w="895043"/>
                <a:gridCol w="895043"/>
                <a:gridCol w="895043"/>
              </a:tblGrid>
              <a:tr h="841844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u="none" strike="noStrike" dirty="0">
                          <a:effectLst/>
                        </a:rPr>
                        <a:t> 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2006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2007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2008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2009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2010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800" b="1" u="none" strike="noStrike" dirty="0">
                          <a:effectLst/>
                        </a:rPr>
                        <a:t>2011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800" b="1" u="none" strike="noStrike" dirty="0" smtClean="0">
                          <a:effectLst/>
                        </a:rPr>
                        <a:t>2011-10ay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800" b="1" u="none" strike="noStrike" dirty="0" smtClean="0">
                          <a:effectLst/>
                        </a:rPr>
                        <a:t>2012-10ay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1800" b="1" u="none" strike="noStrike" dirty="0">
                          <a:effectLst/>
                        </a:rPr>
                        <a:t>% </a:t>
                      </a:r>
                      <a:r>
                        <a:rPr lang="tr-TR" sz="1800" b="1" u="none" strike="noStrike" dirty="0" smtClean="0">
                          <a:effectLst/>
                        </a:rPr>
                        <a:t>değişim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1892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u="none" strike="noStrike" dirty="0" smtClean="0">
                          <a:effectLst/>
                        </a:rPr>
                        <a:t>Kütük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20,3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22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22,7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20,5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21,8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24,4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20,0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22,6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13,4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2640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u="none" strike="noStrike" dirty="0" err="1">
                          <a:effectLst/>
                        </a:rPr>
                        <a:t>Slab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3,1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3,7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4,2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4,8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7,3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9,7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8,2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7,4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-9,5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2640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b="1" u="none" strike="noStrike" dirty="0" smtClean="0">
                          <a:effectLst/>
                        </a:rPr>
                        <a:t>TOPLAM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23,4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25,8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26,8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25,3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29,1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b="1" u="none" strike="noStrike" dirty="0">
                          <a:effectLst/>
                        </a:rPr>
                        <a:t>34,1</a:t>
                      </a:r>
                      <a:endParaRPr lang="tr-T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28,1</a:t>
                      </a:r>
                      <a:endParaRPr lang="tr-TR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30,0</a:t>
                      </a:r>
                      <a:endParaRPr lang="tr-TR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6,7</a:t>
                      </a:r>
                      <a:endParaRPr lang="tr-TR" sz="1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2640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u="none" strike="noStrike" dirty="0">
                          <a:effectLst/>
                        </a:rPr>
                        <a:t>EAF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17,3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19,4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19,8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17,7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20,9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25,3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20,8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22,4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7,6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2640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800" u="none" strike="noStrike">
                          <a:effectLst/>
                        </a:rPr>
                        <a:t>BOF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6,2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>
                          <a:effectLst/>
                        </a:rPr>
                        <a:t>6,4</a:t>
                      </a:r>
                      <a:endParaRPr lang="tr-TR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7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7,6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8,2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800" u="none" strike="noStrike" dirty="0">
                          <a:effectLst/>
                        </a:rPr>
                        <a:t>8,8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7,3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7,6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</a:t>
                      </a:r>
                      <a:endParaRPr lang="tr-TR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395536" y="4077072"/>
            <a:ext cx="8496944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İthalat baskısının devam etmesi ve uluslararası piyasalardaki talep daralması nedeniyle, artan kapasiteye rağmen </a:t>
            </a:r>
            <a:r>
              <a:rPr lang="tr-TR" dirty="0" err="1" smtClean="0"/>
              <a:t>slab</a:t>
            </a:r>
            <a:r>
              <a:rPr lang="tr-TR" dirty="0" smtClean="0"/>
              <a:t> üretimi 2011 yılına kıyasla gerilemektedir.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3971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C10426-D2A7-40D7-90FC-653BC88DC33D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sp>
        <p:nvSpPr>
          <p:cNvPr id="17413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Türkiye’nin Aylık Ham Çelik Üretimi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aphicFrame>
        <p:nvGraphicFramePr>
          <p:cNvPr id="7" name="Grafik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58484464"/>
              </p:ext>
            </p:extLst>
          </p:nvPr>
        </p:nvGraphicFramePr>
        <p:xfrm>
          <a:off x="214312" y="908720"/>
          <a:ext cx="8678167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32818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43B0A-3393-41DF-A5B4-231ED7E97992}" type="slidenum">
              <a:rPr lang="tr-TR" smtClean="0"/>
              <a:pPr>
                <a:defRPr/>
              </a:pPr>
              <a:t>23</a:t>
            </a:fld>
            <a:endParaRPr lang="tr-TR" dirty="0"/>
          </a:p>
        </p:txBody>
      </p:sp>
      <p:sp>
        <p:nvSpPr>
          <p:cNvPr id="3079" name="7 Metin kutusu"/>
          <p:cNvSpPr txBox="1">
            <a:spLocks noChangeArrowheads="1"/>
          </p:cNvSpPr>
          <p:nvPr/>
        </p:nvSpPr>
        <p:spPr bwMode="auto">
          <a:xfrm>
            <a:off x="285750" y="142875"/>
            <a:ext cx="8001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tr-TR"/>
            </a:defPPr>
            <a:lvl1pPr>
              <a:defRPr b="1"/>
            </a:lvl1pPr>
          </a:lstStyle>
          <a:p>
            <a:r>
              <a:rPr lang="tr-TR" dirty="0" err="1"/>
              <a:t>Slab</a:t>
            </a:r>
            <a:r>
              <a:rPr lang="tr-TR" dirty="0"/>
              <a:t> Kapasitesi ve Üretimi (</a:t>
            </a:r>
            <a:r>
              <a:rPr lang="tr-TR" dirty="0" err="1"/>
              <a:t>mmt</a:t>
            </a:r>
            <a:r>
              <a:rPr lang="tr-TR" dirty="0"/>
              <a:t>)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285750" y="6309320"/>
            <a:ext cx="2702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*</a:t>
            </a:r>
            <a:r>
              <a:rPr lang="tr-TR" dirty="0" smtClean="0"/>
              <a:t> </a:t>
            </a:r>
            <a:r>
              <a:rPr lang="tr-TR" sz="1200" i="1" dirty="0" smtClean="0"/>
              <a:t>tahmini</a:t>
            </a:r>
            <a:endParaRPr lang="tr-TR" i="1" dirty="0"/>
          </a:p>
        </p:txBody>
      </p:sp>
      <p:graphicFrame>
        <p:nvGraphicFramePr>
          <p:cNvPr id="8" name="Grafik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74651059"/>
              </p:ext>
            </p:extLst>
          </p:nvPr>
        </p:nvGraphicFramePr>
        <p:xfrm>
          <a:off x="285750" y="908720"/>
          <a:ext cx="860673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4357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EE92E-411F-4492-A350-D38DDCF76BCB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sp>
        <p:nvSpPr>
          <p:cNvPr id="16389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7786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 smtClean="0"/>
              <a:t>Türkiye’nin Nihai Mamul Üretimi &amp; Tüketimi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16390" name="6 Metin kutusu"/>
          <p:cNvSpPr txBox="1">
            <a:spLocks noChangeArrowheads="1"/>
          </p:cNvSpPr>
          <p:nvPr/>
        </p:nvSpPr>
        <p:spPr bwMode="auto">
          <a:xfrm>
            <a:off x="357188" y="6072188"/>
            <a:ext cx="2786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i="1" dirty="0"/>
              <a:t>* </a:t>
            </a:r>
            <a:r>
              <a:rPr lang="tr-TR" sz="1200" i="1" dirty="0" smtClean="0"/>
              <a:t>tahmini</a:t>
            </a:r>
            <a:endParaRPr lang="tr-TR" sz="1200" i="1" dirty="0"/>
          </a:p>
        </p:txBody>
      </p:sp>
      <p:graphicFrame>
        <p:nvGraphicFramePr>
          <p:cNvPr id="8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46359221"/>
              </p:ext>
            </p:extLst>
          </p:nvPr>
        </p:nvGraphicFramePr>
        <p:xfrm>
          <a:off x="214313" y="908720"/>
          <a:ext cx="8786811" cy="496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2113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25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Çelik Sektörünün Ekonomiye Katkısı (Milyar Dolar)</a:t>
            </a:r>
            <a:endParaRPr lang="tr-TR" sz="1500" b="1" dirty="0"/>
          </a:p>
        </p:txBody>
      </p:sp>
      <p:graphicFrame>
        <p:nvGraphicFramePr>
          <p:cNvPr id="8" name="Grafik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9352141"/>
              </p:ext>
            </p:extLst>
          </p:nvPr>
        </p:nvGraphicFramePr>
        <p:xfrm>
          <a:off x="214313" y="908720"/>
          <a:ext cx="87868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4247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26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Doğu Akdeniz Bölgesinin Ham Çelik Kapasitesi ve Üretimi (</a:t>
            </a:r>
            <a:r>
              <a:rPr lang="tr-TR" sz="1500" b="1" dirty="0" err="1" smtClean="0"/>
              <a:t>mmt</a:t>
            </a:r>
            <a:r>
              <a:rPr lang="tr-TR" sz="1500" b="1" dirty="0" smtClean="0"/>
              <a:t>) &amp; KKO (%)</a:t>
            </a:r>
            <a:endParaRPr lang="tr-TR" sz="1500" b="1" dirty="0"/>
          </a:p>
        </p:txBody>
      </p:sp>
      <p:graphicFrame>
        <p:nvGraphicFramePr>
          <p:cNvPr id="7" name="Grafik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2671905"/>
              </p:ext>
            </p:extLst>
          </p:nvPr>
        </p:nvGraphicFramePr>
        <p:xfrm>
          <a:off x="214313" y="836712"/>
          <a:ext cx="8786811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979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27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Üretimi (</a:t>
            </a:r>
            <a:r>
              <a:rPr lang="tr-TR" sz="1500" b="1" dirty="0" err="1" smtClean="0"/>
              <a:t>mmt</a:t>
            </a:r>
            <a:r>
              <a:rPr lang="tr-TR" sz="1500" b="1" dirty="0" smtClean="0"/>
              <a:t>) ve Payları (%) (2002-2011)</a:t>
            </a:r>
            <a:endParaRPr lang="tr-TR" sz="1500" b="1" dirty="0"/>
          </a:p>
        </p:txBody>
      </p:sp>
      <p:graphicFrame>
        <p:nvGraphicFramePr>
          <p:cNvPr id="10" name="Grafi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34793871"/>
              </p:ext>
            </p:extLst>
          </p:nvPr>
        </p:nvGraphicFramePr>
        <p:xfrm>
          <a:off x="323528" y="836712"/>
          <a:ext cx="8280919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9654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28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Kapasitesi (</a:t>
            </a:r>
            <a:r>
              <a:rPr lang="tr-TR" sz="1500" b="1" dirty="0" err="1" smtClean="0"/>
              <a:t>mmt</a:t>
            </a:r>
            <a:r>
              <a:rPr lang="tr-TR" sz="1500" b="1" dirty="0" smtClean="0"/>
              <a:t>) ve Payları (%) (2002-2011)</a:t>
            </a:r>
            <a:endParaRPr lang="tr-TR" sz="1500" b="1" dirty="0"/>
          </a:p>
        </p:txBody>
      </p:sp>
      <p:graphicFrame>
        <p:nvGraphicFramePr>
          <p:cNvPr id="7" name="Grafik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1216250"/>
              </p:ext>
            </p:extLst>
          </p:nvPr>
        </p:nvGraphicFramePr>
        <p:xfrm>
          <a:off x="611560" y="716704"/>
          <a:ext cx="8103815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50227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29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5725839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Kapasite  ve Üretim Artışları (%)</a:t>
            </a:r>
            <a:endParaRPr lang="tr-TR" sz="1500" b="1" dirty="0"/>
          </a:p>
        </p:txBody>
      </p:sp>
      <p:sp>
        <p:nvSpPr>
          <p:cNvPr id="2" name="Metin kutusu 1"/>
          <p:cNvSpPr txBox="1"/>
          <p:nvPr/>
        </p:nvSpPr>
        <p:spPr>
          <a:xfrm>
            <a:off x="5697819" y="924689"/>
            <a:ext cx="3168351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0070C0"/>
                </a:solidFill>
              </a:rPr>
              <a:t>Kapasite Artışı (2000-2012)</a:t>
            </a:r>
            <a:endParaRPr lang="tr-TR" sz="2000" b="1" dirty="0">
              <a:solidFill>
                <a:srgbClr val="0070C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841835" y="4005064"/>
            <a:ext cx="288032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0070C0"/>
                </a:solidFill>
              </a:rPr>
              <a:t>Üretim Artışı (2000-2011)</a:t>
            </a:r>
            <a:endParaRPr lang="tr-TR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11" name="2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5871087"/>
              </p:ext>
            </p:extLst>
          </p:nvPr>
        </p:nvGraphicFramePr>
        <p:xfrm>
          <a:off x="214313" y="784567"/>
          <a:ext cx="8786811" cy="3004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3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12995876"/>
              </p:ext>
            </p:extLst>
          </p:nvPr>
        </p:nvGraphicFramePr>
        <p:xfrm>
          <a:off x="214313" y="3861048"/>
          <a:ext cx="8786811" cy="2742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7834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/>
        </p:bldSub>
      </p:bldGraphic>
      <p:bldGraphic spid="12" grpId="0">
        <p:bldSub>
          <a:bldChart bld="category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3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Ham Çelik Üretimi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aphicFrame>
        <p:nvGraphicFramePr>
          <p:cNvPr id="8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34080756"/>
              </p:ext>
            </p:extLst>
          </p:nvPr>
        </p:nvGraphicFramePr>
        <p:xfrm>
          <a:off x="251520" y="908720"/>
          <a:ext cx="8749605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2 Metin kutusu"/>
          <p:cNvSpPr txBox="1"/>
          <p:nvPr/>
        </p:nvSpPr>
        <p:spPr>
          <a:xfrm>
            <a:off x="827584" y="1268760"/>
            <a:ext cx="1585616" cy="609940"/>
          </a:xfrm>
          <a:prstGeom prst="rect">
            <a:avLst/>
          </a:prstGeom>
          <a:solidFill>
            <a:sysClr val="window" lastClr="FFFFFF"/>
          </a:solidFill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050" i="1" dirty="0"/>
              <a:t>* </a:t>
            </a:r>
            <a:r>
              <a:rPr lang="tr-TR" sz="1050" i="1" dirty="0" smtClean="0"/>
              <a:t>DÇÜD tahmini</a:t>
            </a:r>
            <a:endParaRPr lang="tr-TR" sz="1050" i="1" dirty="0"/>
          </a:p>
          <a:p>
            <a:r>
              <a:rPr lang="tr-TR" sz="1050" i="1" dirty="0" smtClean="0"/>
              <a:t>Kaynak: </a:t>
            </a:r>
            <a:r>
              <a:rPr lang="tr-TR" sz="1050" i="1" dirty="0" err="1"/>
              <a:t>worldsteel</a:t>
            </a:r>
            <a:endParaRPr lang="tr-TR" sz="1050" i="1" dirty="0"/>
          </a:p>
        </p:txBody>
      </p:sp>
    </p:spTree>
    <p:extLst>
      <p:ext uri="{BB962C8B-B14F-4D97-AF65-F5344CB8AC3E}">
        <p14:creationId xmlns:p14="http://schemas.microsoft.com/office/powerpoint/2010/main" xmlns="" val="30786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30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7814071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Kapasite Artışları (milyon ton), 2000-2012</a:t>
            </a:r>
            <a:endParaRPr lang="tr-TR" sz="1500" b="1" dirty="0"/>
          </a:p>
        </p:txBody>
      </p:sp>
      <p:graphicFrame>
        <p:nvGraphicFramePr>
          <p:cNvPr id="11" name="2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71437619"/>
              </p:ext>
            </p:extLst>
          </p:nvPr>
        </p:nvGraphicFramePr>
        <p:xfrm>
          <a:off x="395536" y="924689"/>
          <a:ext cx="8605589" cy="416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467544" y="5229200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2000-2012 döneminde, kapasitesini 12.4 milyon ton arttıran Doğu Akdeniz bölgesi, aynı dönemde 30.3 milyon tonluk Türkiye’nin toplam kapasite artışının % 41’ini gerçekleştirmiştir. </a:t>
            </a:r>
          </a:p>
          <a:p>
            <a:r>
              <a:rPr lang="tr-TR" dirty="0" smtClean="0"/>
              <a:t>Türkiye’nin en hızlı gelişen çelik üretim merkezi olan bölge, özelliklerle son 5 yılda, dünyanın da en hızlı büyüyen çelik üretim merkezi konumundadır.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2210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31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7814071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Bölgeler İtibariyle Ham Çelik Üretim Artışları (milyon ton), 2000-2011</a:t>
            </a:r>
            <a:endParaRPr lang="tr-TR" sz="15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467544" y="5229200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2000-2011 döneminde, üretimini 7.5 milyon ton arttıran Doğu Akdeniz bölgesi, aynı dönemde 19.8 milyon tonluk Türkiye’nin toplam üretim artışının % 39’unu gerçekleştirmiştir. </a:t>
            </a:r>
          </a:p>
        </p:txBody>
      </p:sp>
      <p:graphicFrame>
        <p:nvGraphicFramePr>
          <p:cNvPr id="8" name="2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38786944"/>
              </p:ext>
            </p:extLst>
          </p:nvPr>
        </p:nvGraphicFramePr>
        <p:xfrm>
          <a:off x="214313" y="908720"/>
          <a:ext cx="850106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33124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32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7814071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Doğu Akdeniz Bölgesinin Demir Çelik Sektöründeki </a:t>
            </a:r>
            <a:r>
              <a:rPr lang="tr-TR" sz="1500" b="1" dirty="0" err="1" smtClean="0"/>
              <a:t>Konumnu</a:t>
            </a:r>
            <a:endParaRPr lang="tr-TR" sz="1500" b="1" dirty="0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31" y="791471"/>
            <a:ext cx="3567097" cy="292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15344"/>
            <a:ext cx="3857625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251" y="3824536"/>
            <a:ext cx="385762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30" y="3861048"/>
            <a:ext cx="3567097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891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85078-141C-4505-912C-216B44D39359}" type="slidenum">
              <a:rPr lang="tr-TR" smtClean="0"/>
              <a:pPr>
                <a:defRPr/>
              </a:pPr>
              <a:t>33</a:t>
            </a:fld>
            <a:endParaRPr lang="tr-TR" dirty="0"/>
          </a:p>
        </p:txBody>
      </p:sp>
      <p:sp>
        <p:nvSpPr>
          <p:cNvPr id="18438" name="6 Metin kutusu"/>
          <p:cNvSpPr txBox="1">
            <a:spLocks noChangeArrowheads="1"/>
          </p:cNvSpPr>
          <p:nvPr/>
        </p:nvSpPr>
        <p:spPr bwMode="auto">
          <a:xfrm>
            <a:off x="214313" y="214313"/>
            <a:ext cx="82153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r-TR" sz="1500" b="1" dirty="0" smtClean="0"/>
              <a:t>Sonuçlar</a:t>
            </a:r>
            <a:endParaRPr lang="tr-TR" sz="15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333159" y="836712"/>
            <a:ext cx="867759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smtClean="0"/>
              <a:t>Doğu Akdeniz bölgesi, son yıllarda dünyanın en hızlı büyüyen çelik üretim merkezi konumunda bulunmaktadır. 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smtClean="0"/>
              <a:t>Bölgede oluşturulan yeni kapasiteler, Türkiye’nin yassı-uzun ürün üretim dengesizliğinin giderilmesi yanında, sektörde katma değeri yüksek ürünlerin üretimine yönelimde öncülük etmesi açısından büyük önem taşımaktadır. 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smtClean="0"/>
              <a:t>Potansiyeli ve konumu ile, yalnızca Türkiye piyasasına değil, bölge piyasalarına da hizmet edebilecek özelliktedir.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smtClean="0"/>
              <a:t>Bu açıdan, bölgenin yüksek miktarlarda çelik ithal eden, Orta Doğu, Körfez Ülkeleri ve Kuzey Afrika yanında, Güney Avrupa’ya coğrafi yakınlığı önemli bir avantaj niteliğindedir. 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smtClean="0"/>
              <a:t>Önümüzdeki yıllarda, bölge kapasitesinin daha fazla katma değeri yüksek ürünleri içerecek şekilde büyümeye devam etmesi beklenmektedir.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283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Görünür Nihai Mamul Tüketimi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aphicFrame>
        <p:nvGraphicFramePr>
          <p:cNvPr id="10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37101186"/>
              </p:ext>
            </p:extLst>
          </p:nvPr>
        </p:nvGraphicFramePr>
        <p:xfrm>
          <a:off x="251520" y="836712"/>
          <a:ext cx="864096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816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5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19" y="188640"/>
            <a:ext cx="8178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Ham Çelik Kapasitesi, Üretimi (</a:t>
            </a:r>
            <a:r>
              <a:rPr lang="tr-TR" b="1" dirty="0" err="1" smtClean="0"/>
              <a:t>mmt</a:t>
            </a:r>
            <a:r>
              <a:rPr lang="tr-TR" b="1" dirty="0" smtClean="0"/>
              <a:t>) ve Kapasite Kullanım Oranı (%)</a:t>
            </a:r>
            <a:endParaRPr lang="tr-TR" b="1" dirty="0"/>
          </a:p>
        </p:txBody>
      </p:sp>
      <p:sp>
        <p:nvSpPr>
          <p:cNvPr id="10" name="2 Metin kutusu"/>
          <p:cNvSpPr txBox="1"/>
          <p:nvPr/>
        </p:nvSpPr>
        <p:spPr>
          <a:xfrm>
            <a:off x="467544" y="6093296"/>
            <a:ext cx="1585604" cy="609965"/>
          </a:xfrm>
          <a:prstGeom prst="rect">
            <a:avLst/>
          </a:prstGeom>
          <a:solidFill>
            <a:sysClr val="window" lastClr="FFFFFF"/>
          </a:solidFill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050" i="1" dirty="0"/>
              <a:t>* </a:t>
            </a:r>
            <a:r>
              <a:rPr lang="tr-TR" sz="1050" i="1" dirty="0" smtClean="0"/>
              <a:t>DCUD tahmini</a:t>
            </a:r>
            <a:endParaRPr lang="tr-TR" sz="1050" i="1" dirty="0"/>
          </a:p>
          <a:p>
            <a:r>
              <a:rPr lang="tr-TR" sz="1050" i="1" dirty="0" smtClean="0"/>
              <a:t>Kaynak: </a:t>
            </a:r>
            <a:r>
              <a:rPr lang="tr-TR" sz="1050" i="1" dirty="0" err="1"/>
              <a:t>worldsteel</a:t>
            </a:r>
            <a:endParaRPr lang="tr-TR" sz="1050" i="1" dirty="0"/>
          </a:p>
        </p:txBody>
      </p:sp>
      <p:graphicFrame>
        <p:nvGraphicFramePr>
          <p:cNvPr id="8" name="2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05088862"/>
              </p:ext>
            </p:extLst>
          </p:nvPr>
        </p:nvGraphicFramePr>
        <p:xfrm>
          <a:off x="251518" y="908720"/>
          <a:ext cx="8640961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63015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6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Çelik Sektöründe Kapasite Fazlalığı (</a:t>
            </a:r>
            <a:r>
              <a:rPr lang="tr-TR" b="1" dirty="0" err="1" smtClean="0"/>
              <a:t>mmt</a:t>
            </a:r>
            <a:r>
              <a:rPr lang="tr-TR" b="1" dirty="0" smtClean="0"/>
              <a:t>)</a:t>
            </a:r>
            <a:endParaRPr lang="tr-TR" b="1" dirty="0"/>
          </a:p>
        </p:txBody>
      </p:sp>
      <p:graphicFrame>
        <p:nvGraphicFramePr>
          <p:cNvPr id="9" name="3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98977674"/>
              </p:ext>
            </p:extLst>
          </p:nvPr>
        </p:nvGraphicFramePr>
        <p:xfrm>
          <a:off x="251520" y="908720"/>
          <a:ext cx="8640960" cy="4752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64421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7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Dünya Çelik İhracatı (</a:t>
            </a:r>
            <a:r>
              <a:rPr lang="tr-TR" b="1" dirty="0" err="1" smtClean="0"/>
              <a:t>mmt</a:t>
            </a:r>
            <a:r>
              <a:rPr lang="tr-TR" b="1" dirty="0" smtClean="0"/>
              <a:t>) ve İhracatın Üretim İçerisindeki Payı (%)</a:t>
            </a:r>
            <a:endParaRPr lang="tr-TR" b="1" dirty="0"/>
          </a:p>
        </p:txBody>
      </p:sp>
      <p:graphicFrame>
        <p:nvGraphicFramePr>
          <p:cNvPr id="8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77090665"/>
              </p:ext>
            </p:extLst>
          </p:nvPr>
        </p:nvGraphicFramePr>
        <p:xfrm>
          <a:off x="251520" y="908720"/>
          <a:ext cx="8568952" cy="4752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1659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8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Türkiye Ekonomisinde ve Temel Sektörlerde Büyüme (%)</a:t>
            </a:r>
            <a:endParaRPr lang="tr-TR" b="1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0362737"/>
              </p:ext>
            </p:extLst>
          </p:nvPr>
        </p:nvGraphicFramePr>
        <p:xfrm>
          <a:off x="395536" y="4797152"/>
          <a:ext cx="8496945" cy="144016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492844"/>
                <a:gridCol w="843560"/>
                <a:gridCol w="879347"/>
                <a:gridCol w="843560"/>
                <a:gridCol w="777097"/>
                <a:gridCol w="797548"/>
                <a:gridCol w="899797"/>
                <a:gridCol w="981596"/>
                <a:gridCol w="981596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u="none" strike="noStrike" dirty="0">
                          <a:effectLst/>
                        </a:rPr>
                        <a:t> 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 dirty="0">
                          <a:effectLst/>
                        </a:rPr>
                        <a:t>2005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 dirty="0">
                          <a:effectLst/>
                        </a:rPr>
                        <a:t>2006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 dirty="0">
                          <a:effectLst/>
                        </a:rPr>
                        <a:t>2007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 dirty="0">
                          <a:effectLst/>
                        </a:rPr>
                        <a:t>2008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>
                          <a:effectLst/>
                        </a:rPr>
                        <a:t>2009</a:t>
                      </a:r>
                      <a:endParaRPr lang="tr-T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>
                          <a:effectLst/>
                        </a:rPr>
                        <a:t>2010</a:t>
                      </a:r>
                      <a:endParaRPr lang="tr-T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>
                          <a:effectLst/>
                        </a:rPr>
                        <a:t>2011</a:t>
                      </a:r>
                      <a:endParaRPr lang="tr-T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1" u="none" strike="noStrike" dirty="0">
                          <a:effectLst/>
                        </a:rPr>
                        <a:t>2012-H1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u="none" strike="noStrike" dirty="0" smtClean="0">
                          <a:effectLst/>
                        </a:rPr>
                        <a:t>GSYH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8,4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6,9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4,7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0,7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-4,7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9,0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600" u="none" strike="noStrike" dirty="0">
                          <a:effectLst/>
                        </a:rPr>
                        <a:t>8,5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3,1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u="none" strike="noStrike" dirty="0" smtClean="0">
                          <a:effectLst/>
                        </a:rPr>
                        <a:t>İnşaat Sektörü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21,5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19,4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5,7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-8,1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-16,3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17,1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600" u="none" strike="noStrike" dirty="0">
                          <a:effectLst/>
                        </a:rPr>
                        <a:t>11,3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 dirty="0">
                          <a:effectLst/>
                        </a:rPr>
                        <a:t>1,5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u="none" strike="noStrike" dirty="0" smtClean="0">
                          <a:effectLst/>
                        </a:rPr>
                        <a:t>İmalat Sanayi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8,2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8,4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5,6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-0,1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-7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13,3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600" u="none" strike="noStrike">
                          <a:effectLst/>
                        </a:rPr>
                        <a:t>9,6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3,1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u="none" strike="noStrike" dirty="0" smtClean="0">
                          <a:effectLst/>
                        </a:rPr>
                        <a:t>Çelik Sektörü*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2,4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11,8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9,9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4,1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-5,6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u="none" strike="noStrike">
                          <a:effectLst/>
                        </a:rPr>
                        <a:t>15,2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1600" u="none" strike="noStrike">
                          <a:effectLst/>
                        </a:rPr>
                        <a:t>17,0</a:t>
                      </a:r>
                      <a:endParaRPr lang="tr-T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6,7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556497" y="6464369"/>
            <a:ext cx="5599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i="1" dirty="0" smtClean="0"/>
              <a:t>* Çelik sektörü 2012 büyüme oranı, Ocak-Ekim 2012 dönemine aittir. </a:t>
            </a:r>
            <a:endParaRPr lang="tr-TR" sz="1200" i="1" dirty="0"/>
          </a:p>
        </p:txBody>
      </p:sp>
      <p:graphicFrame>
        <p:nvGraphicFramePr>
          <p:cNvPr id="9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60592011"/>
              </p:ext>
            </p:extLst>
          </p:nvPr>
        </p:nvGraphicFramePr>
        <p:xfrm>
          <a:off x="85724" y="908721"/>
          <a:ext cx="905827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437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Belgelerim\dernek\log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71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>
            <a:off x="0" y="712768"/>
            <a:ext cx="9144000" cy="1588"/>
          </a:xfrm>
          <a:prstGeom prst="line">
            <a:avLst/>
          </a:prstGeom>
          <a:ln w="19050">
            <a:solidFill>
              <a:srgbClr val="FF0000"/>
            </a:solidFill>
          </a:ln>
          <a:scene3d>
            <a:camera prst="orthographicFront"/>
            <a:lightRig rig="glow" dir="t"/>
          </a:scene3d>
          <a:sp3d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E809-1703-4F26-B69B-05E8CDD0FF46}" type="slidenum">
              <a:rPr lang="tr-TR" smtClean="0"/>
              <a:pPr>
                <a:defRPr/>
              </a:pPr>
              <a:t>9</a:t>
            </a:fld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En Büyük 15 Çelik Üreticisi Ülke, Ocak-Ekim 2012 (‘000 ton)</a:t>
            </a:r>
            <a:endParaRPr lang="tr-TR" b="1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7231315"/>
              </p:ext>
            </p:extLst>
          </p:nvPr>
        </p:nvGraphicFramePr>
        <p:xfrm>
          <a:off x="251520" y="908716"/>
          <a:ext cx="8640960" cy="55151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6699"/>
                <a:gridCol w="1617557"/>
                <a:gridCol w="1143544"/>
                <a:gridCol w="1287560"/>
                <a:gridCol w="1258947"/>
                <a:gridCol w="1173111"/>
                <a:gridCol w="1473542"/>
              </a:tblGrid>
              <a:tr h="300651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 dirty="0">
                          <a:effectLst/>
                        </a:rPr>
                        <a:t> 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 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2010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2011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2011-10ay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2012-10ay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% değişim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 dirty="0">
                          <a:effectLst/>
                        </a:rPr>
                        <a:t>Çin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626.654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695.500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589.775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602.225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2,1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 dirty="0">
                          <a:effectLst/>
                        </a:rPr>
                        <a:t>Japonya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 dirty="0">
                          <a:effectLst/>
                        </a:rPr>
                        <a:t>109.600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107.595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90.501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90.165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-0,4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3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ABD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80.594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86.398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71.881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74.866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4,2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4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Hindistan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66.848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72.200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61.291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63.632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3,8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5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Rusya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67.021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68.743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57.290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60.217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5,1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6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G. Kore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58.453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68.471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56.724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57.950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2,2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7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 dirty="0">
                          <a:effectLst/>
                        </a:rPr>
                        <a:t>Almanya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43.815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44.288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37.811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36.138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-4,4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Türkiye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29.143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34.103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28.142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30.037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6,7</a:t>
                      </a:r>
                      <a:endParaRPr lang="tr-T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9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Brezilya 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32.820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 dirty="0">
                          <a:effectLst/>
                        </a:rPr>
                        <a:t>35.162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 dirty="0">
                          <a:effectLst/>
                        </a:rPr>
                        <a:t>29.770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 dirty="0">
                          <a:effectLst/>
                        </a:rPr>
                        <a:t>29.230</a:t>
                      </a:r>
                      <a:endParaRPr lang="tr-T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-1,8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10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Ukrayna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33.559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35.332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29.605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27.924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-5,7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11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İtalya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25.751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28.662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24.137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23.266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-3,6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Tayvan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19.641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22.660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19.201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17.037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-11,3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13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Meksika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17.041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18.502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15.211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15.034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-1,2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14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Fransa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15.416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15.777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13.325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13.364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0,3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300651"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15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İran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11.995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13.040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10.936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u="none" strike="noStrike">
                          <a:effectLst/>
                        </a:rPr>
                        <a:t>12.052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10,2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  <a:tr h="518179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u="none" strike="noStrike">
                          <a:effectLst/>
                        </a:rPr>
                        <a:t> </a:t>
                      </a:r>
                      <a:endParaRPr lang="tr-TR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2000" b="1" u="none" strike="noStrike" dirty="0">
                          <a:effectLst/>
                        </a:rPr>
                        <a:t>TOPLAM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 smtClean="0">
                          <a:effectLst/>
                        </a:rPr>
                        <a:t>1.413.596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effectLst/>
                        </a:rPr>
                        <a:t>1.527.323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effectLst/>
                        </a:rPr>
                        <a:t>1.267.809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r-TR" sz="2000" b="1" u="none" strike="noStrike" dirty="0">
                          <a:effectLst/>
                        </a:rPr>
                        <a:t>1.276.697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r-TR" sz="2000" b="1" u="none" strike="noStrike" dirty="0">
                          <a:effectLst/>
                        </a:rPr>
                        <a:t>0,7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1" marR="7511" marT="7511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0345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3505</TotalTime>
  <Words>1293</Words>
  <Application>Microsoft Office PowerPoint</Application>
  <PresentationFormat>Ekran Gösterisi (4:3)</PresentationFormat>
  <Paragraphs>427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win7</dc:creator>
  <cp:lastModifiedBy>Merve GÜRBÜZ</cp:lastModifiedBy>
  <cp:revision>200</cp:revision>
  <cp:lastPrinted>2012-11-26T13:53:58Z</cp:lastPrinted>
  <dcterms:created xsi:type="dcterms:W3CDTF">2012-05-17T08:19:31Z</dcterms:created>
  <dcterms:modified xsi:type="dcterms:W3CDTF">2012-11-27T08:45:59Z</dcterms:modified>
</cp:coreProperties>
</file>